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8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9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8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9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60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8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9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8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8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6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8CD5-7537-47F8-8E80-FE30853503C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60981-DE91-4B19-931C-2D6D2AE0A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464" y="116632"/>
            <a:ext cx="8420100" cy="4176464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Ротавирусная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инфекция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13040" y="4869160"/>
            <a:ext cx="4464496" cy="18966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rgbClr val="0070C0"/>
                </a:solidFill>
              </a:rPr>
              <a:t>Ротавирусное</a:t>
            </a:r>
            <a:r>
              <a:rPr lang="ru-RU" b="1" dirty="0">
                <a:solidFill>
                  <a:srgbClr val="0070C0"/>
                </a:solidFill>
              </a:rPr>
              <a:t> заболевание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ротавирусный</a:t>
            </a:r>
            <a:r>
              <a:rPr lang="ru-RU" dirty="0">
                <a:solidFill>
                  <a:srgbClr val="0070C0"/>
                </a:solidFill>
              </a:rPr>
              <a:t> гастроэнтерит) - острая вирусная болезнь с преимущественным заболеванием </a:t>
            </a:r>
            <a:r>
              <a:rPr lang="ru-RU" dirty="0" smtClean="0">
                <a:solidFill>
                  <a:srgbClr val="0070C0"/>
                </a:solidFill>
              </a:rPr>
              <a:t>детей.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34542"/>
              </p:ext>
            </p:extLst>
          </p:nvPr>
        </p:nvGraphicFramePr>
        <p:xfrm>
          <a:off x="1928664" y="188640"/>
          <a:ext cx="7848870" cy="62263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16290"/>
                <a:gridCol w="2616290"/>
                <a:gridCol w="2616290"/>
              </a:tblGrid>
              <a:tr h="475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 диагностики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Принцип метода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Изменения при заболевании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857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Вирусологическое исследование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Возбудитель инфекции, выделенных из кала обследуемого человека «подселяется» в культуру клеток. Затем наблюдают за действием инфекционного агента на клетки.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Возможность отследить механизм действия </a:t>
                      </a:r>
                      <a:r>
                        <a:rPr lang="ru-RU" sz="1600" dirty="0" err="1">
                          <a:effectLst/>
                        </a:rPr>
                        <a:t>ротавирусов</a:t>
                      </a:r>
                      <a:r>
                        <a:rPr lang="ru-RU" sz="1600" dirty="0">
                          <a:effectLst/>
                        </a:rPr>
                        <a:t> на живую клетку.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7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Серологический анализ крови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Идентификация вируса проводится с помощью добавления к крови антигенов возбудителя. При наличии антител в крови, реакция будет положительной. Это свидетельствует о наличии вируса в организме и иммунном ответе на него.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Антитела к </a:t>
                      </a:r>
                      <a:r>
                        <a:rPr lang="ru-RU" sz="1600" dirty="0" err="1">
                          <a:effectLst/>
                        </a:rPr>
                        <a:t>ротавирусу</a:t>
                      </a:r>
                      <a:r>
                        <a:rPr lang="ru-RU" sz="1600" dirty="0">
                          <a:effectLst/>
                        </a:rPr>
                        <a:t> определенного типа.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71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940" y="188640"/>
            <a:ext cx="7698060" cy="7533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Лечение </a:t>
            </a:r>
            <a:r>
              <a:rPr lang="ru-RU" b="1" dirty="0" err="1"/>
              <a:t>ротавирусной</a:t>
            </a:r>
            <a:r>
              <a:rPr lang="ru-RU" b="1" dirty="0"/>
              <a:t> </a:t>
            </a:r>
            <a:r>
              <a:rPr lang="ru-RU" b="1" dirty="0" smtClean="0"/>
              <a:t>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8704" y="1124744"/>
            <a:ext cx="756084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Взрослым и детям старше 12 лет следует соблюдать диету. Не рекомендуется употреблять продукты, стимулирующие работу пищеварительной системы, так как данная пища может провоцировать более длительную диарею. К таким продуктам относятся: </a:t>
            </a:r>
          </a:p>
          <a:p>
            <a:pPr lvl="0"/>
            <a:r>
              <a:rPr lang="ru-RU" dirty="0"/>
              <a:t>Пища с высоким содержанием клетчатки (овощи, фрукты, в том числе сухие);</a:t>
            </a:r>
          </a:p>
          <a:p>
            <a:pPr lvl="0"/>
            <a:r>
              <a:rPr lang="ru-RU" dirty="0"/>
              <a:t>Хлеб и мучная продукция;</a:t>
            </a:r>
          </a:p>
          <a:p>
            <a:pPr lvl="0"/>
            <a:r>
              <a:rPr lang="ru-RU" dirty="0"/>
              <a:t>Пища с высоким содержанием жира, соли, специй;</a:t>
            </a:r>
          </a:p>
          <a:p>
            <a:pPr lvl="0"/>
            <a:r>
              <a:rPr lang="ru-RU" dirty="0"/>
              <a:t>Цельное молоко;</a:t>
            </a:r>
          </a:p>
          <a:p>
            <a:pPr lvl="0"/>
            <a:r>
              <a:rPr lang="ru-RU" dirty="0"/>
              <a:t>Бульоны.</a:t>
            </a:r>
          </a:p>
          <a:p>
            <a:pPr marL="0" indent="0">
              <a:buNone/>
            </a:pPr>
            <a:r>
              <a:rPr lang="ru-RU" dirty="0"/>
              <a:t>До полного выздоровления следует воздерживаться от данной пищи, питаться дробно небольшими порциями слабосоленой каши.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44888" y="6442501"/>
            <a:ext cx="590465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Применять только после консультации с врачом!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32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032" y="44624"/>
            <a:ext cx="4639072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Устранение </a:t>
            </a:r>
            <a:r>
              <a:rPr lang="ru-RU" sz="3200" b="1" dirty="0" err="1"/>
              <a:t>ротавируса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70056"/>
              </p:ext>
            </p:extLst>
          </p:nvPr>
        </p:nvGraphicFramePr>
        <p:xfrm>
          <a:off x="2000672" y="908720"/>
          <a:ext cx="7704138" cy="18184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852069"/>
                <a:gridCol w="3852069"/>
              </a:tblGrid>
              <a:tr h="1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Препарат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Дозировка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</a:tr>
              <a:tr h="1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Активированный уголь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4-6 таблеток несколько раз в сутки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</a:tr>
              <a:tr h="1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Смекта (Неосмектин)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3-4 пакетика/сутки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</a:tr>
              <a:tr h="19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Полисорб (Энтеродез)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1-2 пакетика/сутки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31" marR="8231" marT="8231" marB="8231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29627" y="2636912"/>
            <a:ext cx="834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Устранение обезвоживания и интоксикации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672" y="3077671"/>
            <a:ext cx="7663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Обязательным </a:t>
            </a:r>
            <a:r>
              <a:rPr lang="ru-RU" dirty="0"/>
              <a:t>компонентом лечения любой сильной кишечной инфекции являются препараты, восстанавливающие водно-солевой баланс организма. К таким лекарственным средствам относятся </a:t>
            </a:r>
            <a:r>
              <a:rPr lang="ru-RU" dirty="0" err="1"/>
              <a:t>Гастролит</a:t>
            </a:r>
            <a:r>
              <a:rPr lang="ru-RU" dirty="0"/>
              <a:t>, </a:t>
            </a:r>
            <a:r>
              <a:rPr lang="ru-RU" dirty="0" err="1"/>
              <a:t>Регидрон</a:t>
            </a:r>
            <a:r>
              <a:rPr lang="ru-RU" dirty="0"/>
              <a:t>, </a:t>
            </a:r>
            <a:r>
              <a:rPr lang="ru-RU" dirty="0" err="1"/>
              <a:t>Глюкосолан</a:t>
            </a:r>
            <a:r>
              <a:rPr lang="ru-RU" dirty="0"/>
              <a:t>. </a:t>
            </a:r>
            <a:endParaRPr lang="ru-RU" dirty="0" smtClean="0"/>
          </a:p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Глюкозо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-солевой раствор:</a:t>
            </a:r>
          </a:p>
          <a:p>
            <a:pPr algn="r"/>
            <a:r>
              <a:rPr lang="ru-RU" dirty="0" smtClean="0"/>
              <a:t>0,5 </a:t>
            </a:r>
            <a:r>
              <a:rPr lang="ru-RU" dirty="0" err="1" smtClean="0"/>
              <a:t>ч.л</a:t>
            </a:r>
            <a:r>
              <a:rPr lang="ru-RU" dirty="0" smtClean="0"/>
              <a:t>. поваренной соли,</a:t>
            </a:r>
          </a:p>
          <a:p>
            <a:pPr algn="r"/>
            <a:r>
              <a:rPr lang="ru-RU" dirty="0" smtClean="0"/>
              <a:t>0,5 </a:t>
            </a:r>
            <a:r>
              <a:rPr lang="ru-RU" dirty="0" err="1" smtClean="0"/>
              <a:t>ч.л</a:t>
            </a:r>
            <a:r>
              <a:rPr lang="ru-RU" dirty="0" smtClean="0"/>
              <a:t>. пищевой соды,</a:t>
            </a:r>
          </a:p>
          <a:p>
            <a:pPr algn="r"/>
            <a:r>
              <a:rPr lang="ru-RU" dirty="0" smtClean="0"/>
              <a:t>2 </a:t>
            </a:r>
            <a:r>
              <a:rPr lang="ru-RU" dirty="0" err="1" smtClean="0"/>
              <a:t>ст.л</a:t>
            </a:r>
            <a:r>
              <a:rPr lang="ru-RU" dirty="0" smtClean="0"/>
              <a:t>. сахара,</a:t>
            </a:r>
          </a:p>
          <a:p>
            <a:pPr algn="r"/>
            <a:r>
              <a:rPr lang="ru-RU" dirty="0" smtClean="0"/>
              <a:t>1 литр кипяченой воды</a:t>
            </a:r>
          </a:p>
          <a:p>
            <a:pPr algn="r"/>
            <a:r>
              <a:rPr lang="ru-RU" dirty="0" smtClean="0"/>
              <a:t>Такой раствор может первично облегчить состояние пациента, но не стоит проводить лечение только с его помощью в течение длительного времени.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00872" y="6442501"/>
            <a:ext cx="604867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Применять только после консультации с врачом!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5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648" y="0"/>
            <a:ext cx="80581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Восстановление работы </a:t>
            </a:r>
            <a:r>
              <a:rPr lang="ru-RU" b="1" dirty="0" smtClean="0"/>
              <a:t>кишечника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656" y="1124745"/>
            <a:ext cx="7920880" cy="18722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Для восстановления баланса полезных бактерий после прекращения диареи необходимо применение </a:t>
            </a:r>
            <a:r>
              <a:rPr lang="ru-RU" dirty="0" err="1" smtClean="0"/>
              <a:t>пробиотических</a:t>
            </a:r>
            <a:r>
              <a:rPr lang="ru-RU" dirty="0" smtClean="0"/>
              <a:t> препаратов. К таким относятся: </a:t>
            </a:r>
            <a:r>
              <a:rPr lang="ru-RU" i="1" dirty="0" err="1" smtClean="0"/>
              <a:t>Линекс</a:t>
            </a:r>
            <a:r>
              <a:rPr lang="ru-RU" i="1" dirty="0" smtClean="0"/>
              <a:t>, </a:t>
            </a:r>
            <a:r>
              <a:rPr lang="ru-RU" i="1" dirty="0" err="1" smtClean="0"/>
              <a:t>Лактофильтрум</a:t>
            </a:r>
            <a:r>
              <a:rPr lang="ru-RU" i="1" dirty="0" smtClean="0"/>
              <a:t>, </a:t>
            </a:r>
            <a:r>
              <a:rPr lang="ru-RU" i="1" dirty="0" err="1" smtClean="0"/>
              <a:t>Бифидум</a:t>
            </a:r>
            <a:r>
              <a:rPr lang="ru-RU" i="1" dirty="0" smtClean="0"/>
              <a:t>, </a:t>
            </a:r>
            <a:r>
              <a:rPr lang="ru-RU" i="1" dirty="0" err="1" smtClean="0"/>
              <a:t>Бифидумбактерин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8784" y="6442501"/>
            <a:ext cx="68407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Применять только после консультации с врачом!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0" y="2558819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7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028" y="11359"/>
            <a:ext cx="7554044" cy="753345"/>
          </a:xfrm>
        </p:spPr>
        <p:txBody>
          <a:bodyPr>
            <a:noAutofit/>
          </a:bodyPr>
          <a:lstStyle/>
          <a:p>
            <a:r>
              <a:rPr lang="ru-RU" sz="3200" b="1" dirty="0"/>
              <a:t>Профилактика </a:t>
            </a:r>
            <a:r>
              <a:rPr lang="ru-RU" sz="3200" b="1" dirty="0" err="1"/>
              <a:t>ротавирусной</a:t>
            </a:r>
            <a:r>
              <a:rPr lang="ru-RU" sz="3200" b="1" dirty="0"/>
              <a:t> </a:t>
            </a:r>
            <a:r>
              <a:rPr lang="ru-RU" sz="3200" b="1" dirty="0" smtClean="0"/>
              <a:t>инфекции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5107" y="692696"/>
            <a:ext cx="77408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Превентивные мероприятия, позволяющие значительно снизить риск заражения </a:t>
            </a:r>
            <a:r>
              <a:rPr lang="ru-RU" dirty="0" err="1"/>
              <a:t>ротавирусной</a:t>
            </a:r>
            <a:r>
              <a:rPr lang="ru-RU" dirty="0"/>
              <a:t> инфекцией включают в себя соблюдение правил гигиены и вакцинацию.</a:t>
            </a:r>
            <a:br>
              <a:rPr lang="ru-RU" dirty="0"/>
            </a:br>
            <a:r>
              <a:rPr lang="ru-RU" dirty="0"/>
              <a:t>Для профилактики заражения </a:t>
            </a:r>
            <a:r>
              <a:rPr lang="ru-RU" dirty="0" err="1"/>
              <a:t>ротавирусов</a:t>
            </a:r>
            <a:r>
              <a:rPr lang="ru-RU" dirty="0"/>
              <a:t> </a:t>
            </a:r>
            <a:r>
              <a:rPr lang="ru-RU" dirty="0" smtClean="0"/>
              <a:t>необходимо: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регулярно </a:t>
            </a:r>
            <a:r>
              <a:rPr lang="ru-RU" dirty="0"/>
              <a:t>мыть руки с использованием мыла,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пить сырую воду,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тщательно </a:t>
            </a:r>
            <a:r>
              <a:rPr lang="ru-RU" dirty="0"/>
              <a:t>мыть овощи и </a:t>
            </a:r>
            <a:r>
              <a:rPr lang="ru-RU" dirty="0" smtClean="0"/>
              <a:t>фрукты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следить за чистотой жилого помещения, помнить о том, что вирус может находиться на мебели, белье, бытовой технике, игрушках, ручках дверей, спусковых кранах унитаза, кранах умывальника и т.д. </a:t>
            </a:r>
          </a:p>
          <a:p>
            <a:r>
              <a:rPr lang="ru-RU" sz="1400" dirty="0" smtClean="0"/>
              <a:t>Для </a:t>
            </a:r>
            <a:r>
              <a:rPr lang="ru-RU" sz="1400" dirty="0"/>
              <a:t>дополнительной страховки от заболевания можно проводить вакцинацию от </a:t>
            </a:r>
            <a:r>
              <a:rPr lang="ru-RU" sz="1400" dirty="0" err="1"/>
              <a:t>ротавирусной</a:t>
            </a:r>
            <a:r>
              <a:rPr lang="ru-RU" sz="1400" dirty="0"/>
              <a:t> инфекции. </a:t>
            </a:r>
            <a:r>
              <a:rPr lang="ru-RU" sz="1400" dirty="0" smtClean="0"/>
              <a:t>На международном рынке имеются две </a:t>
            </a:r>
            <a:r>
              <a:rPr lang="ru-RU" sz="1400" dirty="0" err="1" smtClean="0"/>
              <a:t>ротавирусные</a:t>
            </a:r>
            <a:r>
              <a:rPr lang="ru-RU" sz="1400" dirty="0" smtClean="0"/>
              <a:t> вакцины: </a:t>
            </a:r>
            <a:r>
              <a:rPr lang="ru-RU" sz="1400" dirty="0" err="1" smtClean="0"/>
              <a:t>моновалентная</a:t>
            </a:r>
            <a:r>
              <a:rPr lang="ru-RU" sz="1400" dirty="0" smtClean="0"/>
              <a:t> (RV1 – «</a:t>
            </a:r>
            <a:r>
              <a:rPr lang="ru-RU" sz="1400" dirty="0" err="1" smtClean="0"/>
              <a:t>Ротарикс</a:t>
            </a:r>
            <a:r>
              <a:rPr lang="ru-RU" sz="1400" dirty="0" smtClean="0"/>
              <a:t>») и </a:t>
            </a:r>
            <a:r>
              <a:rPr lang="ru-RU" sz="1400" dirty="0" err="1" smtClean="0"/>
              <a:t>пентавалентная</a:t>
            </a:r>
            <a:r>
              <a:rPr lang="ru-RU" sz="1400" dirty="0" smtClean="0"/>
              <a:t> (RV5 – «</a:t>
            </a:r>
            <a:r>
              <a:rPr lang="ru-RU" sz="1400" dirty="0" err="1" smtClean="0"/>
              <a:t>РотаТек</a:t>
            </a:r>
            <a:r>
              <a:rPr lang="ru-RU" sz="1400" dirty="0" smtClean="0"/>
              <a:t>»). Вакцина RV1 получена на основе человеческого штамма, тогда как вакцина RV5 содержит 5 </a:t>
            </a:r>
            <a:r>
              <a:rPr lang="ru-RU" sz="1400" dirty="0" err="1" smtClean="0"/>
              <a:t>рекомбинантов</a:t>
            </a:r>
            <a:r>
              <a:rPr lang="ru-RU" sz="1400" dirty="0" smtClean="0"/>
              <a:t> вирусов, полученных на основе человеческого и бычьего штаммов. В России используется вакцина «</a:t>
            </a:r>
            <a:r>
              <a:rPr lang="ru-RU" sz="1400" dirty="0" err="1" smtClean="0"/>
              <a:t>РотаТек</a:t>
            </a:r>
            <a:r>
              <a:rPr lang="ru-RU" sz="1400" dirty="0" smtClean="0"/>
              <a:t>» (</a:t>
            </a:r>
            <a:r>
              <a:rPr lang="ru-RU" sz="1400" dirty="0" err="1" smtClean="0"/>
              <a:t>пентавалентная</a:t>
            </a:r>
            <a:r>
              <a:rPr lang="ru-RU" sz="1400" dirty="0" smtClean="0"/>
              <a:t> RV5) – она оральная и содержит 5 </a:t>
            </a:r>
            <a:r>
              <a:rPr lang="ru-RU" sz="1400" dirty="0" err="1" smtClean="0"/>
              <a:t>рекомбинантов</a:t>
            </a:r>
            <a:r>
              <a:rPr lang="ru-RU" sz="1400" dirty="0" smtClean="0"/>
              <a:t> </a:t>
            </a:r>
            <a:r>
              <a:rPr lang="ru-RU" sz="1400" dirty="0" err="1" smtClean="0"/>
              <a:t>ротавирусов</a:t>
            </a:r>
            <a:r>
              <a:rPr lang="ru-RU" sz="1400" dirty="0" smtClean="0"/>
              <a:t>, полученных из человеческого и бычьего родительских штаммов вируса. Прививки </a:t>
            </a:r>
            <a:r>
              <a:rPr lang="ru-RU" sz="1400" dirty="0" err="1" smtClean="0"/>
              <a:t>ротавирусной</a:t>
            </a:r>
            <a:r>
              <a:rPr lang="ru-RU" sz="1400" dirty="0" smtClean="0"/>
              <a:t> вакциной детей в возрасте старше 2-х лет считаются нецелесообразными.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26905" y="5791442"/>
            <a:ext cx="7617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РотаТек</a:t>
            </a:r>
            <a:r>
              <a:rPr lang="ru-RU" sz="1400" b="1" dirty="0" smtClean="0"/>
              <a:t> раствор для приема внутрь 1дз туба 2миллилитр № 1 США 2 260.00 руб. </a:t>
            </a:r>
          </a:p>
          <a:p>
            <a:r>
              <a:rPr lang="ru-RU" sz="1400" b="1" dirty="0" err="1" smtClean="0"/>
              <a:t>РотаТек</a:t>
            </a:r>
            <a:r>
              <a:rPr lang="ru-RU" sz="1400" b="1" dirty="0" smtClean="0"/>
              <a:t> раствор для приема внутрь 1дз туба 2миллилитр № 10 США 22 600.00 руб.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19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836284" y="2461105"/>
            <a:ext cx="4608512" cy="25922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Берегите себя и своих близких!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692696"/>
            <a:ext cx="9689976" cy="58139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-10434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640" y="0"/>
            <a:ext cx="8188560" cy="908720"/>
          </a:xfrm>
        </p:spPr>
        <p:txBody>
          <a:bodyPr/>
          <a:lstStyle/>
          <a:p>
            <a:r>
              <a:rPr lang="ru-RU" b="1" dirty="0" smtClean="0"/>
              <a:t>Этиология. </a:t>
            </a:r>
            <a:r>
              <a:rPr lang="ru-RU" b="1" dirty="0"/>
              <a:t>Эпидемиология.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688" y="764704"/>
            <a:ext cx="7761312" cy="6093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 err="1" smtClean="0"/>
              <a:t>Ротавирусы</a:t>
            </a:r>
            <a:r>
              <a:rPr lang="ru-RU" i="1" dirty="0" smtClean="0"/>
              <a:t> устойчивы во внешней среде.</a:t>
            </a:r>
          </a:p>
          <a:p>
            <a:pPr marL="0" indent="0">
              <a:buNone/>
            </a:pPr>
            <a:r>
              <a:rPr lang="ru-RU" dirty="0" smtClean="0"/>
              <a:t>Заболевание широко распространено во многих странах мира, составляя в развивающихся странах около половины всех кишечных расстройств у детей первых двух лет жизни. </a:t>
            </a:r>
          </a:p>
          <a:p>
            <a:pPr marL="0" indent="0">
              <a:buNone/>
            </a:pPr>
            <a:r>
              <a:rPr lang="ru-RU" i="1" dirty="0" smtClean="0"/>
              <a:t>Иммунитет </a:t>
            </a:r>
            <a:r>
              <a:rPr lang="ru-RU" i="1" dirty="0" err="1" smtClean="0"/>
              <a:t>типоспецифичен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Заболевают чаще дети в возрасте до 3 лет как в развитых, так и в развивающихся странах. </a:t>
            </a:r>
            <a:r>
              <a:rPr lang="ru-RU" dirty="0" err="1" smtClean="0"/>
              <a:t>Ротавирусами</a:t>
            </a:r>
            <a:r>
              <a:rPr lang="ru-RU" dirty="0" smtClean="0"/>
              <a:t> обусловлено 30-50% всех случаев поноса, требующих госпитализации и проведения </a:t>
            </a:r>
            <a:r>
              <a:rPr lang="ru-RU" dirty="0" err="1" smtClean="0"/>
              <a:t>регидратационной</a:t>
            </a:r>
            <a:r>
              <a:rPr lang="ru-RU" dirty="0" smtClean="0"/>
              <a:t> терапии. На </a:t>
            </a:r>
            <a:r>
              <a:rPr lang="ru-RU" dirty="0" err="1" smtClean="0"/>
              <a:t>ротавирусную</a:t>
            </a:r>
            <a:r>
              <a:rPr lang="ru-RU" dirty="0" smtClean="0"/>
              <a:t> инфекцию приходится около 25% случаев так называемой диареи путешественников. </a:t>
            </a:r>
            <a:r>
              <a:rPr lang="ru-RU" dirty="0" err="1" smtClean="0"/>
              <a:t>Ротавирусная</a:t>
            </a:r>
            <a:r>
              <a:rPr lang="ru-RU" dirty="0" smtClean="0"/>
              <a:t> инфекция может протекать и бессимптомно, такие случаи нередко обнаруживались у новорожденных. Такое течение в дальнейшем защищает детей от тяжелых </a:t>
            </a:r>
            <a:r>
              <a:rPr lang="ru-RU" dirty="0" err="1" smtClean="0"/>
              <a:t>ротавирусных</a:t>
            </a:r>
            <a:r>
              <a:rPr lang="ru-RU" dirty="0" smtClean="0"/>
              <a:t> гастроэнтеритов на протяжении первых 3 лет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1359"/>
            <a:ext cx="8915400" cy="897361"/>
          </a:xfrm>
        </p:spPr>
        <p:txBody>
          <a:bodyPr>
            <a:normAutofit/>
          </a:bodyPr>
          <a:lstStyle/>
          <a:p>
            <a:r>
              <a:rPr lang="ru-RU" b="1" dirty="0"/>
              <a:t>Что такое </a:t>
            </a:r>
            <a:r>
              <a:rPr lang="ru-RU" b="1" dirty="0" err="1"/>
              <a:t>ротавирус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0632" y="836713"/>
            <a:ext cx="8136904" cy="41970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9 видов </a:t>
            </a:r>
            <a:r>
              <a:rPr lang="ru-RU" dirty="0" err="1"/>
              <a:t>ротавирусов</a:t>
            </a:r>
            <a:r>
              <a:rPr lang="ru-RU" dirty="0"/>
              <a:t>, из которых тонкий кишечник человека могут заражать только 3(A, B и C), наиболее часто диагностируется вид А.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Ротавирус</a:t>
            </a:r>
            <a:r>
              <a:rPr lang="ru-RU" dirty="0" smtClean="0"/>
              <a:t> </a:t>
            </a:r>
            <a:r>
              <a:rPr lang="ru-RU" dirty="0"/>
              <a:t>способен долгое время существовать во внешней среде, оседая на предметах мебели, одежде, продуктах питания, попадая в воду.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61" y="4457259"/>
            <a:ext cx="3348372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4918110"/>
            <a:ext cx="2952328" cy="17713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45" y="4941031"/>
            <a:ext cx="2736304" cy="1824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0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3874"/>
            <a:ext cx="8915400" cy="874846"/>
          </a:xfrm>
        </p:spPr>
        <p:txBody>
          <a:bodyPr/>
          <a:lstStyle/>
          <a:p>
            <a:r>
              <a:rPr lang="ru-RU" b="1" dirty="0" smtClean="0"/>
              <a:t>Источник - </a:t>
            </a:r>
            <a:r>
              <a:rPr lang="ru-RU" dirty="0"/>
              <a:t>только </a:t>
            </a:r>
            <a:r>
              <a:rPr lang="ru-RU" dirty="0" smtClean="0"/>
              <a:t>человек!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696" y="836712"/>
            <a:ext cx="7560840" cy="59046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Возбудитель выделяется с испражнениями </a:t>
            </a:r>
            <a:r>
              <a:rPr lang="ru-RU" dirty="0" smtClean="0"/>
              <a:t>на </a:t>
            </a:r>
            <a:r>
              <a:rPr lang="ru-RU" dirty="0"/>
              <a:t>протяжении до 3 </a:t>
            </a:r>
            <a:r>
              <a:rPr lang="ru-RU" dirty="0" smtClean="0"/>
              <a:t>недель </a:t>
            </a:r>
            <a:r>
              <a:rPr lang="ru-RU" dirty="0"/>
              <a:t>(чаще 7-8 дней от начала болезни). </a:t>
            </a:r>
            <a:r>
              <a:rPr lang="ru-RU" i="1" dirty="0"/>
              <a:t>Заражение происходит фекально-оральным путем. </a:t>
            </a:r>
            <a:r>
              <a:rPr lang="ru-RU" dirty="0"/>
              <a:t>Воздушно-капельный механизм передачи инфекции не доказан.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Человек </a:t>
            </a:r>
            <a:r>
              <a:rPr lang="ru-RU" i="1" dirty="0"/>
              <a:t>инфицируется алиментарным путем.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Вирусы, попавшие во внешнюю среду, могут оказаться на самых различных поверхностях (мобильны телефон, денежные купюры, дверные ручки). </a:t>
            </a:r>
            <a:r>
              <a:rPr lang="ru-RU" dirty="0"/>
              <a:t>Оттуда инфекционные агенты попадают в ротовую полость человека, для развития инфекции достаточно буквально 1-2 копий вируса.</a:t>
            </a:r>
          </a:p>
          <a:p>
            <a:pPr marL="0" indent="0">
              <a:buNone/>
            </a:pPr>
            <a:r>
              <a:rPr lang="ru-RU" dirty="0"/>
              <a:t>Заражение одного из членов семьи сильно повышает риск инфицирования остальных. Несмотря на соблюдение всех мер предосторожности в уходе, исключить вероятность группового заражения очень сложно.</a:t>
            </a:r>
          </a:p>
        </p:txBody>
      </p:sp>
    </p:spTree>
    <p:extLst>
      <p:ext uri="{BB962C8B-B14F-4D97-AF65-F5344CB8AC3E}">
        <p14:creationId xmlns:p14="http://schemas.microsoft.com/office/powerpoint/2010/main" val="102437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908" y="1419"/>
            <a:ext cx="798609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Симптомы </a:t>
            </a:r>
            <a:r>
              <a:rPr lang="ru-RU" b="1" dirty="0" err="1"/>
              <a:t>ротавирусной</a:t>
            </a:r>
            <a:r>
              <a:rPr lang="ru-RU" b="1" dirty="0"/>
              <a:t> </a:t>
            </a:r>
            <a:r>
              <a:rPr lang="ru-RU" b="1" dirty="0" smtClean="0"/>
              <a:t>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696" y="1196752"/>
            <a:ext cx="7689304" cy="56612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/>
              <a:t>Инкубационный период вируса </a:t>
            </a:r>
            <a:r>
              <a:rPr lang="ru-RU" dirty="0"/>
              <a:t>(время от попадания в организм до появления первых признаков заболевания) </a:t>
            </a:r>
            <a:r>
              <a:rPr lang="ru-RU" i="1" dirty="0" smtClean="0"/>
              <a:t>составляет 24-48 </a:t>
            </a:r>
            <a:r>
              <a:rPr lang="ru-RU" i="1" dirty="0"/>
              <a:t>часов.</a:t>
            </a:r>
            <a:r>
              <a:rPr lang="ru-RU" dirty="0"/>
              <a:t> По истечении этого времени начинается резкое развитие заболевания. У многих начало проявления инфекции протекает как простудное заболевание. Отмечается повышение температуры, признаки ринита, кашель, першение в горле. Спустя несколько суток к симптомам гриппа добавляются признаки острого кишечного расстройства. Из-за двойственности симптоматики </a:t>
            </a:r>
            <a:r>
              <a:rPr lang="ru-RU" dirty="0" err="1"/>
              <a:t>ротавирусную</a:t>
            </a:r>
            <a:r>
              <a:rPr lang="ru-RU" dirty="0"/>
              <a:t> инфекцию часто называют «желудочный или кишечный грипп».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09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139" y="-99392"/>
            <a:ext cx="7552861" cy="93610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Ротавирусная</a:t>
            </a:r>
            <a:r>
              <a:rPr lang="ru-RU" sz="3600" b="1" dirty="0"/>
              <a:t> инфекция у </a:t>
            </a:r>
            <a:r>
              <a:rPr lang="ru-RU" sz="3600" b="1" dirty="0" smtClean="0"/>
              <a:t>детей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97308"/>
              </p:ext>
            </p:extLst>
          </p:nvPr>
        </p:nvGraphicFramePr>
        <p:xfrm>
          <a:off x="0" y="764704"/>
          <a:ext cx="9818036" cy="600712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74235"/>
                <a:gridCol w="8043801"/>
              </a:tblGrid>
              <a:tr h="2398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Симптом заболевания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Характеристика симптома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  <a:tr h="133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Общая интоксикация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Первый симптом, появляющийся у грудных детей. Отмечается снижение активности, вялость, отказ от еды, беспричинный плач, повышенное потоотделение.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У детей более старшего возраста также проявляется данная симптоматика. Могут добавляться жалобы на головокружение и головную боль.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  <a:tr h="111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Повышение температуры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большинстве случаев наблюдается повышение температуры тела до 38-39°C на первые 3-е суток болезни, затем температура снижается при сохранении остальной клинической картины.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В тяжелых случаях с высокой степенью интоксикации повышенная температура может сохраняться до 7 дней и более.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  <a:tr h="1559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Диарея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 детей до 2-х лет дефекация при инфекции может происходит до 14 раз в сутки. При этом стул практически полностью состоит из воды с вкраплениями слизи, по структуре напоминает пену. Жидкий стул может сохраняться до 2-х недель.</a:t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Частый стул приводит к усиленному обезвоживанию организма, что может привести к дополнительной интоксикации и осложнению течения болезни.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  <a:tr h="67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Рвота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Повторяющаяся в течение дня рвота может сопровождать развитие инфекции у детей в первые сутки</a:t>
                      </a:r>
                      <a:r>
                        <a:rPr lang="ru-RU" sz="1400" dirty="0" smtClean="0">
                          <a:effectLst/>
                        </a:rPr>
                        <a:t>. Дети </a:t>
                      </a:r>
                      <a:r>
                        <a:rPr lang="ru-RU" sz="1400" dirty="0">
                          <a:effectLst/>
                        </a:rPr>
                        <a:t>возрастом до 12 месяцев страдают рвотой дольше, до 48 часов.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  <a:tr h="679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 в животе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Боль в животе умеренной степени выраженности, возможно усиление болезненных ощущений в среднем и нижнем отделах при прощупывании.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025" marR="8025" marT="8025" marB="80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41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996" y="1419"/>
            <a:ext cx="719400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Ротавирусная</a:t>
            </a:r>
            <a:r>
              <a:rPr lang="ru-RU" b="1" dirty="0"/>
              <a:t> инфекция у взрослых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68624" y="1268760"/>
            <a:ext cx="82371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Симптомы у взрослых людей и подростков, как правило, наблюдаются те же, что и у детей, но в меньшей степени выраженности. Интоксикационный синдром может не проявляться внешне или выражаться слабостью и снижением аппетита. Может наблюдаться субфебрильная температура, длительность симптома до 24 часов. Расстройство стула продолжается от 3-х до 7-ми суток (до 5 дефекаций в день). Рвота проявляется индивидуально.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14" y="3717032"/>
            <a:ext cx="306896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784" y="-99392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Опасные </a:t>
            </a:r>
            <a:r>
              <a:rPr lang="ru-RU" b="1" dirty="0" smtClean="0"/>
              <a:t>симптомы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696" y="836712"/>
            <a:ext cx="7632848" cy="5976663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кровь в стуле или черное с блестящим оттенком окрашивание кала</a:t>
            </a:r>
            <a:r>
              <a:rPr lang="ru-RU" dirty="0"/>
              <a:t>. Данный признак наблюдается при кишечных кровотечениях. Такое состояние пациента требует немедленной госпитализации через скорую помощь.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дефекаций (до 10-ти раз/сутки) или многократная рвота (до 7-ми раз/сутки)</a:t>
            </a:r>
            <a:r>
              <a:rPr lang="ru-RU" dirty="0"/>
              <a:t>. Данное усиление симптоматики приводит к опасной степени обезвоживания организма. Необходимо внутривенное вливание потерянного объема воды и электролитов.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Сильная боль в животе</a:t>
            </a:r>
            <a:r>
              <a:rPr lang="ru-RU" dirty="0"/>
              <a:t>. Резкое усиление болевых ощущений указывает на повреждения тканей кишечника.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Сыпь на теле</a:t>
            </a:r>
            <a:r>
              <a:rPr lang="ru-RU" dirty="0"/>
              <a:t>. Появление редких красных пятен на теле размером до 0,5 см указывает на возможность замаскированного под </a:t>
            </a:r>
            <a:r>
              <a:rPr lang="ru-RU" dirty="0" err="1"/>
              <a:t>ротавирусную</a:t>
            </a:r>
            <a:r>
              <a:rPr lang="ru-RU" dirty="0"/>
              <a:t> инфекцию тифа или паратифа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97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988" y="11359"/>
            <a:ext cx="726601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Диагностика </a:t>
            </a:r>
            <a:r>
              <a:rPr lang="ru-RU" b="1" dirty="0" err="1"/>
              <a:t>ротавирусной</a:t>
            </a:r>
            <a:r>
              <a:rPr lang="ru-RU" b="1" dirty="0"/>
              <a:t> </a:t>
            </a:r>
            <a:r>
              <a:rPr lang="ru-RU" b="1" dirty="0" smtClean="0"/>
              <a:t>инфекции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696" y="1124744"/>
            <a:ext cx="7560840" cy="561662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Острое начало заболевания;</a:t>
            </a:r>
          </a:p>
          <a:p>
            <a:pPr lvl="0"/>
            <a:r>
              <a:rPr lang="ru-RU" dirty="0"/>
              <a:t>Высокая активность вируса наблюдается в любое время года. Считается, что пик заболеваемости осенью и зимой, но и в летнее время существует высокая вероятность заражения при купании в водоемах;</a:t>
            </a:r>
          </a:p>
          <a:p>
            <a:pPr lvl="0"/>
            <a:r>
              <a:rPr lang="ru-RU" dirty="0"/>
              <a:t>Отсутствие сыпи;</a:t>
            </a:r>
          </a:p>
          <a:p>
            <a:pPr lvl="0"/>
            <a:r>
              <a:rPr lang="ru-RU" dirty="0"/>
              <a:t>Непродолжительная гипертермия (до 39°С);</a:t>
            </a:r>
          </a:p>
          <a:p>
            <a:pPr lvl="0"/>
            <a:r>
              <a:rPr lang="ru-RU" dirty="0"/>
              <a:t>Специфическая клиническая </a:t>
            </a:r>
            <a:r>
              <a:rPr lang="ru-RU" dirty="0" smtClean="0"/>
              <a:t>картина.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Изменения в стандартных лабораторных исследованиях (общий анализ крови, мочи, кала) не являются специфичными для </a:t>
            </a:r>
            <a:r>
              <a:rPr lang="ru-RU" dirty="0" err="1"/>
              <a:t>ротавирусных</a:t>
            </a:r>
            <a:r>
              <a:rPr lang="ru-RU" dirty="0"/>
              <a:t> заболеваний. </a:t>
            </a:r>
            <a:r>
              <a:rPr lang="ru-RU" dirty="0" smtClean="0"/>
              <a:t>Для </a:t>
            </a:r>
            <a:r>
              <a:rPr lang="ru-RU" dirty="0"/>
              <a:t>подтверждения </a:t>
            </a:r>
            <a:r>
              <a:rPr lang="ru-RU" dirty="0" err="1"/>
              <a:t>ротавирусной</a:t>
            </a:r>
            <a:r>
              <a:rPr lang="ru-RU" dirty="0"/>
              <a:t> природы заболевания необходимо проведение </a:t>
            </a:r>
            <a:r>
              <a:rPr lang="ru-RU" dirty="0" smtClean="0"/>
              <a:t>следующих </a:t>
            </a:r>
            <a:r>
              <a:rPr lang="ru-RU" dirty="0"/>
              <a:t>специфических лабораторных </a:t>
            </a:r>
            <a:r>
              <a:rPr lang="ru-RU" dirty="0" smtClean="0"/>
              <a:t>проб: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044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1165</Words>
  <Application>Microsoft Office PowerPoint</Application>
  <PresentationFormat>Лист A4 (210x297 мм)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Ротавирусная инфекция  у детей</vt:lpstr>
      <vt:lpstr>Этиология. Эпидемиология. </vt:lpstr>
      <vt:lpstr>Что такое ротавирус?</vt:lpstr>
      <vt:lpstr>Источник - только человек!</vt:lpstr>
      <vt:lpstr>Симптомы ротавирусной инфекции</vt:lpstr>
      <vt:lpstr>Ротавирусная инфекция у детей</vt:lpstr>
      <vt:lpstr>Ротавирусная инфекция у взрослых</vt:lpstr>
      <vt:lpstr>Опасные симптомы</vt:lpstr>
      <vt:lpstr>Диагностика ротавирусной инфекции</vt:lpstr>
      <vt:lpstr>Презентация PowerPoint</vt:lpstr>
      <vt:lpstr>Лечение ротавирусной инфекции</vt:lpstr>
      <vt:lpstr>Устранение ротавируса</vt:lpstr>
      <vt:lpstr>Восстановление работы кишечника</vt:lpstr>
      <vt:lpstr>Профилактика ротавирусной инфекции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Радуга</dc:creator>
  <cp:lastModifiedBy>Радуга</cp:lastModifiedBy>
  <cp:revision>39</cp:revision>
  <dcterms:created xsi:type="dcterms:W3CDTF">2018-02-20T08:15:44Z</dcterms:created>
  <dcterms:modified xsi:type="dcterms:W3CDTF">2018-02-22T06:01:20Z</dcterms:modified>
</cp:coreProperties>
</file>