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8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89" r:id="rId23"/>
    <p:sldId id="276" r:id="rId24"/>
    <p:sldId id="277" r:id="rId25"/>
    <p:sldId id="278" r:id="rId26"/>
    <p:sldId id="279" r:id="rId27"/>
    <p:sldId id="286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04442-448D-4C11-B48F-392FD20C090E}" type="doc">
      <dgm:prSet loTypeId="urn:microsoft.com/office/officeart/2009/3/layout/Phased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7A885DF-6E42-4457-8AD8-5C953695828F}">
      <dgm:prSet phldrT="[Текст]" custT="1"/>
      <dgm:spPr/>
      <dgm:t>
        <a:bodyPr/>
        <a:lstStyle/>
        <a:p>
          <a:r>
            <a:rPr lang="ru-RU" sz="3200" dirty="0" smtClean="0"/>
            <a:t>325 млн.</a:t>
          </a:r>
        </a:p>
        <a:p>
          <a:r>
            <a:rPr lang="ru-RU" sz="2000" dirty="0" smtClean="0"/>
            <a:t>на конец 2015 г. жили с хроническим гепатитом</a:t>
          </a:r>
          <a:endParaRPr lang="ru-RU" sz="2000" dirty="0"/>
        </a:p>
      </dgm:t>
    </dgm:pt>
    <dgm:pt modelId="{8318403D-28E6-4F48-AD1F-2B511C528557}" type="parTrans" cxnId="{0BEC9444-F324-4A81-8FC3-EE0186EFA6F9}">
      <dgm:prSet/>
      <dgm:spPr/>
      <dgm:t>
        <a:bodyPr/>
        <a:lstStyle/>
        <a:p>
          <a:endParaRPr lang="ru-RU"/>
        </a:p>
      </dgm:t>
    </dgm:pt>
    <dgm:pt modelId="{3BBDD76C-D588-4925-AE57-00E04AE10604}" type="sibTrans" cxnId="{0BEC9444-F324-4A81-8FC3-EE0186EFA6F9}">
      <dgm:prSet/>
      <dgm:spPr/>
      <dgm:t>
        <a:bodyPr/>
        <a:lstStyle/>
        <a:p>
          <a:endParaRPr lang="ru-RU"/>
        </a:p>
      </dgm:t>
    </dgm:pt>
    <dgm:pt modelId="{F36CFF29-CC3C-4047-B85A-529CC6EA27FE}">
      <dgm:prSet phldrT="[Текст]" custT="1"/>
      <dgm:spPr/>
      <dgm:t>
        <a:bodyPr/>
        <a:lstStyle/>
        <a:p>
          <a:r>
            <a:rPr lang="ru-RU" sz="3200" dirty="0" smtClean="0"/>
            <a:t>95% </a:t>
          </a:r>
        </a:p>
        <a:p>
          <a:r>
            <a:rPr lang="ru-RU" sz="1800" dirty="0" smtClean="0"/>
            <a:t>людей с инфекцией гепатита С можно излечить</a:t>
          </a:r>
          <a:endParaRPr lang="ru-RU" sz="1800" dirty="0"/>
        </a:p>
      </dgm:t>
    </dgm:pt>
    <dgm:pt modelId="{B8A829A0-F4D3-4E0E-87A1-980ADD880420}" type="parTrans" cxnId="{D0CC0BC3-5FD7-48ED-A76C-3A2B1BA90CDE}">
      <dgm:prSet/>
      <dgm:spPr/>
      <dgm:t>
        <a:bodyPr/>
        <a:lstStyle/>
        <a:p>
          <a:endParaRPr lang="ru-RU"/>
        </a:p>
      </dgm:t>
    </dgm:pt>
    <dgm:pt modelId="{88780024-D87C-40FC-A13E-27C5AF530A56}" type="sibTrans" cxnId="{D0CC0BC3-5FD7-48ED-A76C-3A2B1BA90CDE}">
      <dgm:prSet/>
      <dgm:spPr/>
      <dgm:t>
        <a:bodyPr/>
        <a:lstStyle/>
        <a:p>
          <a:endParaRPr lang="ru-RU"/>
        </a:p>
      </dgm:t>
    </dgm:pt>
    <dgm:pt modelId="{E86B875D-8270-4727-ADC3-A584FF64AC3B}">
      <dgm:prSet phldrT="[Текст]" custT="1"/>
      <dgm:spPr/>
      <dgm:t>
        <a:bodyPr/>
        <a:lstStyle/>
        <a:p>
          <a:r>
            <a:rPr lang="ru-RU" sz="3200" dirty="0" smtClean="0"/>
            <a:t>71 млн.</a:t>
          </a:r>
        </a:p>
        <a:p>
          <a:r>
            <a:rPr lang="ru-RU" sz="1800" dirty="0" smtClean="0"/>
            <a:t>во всем мире страдают хронической инфекцией гепатита С</a:t>
          </a:r>
        </a:p>
        <a:p>
          <a:endParaRPr lang="ru-RU" sz="1200" dirty="0"/>
        </a:p>
      </dgm:t>
    </dgm:pt>
    <dgm:pt modelId="{ED4BA931-A324-4D8D-B7B1-0DE6BB288281}" type="parTrans" cxnId="{CFA01B88-4D30-4956-8509-3775B0B161B9}">
      <dgm:prSet/>
      <dgm:spPr/>
      <dgm:t>
        <a:bodyPr/>
        <a:lstStyle/>
        <a:p>
          <a:endParaRPr lang="ru-RU"/>
        </a:p>
      </dgm:t>
    </dgm:pt>
    <dgm:pt modelId="{5920B910-B842-4333-A7A2-94C96F4B7F93}" type="sibTrans" cxnId="{CFA01B88-4D30-4956-8509-3775B0B161B9}">
      <dgm:prSet/>
      <dgm:spPr/>
      <dgm:t>
        <a:bodyPr/>
        <a:lstStyle/>
        <a:p>
          <a:endParaRPr lang="ru-RU"/>
        </a:p>
      </dgm:t>
    </dgm:pt>
    <dgm:pt modelId="{1696DE59-718A-4AB4-85C3-9039B6BAF943}">
      <dgm:prSet custT="1"/>
      <dgm:spPr/>
      <dgm:t>
        <a:bodyPr/>
        <a:lstStyle/>
        <a:p>
          <a:r>
            <a:rPr lang="ru-RU" sz="2400" dirty="0" smtClean="0"/>
            <a:t>257 млн. </a:t>
          </a:r>
          <a:r>
            <a:rPr lang="ru-RU" sz="1900" dirty="0" smtClean="0"/>
            <a:t>человек в 2015 г. жили с вирусом гепатита B</a:t>
          </a:r>
          <a:endParaRPr lang="ru-RU" sz="1900" dirty="0"/>
        </a:p>
      </dgm:t>
    </dgm:pt>
    <dgm:pt modelId="{993634D4-12A4-4E64-8A02-4C70C8D5A02B}" type="parTrans" cxnId="{B1DEC4EC-00D1-4A1D-9F3B-97CF59B01053}">
      <dgm:prSet/>
      <dgm:spPr/>
      <dgm:t>
        <a:bodyPr/>
        <a:lstStyle/>
        <a:p>
          <a:endParaRPr lang="ru-RU"/>
        </a:p>
      </dgm:t>
    </dgm:pt>
    <dgm:pt modelId="{8E0F40E4-E123-41B9-9FBC-C0B02DFFDB8C}" type="sibTrans" cxnId="{B1DEC4EC-00D1-4A1D-9F3B-97CF59B01053}">
      <dgm:prSet/>
      <dgm:spPr/>
      <dgm:t>
        <a:bodyPr/>
        <a:lstStyle/>
        <a:p>
          <a:endParaRPr lang="ru-RU"/>
        </a:p>
      </dgm:t>
    </dgm:pt>
    <dgm:pt modelId="{8270E0F1-3739-410A-9C82-DEF54F739DF4}" type="pres">
      <dgm:prSet presAssocID="{2DF04442-448D-4C11-B48F-392FD20C090E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1AA5E2F2-6C4F-445D-9D73-60E4B72DD47D}" type="pres">
      <dgm:prSet presAssocID="{2DF04442-448D-4C11-B48F-392FD20C090E}" presName="middleComposite" presStyleCnt="0"/>
      <dgm:spPr/>
    </dgm:pt>
    <dgm:pt modelId="{B6DF52FF-5C15-49C8-877D-67B8E97C92B0}" type="pres">
      <dgm:prSet presAssocID="{2DF04442-448D-4C11-B48F-392FD20C090E}" presName="leftComposite" presStyleCnt="0"/>
      <dgm:spPr/>
    </dgm:pt>
    <dgm:pt modelId="{1FC90134-8301-485B-966A-BD4FF83A4DFB}" type="pres">
      <dgm:prSet presAssocID="{F36CFF29-CC3C-4047-B85A-529CC6EA27FE}" presName="childText1_1" presStyleLbl="vennNode1" presStyleIdx="0" presStyleCnt="6" custScaleX="108278" custLinFactNeighborX="-5367" custLinFactNeighborY="-4514">
        <dgm:presLayoutVars>
          <dgm:chMax val="0"/>
          <dgm:chPref val="0"/>
        </dgm:presLayoutVars>
      </dgm:prSet>
      <dgm:spPr/>
    </dgm:pt>
    <dgm:pt modelId="{7BC2E6F1-D209-4049-BA2E-BC5FC51AA345}" type="pres">
      <dgm:prSet presAssocID="{F36CFF29-CC3C-4047-B85A-529CC6EA27FE}" presName="ellipse1" presStyleLbl="vennNode1" presStyleIdx="1" presStyleCnt="6"/>
      <dgm:spPr/>
    </dgm:pt>
    <dgm:pt modelId="{549171AD-8482-442A-957E-43E202B1B191}" type="pres">
      <dgm:prSet presAssocID="{F36CFF29-CC3C-4047-B85A-529CC6EA27FE}" presName="ellipse2" presStyleLbl="vennNode1" presStyleIdx="2" presStyleCnt="6"/>
      <dgm:spPr/>
    </dgm:pt>
    <dgm:pt modelId="{6430E6CD-EEC5-49DD-A146-41D86F863C92}" type="pres">
      <dgm:prSet presAssocID="{E86B875D-8270-4727-ADC3-A584FF64AC3B}" presName="childText1_2" presStyleLbl="vennNode1" presStyleIdx="3" presStyleCnt="6" custScaleX="130527" custScaleY="106429">
        <dgm:presLayoutVars>
          <dgm:chMax val="0"/>
          <dgm:chPref val="0"/>
        </dgm:presLayoutVars>
      </dgm:prSet>
      <dgm:spPr/>
    </dgm:pt>
    <dgm:pt modelId="{355E75EB-FD1A-4B55-85B5-3617005C52A3}" type="pres">
      <dgm:prSet presAssocID="{E86B875D-8270-4727-ADC3-A584FF64AC3B}" presName="ellipse3" presStyleLbl="vennNode1" presStyleIdx="4" presStyleCnt="6"/>
      <dgm:spPr/>
    </dgm:pt>
    <dgm:pt modelId="{5ABE0544-C38F-44FA-954D-C056AF437A5D}" type="pres">
      <dgm:prSet presAssocID="{1696DE59-718A-4AB4-85C3-9039B6BAF943}" presName="childText1_3" presStyleLbl="vennNode1" presStyleIdx="5" presStyleCnt="6" custLinFactNeighborX="-7898" custLinFactNeighborY="666">
        <dgm:presLayoutVars>
          <dgm:chMax val="0"/>
          <dgm:chPref val="0"/>
        </dgm:presLayoutVars>
      </dgm:prSet>
      <dgm:spPr/>
    </dgm:pt>
    <dgm:pt modelId="{E785E14C-BD85-48D9-AB8B-272F8649FCE9}" type="pres">
      <dgm:prSet presAssocID="{2DF04442-448D-4C11-B48F-392FD20C090E}" presName="parentText1" presStyleLbl="revTx" presStyleIdx="0" presStyleCnt="1">
        <dgm:presLayoutVars>
          <dgm:chMax val="4"/>
          <dgm:chPref val="3"/>
          <dgm:bulletEnabled val="1"/>
        </dgm:presLayoutVars>
      </dgm:prSet>
      <dgm:spPr/>
    </dgm:pt>
  </dgm:ptLst>
  <dgm:cxnLst>
    <dgm:cxn modelId="{0BEC9444-F324-4A81-8FC3-EE0186EFA6F9}" srcId="{2DF04442-448D-4C11-B48F-392FD20C090E}" destId="{67A885DF-6E42-4457-8AD8-5C953695828F}" srcOrd="0" destOrd="0" parTransId="{8318403D-28E6-4F48-AD1F-2B511C528557}" sibTransId="{3BBDD76C-D588-4925-AE57-00E04AE10604}"/>
    <dgm:cxn modelId="{2E9E0867-44BB-4F1B-BF86-057BC7AB0498}" type="presOf" srcId="{67A885DF-6E42-4457-8AD8-5C953695828F}" destId="{E785E14C-BD85-48D9-AB8B-272F8649FCE9}" srcOrd="0" destOrd="0" presId="urn:microsoft.com/office/officeart/2009/3/layout/PhasedProcess"/>
    <dgm:cxn modelId="{E32CA4DD-709B-4D7A-9924-A0AE48BA22D4}" type="presOf" srcId="{1696DE59-718A-4AB4-85C3-9039B6BAF943}" destId="{5ABE0544-C38F-44FA-954D-C056AF437A5D}" srcOrd="0" destOrd="0" presId="urn:microsoft.com/office/officeart/2009/3/layout/PhasedProcess"/>
    <dgm:cxn modelId="{CFA01B88-4D30-4956-8509-3775B0B161B9}" srcId="{67A885DF-6E42-4457-8AD8-5C953695828F}" destId="{E86B875D-8270-4727-ADC3-A584FF64AC3B}" srcOrd="1" destOrd="0" parTransId="{ED4BA931-A324-4D8D-B7B1-0DE6BB288281}" sibTransId="{5920B910-B842-4333-A7A2-94C96F4B7F93}"/>
    <dgm:cxn modelId="{D0CC0BC3-5FD7-48ED-A76C-3A2B1BA90CDE}" srcId="{67A885DF-6E42-4457-8AD8-5C953695828F}" destId="{F36CFF29-CC3C-4047-B85A-529CC6EA27FE}" srcOrd="0" destOrd="0" parTransId="{B8A829A0-F4D3-4E0E-87A1-980ADD880420}" sibTransId="{88780024-D87C-40FC-A13E-27C5AF530A56}"/>
    <dgm:cxn modelId="{040F4C45-321E-4BB0-BB35-37B2529C4E74}" type="presOf" srcId="{F36CFF29-CC3C-4047-B85A-529CC6EA27FE}" destId="{1FC90134-8301-485B-966A-BD4FF83A4DFB}" srcOrd="0" destOrd="0" presId="urn:microsoft.com/office/officeart/2009/3/layout/PhasedProcess"/>
    <dgm:cxn modelId="{B1DEC4EC-00D1-4A1D-9F3B-97CF59B01053}" srcId="{67A885DF-6E42-4457-8AD8-5C953695828F}" destId="{1696DE59-718A-4AB4-85C3-9039B6BAF943}" srcOrd="2" destOrd="0" parTransId="{993634D4-12A4-4E64-8A02-4C70C8D5A02B}" sibTransId="{8E0F40E4-E123-41B9-9FBC-C0B02DFFDB8C}"/>
    <dgm:cxn modelId="{DA39948D-F02C-492E-9F9F-3E7CE66E4406}" type="presOf" srcId="{2DF04442-448D-4C11-B48F-392FD20C090E}" destId="{8270E0F1-3739-410A-9C82-DEF54F739DF4}" srcOrd="0" destOrd="0" presId="urn:microsoft.com/office/officeart/2009/3/layout/PhasedProcess"/>
    <dgm:cxn modelId="{0BE78087-B97D-4508-B825-8B0CF4300DBE}" type="presOf" srcId="{E86B875D-8270-4727-ADC3-A584FF64AC3B}" destId="{6430E6CD-EEC5-49DD-A146-41D86F863C92}" srcOrd="0" destOrd="0" presId="urn:microsoft.com/office/officeart/2009/3/layout/PhasedProcess"/>
    <dgm:cxn modelId="{63325880-E677-47A5-A9A5-E6F93088BEEA}" type="presParOf" srcId="{8270E0F1-3739-410A-9C82-DEF54F739DF4}" destId="{1AA5E2F2-6C4F-445D-9D73-60E4B72DD47D}" srcOrd="0" destOrd="0" presId="urn:microsoft.com/office/officeart/2009/3/layout/PhasedProcess"/>
    <dgm:cxn modelId="{006E6CF3-9BAF-46CE-A75F-726CB87774B0}" type="presParOf" srcId="{8270E0F1-3739-410A-9C82-DEF54F739DF4}" destId="{B6DF52FF-5C15-49C8-877D-67B8E97C92B0}" srcOrd="1" destOrd="0" presId="urn:microsoft.com/office/officeart/2009/3/layout/PhasedProcess"/>
    <dgm:cxn modelId="{6272D57A-02A0-46C2-B4A0-37243404F576}" type="presParOf" srcId="{B6DF52FF-5C15-49C8-877D-67B8E97C92B0}" destId="{1FC90134-8301-485B-966A-BD4FF83A4DFB}" srcOrd="0" destOrd="0" presId="urn:microsoft.com/office/officeart/2009/3/layout/PhasedProcess"/>
    <dgm:cxn modelId="{4746AA73-01AB-420F-9A0E-7D44A27B25B4}" type="presParOf" srcId="{B6DF52FF-5C15-49C8-877D-67B8E97C92B0}" destId="{7BC2E6F1-D209-4049-BA2E-BC5FC51AA345}" srcOrd="1" destOrd="0" presId="urn:microsoft.com/office/officeart/2009/3/layout/PhasedProcess"/>
    <dgm:cxn modelId="{E3EC33FE-7741-4DB0-BC06-38B4CB8B52FC}" type="presParOf" srcId="{B6DF52FF-5C15-49C8-877D-67B8E97C92B0}" destId="{549171AD-8482-442A-957E-43E202B1B191}" srcOrd="2" destOrd="0" presId="urn:microsoft.com/office/officeart/2009/3/layout/PhasedProcess"/>
    <dgm:cxn modelId="{955BC71F-F5B1-42BB-8548-F1904A99AC4F}" type="presParOf" srcId="{B6DF52FF-5C15-49C8-877D-67B8E97C92B0}" destId="{6430E6CD-EEC5-49DD-A146-41D86F863C92}" srcOrd="3" destOrd="0" presId="urn:microsoft.com/office/officeart/2009/3/layout/PhasedProcess"/>
    <dgm:cxn modelId="{3AFEC259-72A3-415B-80FC-7DAF393113ED}" type="presParOf" srcId="{B6DF52FF-5C15-49C8-877D-67B8E97C92B0}" destId="{355E75EB-FD1A-4B55-85B5-3617005C52A3}" srcOrd="4" destOrd="0" presId="urn:microsoft.com/office/officeart/2009/3/layout/PhasedProcess"/>
    <dgm:cxn modelId="{63346D54-B45B-4B0B-B5EE-220EC7ABC95A}" type="presParOf" srcId="{B6DF52FF-5C15-49C8-877D-67B8E97C92B0}" destId="{5ABE0544-C38F-44FA-954D-C056AF437A5D}" srcOrd="5" destOrd="0" presId="urn:microsoft.com/office/officeart/2009/3/layout/PhasedProcess"/>
    <dgm:cxn modelId="{D5F4E578-63D6-443C-8CFE-4CB2245A02B6}" type="presParOf" srcId="{8270E0F1-3739-410A-9C82-DEF54F739DF4}" destId="{E785E14C-BD85-48D9-AB8B-272F8649FCE9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90134-8301-485B-966A-BD4FF83A4DFB}">
      <dsp:nvSpPr>
        <dsp:cNvPr id="0" name=""/>
        <dsp:cNvSpPr/>
      </dsp:nvSpPr>
      <dsp:spPr>
        <a:xfrm>
          <a:off x="2016231" y="288030"/>
          <a:ext cx="2299672" cy="21239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95%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людей с инфекцией гепатита С можно излечить</a:t>
          </a:r>
          <a:endParaRPr lang="ru-RU" sz="1800" kern="1200" dirty="0"/>
        </a:p>
      </dsp:txBody>
      <dsp:txXfrm>
        <a:off x="2353010" y="599069"/>
        <a:ext cx="1626114" cy="1501831"/>
      </dsp:txXfrm>
    </dsp:sp>
    <dsp:sp modelId="{7BC2E6F1-D209-4049-BA2E-BC5FC51AA345}">
      <dsp:nvSpPr>
        <dsp:cNvPr id="0" name=""/>
        <dsp:cNvSpPr/>
      </dsp:nvSpPr>
      <dsp:spPr>
        <a:xfrm>
          <a:off x="1434812" y="2159585"/>
          <a:ext cx="1043255" cy="104283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49171AD-8482-442A-957E-43E202B1B191}">
      <dsp:nvSpPr>
        <dsp:cNvPr id="0" name=""/>
        <dsp:cNvSpPr/>
      </dsp:nvSpPr>
      <dsp:spPr>
        <a:xfrm>
          <a:off x="4516275" y="801683"/>
          <a:ext cx="607030" cy="60663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430E6CD-EEC5-49DD-A146-41D86F863C92}">
      <dsp:nvSpPr>
        <dsp:cNvPr id="0" name=""/>
        <dsp:cNvSpPr/>
      </dsp:nvSpPr>
      <dsp:spPr>
        <a:xfrm>
          <a:off x="3966518" y="1584172"/>
          <a:ext cx="2772209" cy="226045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71 млн.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 всем мире страдают хронической инфекцией гепатита С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372499" y="1915208"/>
        <a:ext cx="1960247" cy="1598383"/>
      </dsp:txXfrm>
    </dsp:sp>
    <dsp:sp modelId="{355E75EB-FD1A-4B55-85B5-3617005C52A3}">
      <dsp:nvSpPr>
        <dsp:cNvPr id="0" name=""/>
        <dsp:cNvSpPr/>
      </dsp:nvSpPr>
      <dsp:spPr>
        <a:xfrm>
          <a:off x="4512790" y="3906248"/>
          <a:ext cx="607030" cy="60663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ABE0544-C38F-44FA-954D-C056AF437A5D}">
      <dsp:nvSpPr>
        <dsp:cNvPr id="0" name=""/>
        <dsp:cNvSpPr/>
      </dsp:nvSpPr>
      <dsp:spPr>
        <a:xfrm>
          <a:off x="2088229" y="2880318"/>
          <a:ext cx="2123859" cy="21239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257 млн. </a:t>
          </a:r>
          <a:r>
            <a:rPr lang="ru-RU" sz="1900" kern="1200" dirty="0" smtClean="0"/>
            <a:t>человек в 2015 г. жили с вирусом гепатита B</a:t>
          </a:r>
          <a:endParaRPr lang="ru-RU" sz="1900" kern="1200" dirty="0"/>
        </a:p>
      </dsp:txBody>
      <dsp:txXfrm>
        <a:off x="2399261" y="3191357"/>
        <a:ext cx="1501795" cy="1501831"/>
      </dsp:txXfrm>
    </dsp:sp>
    <dsp:sp modelId="{E785E14C-BD85-48D9-AB8B-272F8649FCE9}">
      <dsp:nvSpPr>
        <dsp:cNvPr id="0" name=""/>
        <dsp:cNvSpPr/>
      </dsp:nvSpPr>
      <dsp:spPr>
        <a:xfrm>
          <a:off x="1424951" y="5000681"/>
          <a:ext cx="5323637" cy="12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325 млн.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конец 2015 г. жили с хроническим гепатитом</a:t>
          </a:r>
          <a:endParaRPr lang="ru-RU" sz="2000" kern="1200" dirty="0"/>
        </a:p>
      </dsp:txBody>
      <dsp:txXfrm>
        <a:off x="1424951" y="5000681"/>
        <a:ext cx="5323637" cy="124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551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049" y="301196"/>
            <a:ext cx="6370722" cy="981075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988" y="1423138"/>
            <a:ext cx="6357783" cy="496077"/>
          </a:xfrm>
        </p:spPr>
        <p:txBody>
          <a:bodyPr/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1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1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0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9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7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5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1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2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665413" y="317500"/>
            <a:ext cx="64468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8850" y="1854200"/>
            <a:ext cx="67722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1FD23A46-45B5-478C-A919-E1FDA5AA511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9D1916F-D882-4E24-BE6C-C747BEC2D9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23935"/>
            <a:ext cx="5902626" cy="98107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Aft>
                <a:spcPts val="900"/>
              </a:spcAft>
            </a:pPr>
            <a:r>
              <a:rPr lang="ru-RU" sz="4800" b="1" kern="1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Вирусные </a:t>
            </a:r>
            <a:r>
              <a:rPr lang="ru-RU" sz="4800" b="1" kern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гепатиты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980728"/>
            <a:ext cx="5761443" cy="496077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medportal.ru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92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5" y="1484784"/>
            <a:ext cx="6696744" cy="52565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Лучшей профилактикой гепатита является прививка от него. Сегодня созданы достаточно эффективные вакцины, защищающие от </a:t>
            </a:r>
            <a:r>
              <a:rPr lang="ru-RU" dirty="0" smtClean="0"/>
              <a:t>гепатита А</a:t>
            </a:r>
            <a:r>
              <a:rPr lang="ru-RU" dirty="0"/>
              <a:t>. Длительность защиты с помощью вакцинации не менее 6-10 лет.</a:t>
            </a:r>
          </a:p>
          <a:p>
            <a:pPr marL="0" indent="0">
              <a:buNone/>
            </a:pPr>
            <a:r>
              <a:rPr lang="ru-RU" dirty="0"/>
              <a:t>Вакцинации подлежат: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дети</a:t>
            </a:r>
            <a:r>
              <a:rPr lang="ru-RU" dirty="0"/>
              <a:t>, проживающие на территориях с высоким уровнем заболеваемости гепатитом А (начиная с трехлетнего возраста)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лица</a:t>
            </a:r>
            <a:r>
              <a:rPr lang="ru-RU" dirty="0"/>
              <a:t>, направляющиеся в районы с высоким уровнем заболеваемости гепатитом А (туристы, контрактники, военнослужащие);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медицинский </a:t>
            </a:r>
            <a:r>
              <a:rPr lang="ru-RU" dirty="0"/>
              <a:t>персонал инфекционных отделений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воспитатели </a:t>
            </a:r>
            <a:r>
              <a:rPr lang="ru-RU" dirty="0"/>
              <a:t>и персонал детских дошкольных учреждений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работники </a:t>
            </a:r>
            <a:r>
              <a:rPr lang="ru-RU" dirty="0"/>
              <a:t>общественного питания и водоснабжения.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46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Гепатит </a:t>
            </a:r>
            <a:r>
              <a:rPr lang="ru-RU" dirty="0" smtClean="0"/>
              <a:t>В</a:t>
            </a:r>
            <a:br>
              <a:rPr lang="ru-RU" dirty="0" smtClean="0"/>
            </a:br>
            <a:r>
              <a:rPr lang="ru-RU" sz="2400" i="1" dirty="0" smtClean="0"/>
              <a:t>(сывороточный гепатит)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412776"/>
            <a:ext cx="7056784" cy="5445224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/>
              <a:t>Ситуации, при которых чаще всего происходит заражение: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Переливание </a:t>
            </a:r>
            <a:r>
              <a:rPr lang="ru-RU" sz="1800" dirty="0"/>
              <a:t>донорской крови. Во всем мире в среднем 0,01-2% доноров являются носителями вирусов гепатита, поэтому в настоящее время донорская кровь перед переливанием реципиенту исследуется на наличие вирусов гепатита В. </a:t>
            </a:r>
            <a:r>
              <a:rPr lang="ru-RU" sz="1800" dirty="0" smtClean="0"/>
              <a:t>Риск инфицирования </a:t>
            </a:r>
            <a:r>
              <a:rPr lang="ru-RU" sz="1800" dirty="0"/>
              <a:t>повышается у лиц, нуждающихся в повторных переливаниях крови или ее препаратов.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Использование </a:t>
            </a:r>
            <a:r>
              <a:rPr lang="ru-RU" sz="1800" dirty="0"/>
              <a:t>одной иглы разными людьми во много раз увеличивает риск заражения. Это самый распространённый путь заражения среди наркоманов.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Вирусы </a:t>
            </a:r>
            <a:r>
              <a:rPr lang="ru-RU" sz="1800" dirty="0"/>
              <a:t>могут передаваться при половом контакте. Из всех гепатитов половой путь передачи наиболее свойственен именно для гепатита В.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Путь </a:t>
            </a:r>
            <a:r>
              <a:rPr lang="ru-RU" sz="1800" dirty="0"/>
              <a:t>заражения от матери к ребенку (врачи называют его «вертикальный») наблюдается не так часто. Риск повышается, если женщина имеет активную форму вируса или в последние </a:t>
            </a:r>
            <a:r>
              <a:rPr lang="ru-RU" sz="1800" dirty="0" smtClean="0"/>
              <a:t>месяцы беременности </a:t>
            </a:r>
            <a:r>
              <a:rPr lang="ru-RU" sz="1800" dirty="0"/>
              <a:t>перенесла острый гепатит. Вероятность заражения плода резко увеличивается, если мать, кроме вируса гепатита, имеет ВИЧ-инфекцию. С молоком матери вирус гепатита В не передаётся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9957"/>
            <a:ext cx="1901825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97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Симптоматика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628800"/>
            <a:ext cx="6552728" cy="511256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По истечении инкубационного периода, во время которого вирус размножается и адаптируется в организме (50-180 дней), болезнь начинает проявлять себя.</a:t>
            </a:r>
          </a:p>
          <a:p>
            <a:pPr marL="0" indent="0">
              <a:buNone/>
            </a:pPr>
            <a:r>
              <a:rPr lang="ru-RU" sz="1800" dirty="0"/>
              <a:t>Вначале, до появления желтухи, острый гепатит В напоминает грипп. Болезнь начинается с повышения температуры, головной боли, общего недомогания, ломоты в теле. Симптомы болезни возникают постепенно, подъём температуры плавный. Помимо </a:t>
            </a:r>
            <a:r>
              <a:rPr lang="ru-RU" sz="1800" dirty="0" smtClean="0"/>
              <a:t>незначительной лихорадки</a:t>
            </a:r>
            <a:r>
              <a:rPr lang="ru-RU" sz="1800" dirty="0"/>
              <a:t>, вирус гепатита В проявляет себя болью в суставах, </a:t>
            </a:r>
            <a:r>
              <a:rPr lang="ru-RU" sz="1800" dirty="0" smtClean="0"/>
              <a:t>иногда высыпаниями </a:t>
            </a:r>
            <a:r>
              <a:rPr lang="ru-RU" sz="1800" dirty="0"/>
              <a:t>на коже.</a:t>
            </a:r>
          </a:p>
          <a:p>
            <a:pPr marL="0" indent="0">
              <a:buNone/>
            </a:pPr>
            <a:r>
              <a:rPr lang="ru-RU" sz="1800" dirty="0"/>
              <a:t>Через несколько дней картина начинает меняться: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пропадает </a:t>
            </a:r>
            <a:r>
              <a:rPr lang="ru-RU" sz="1800" dirty="0"/>
              <a:t>аппетит,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появляются </a:t>
            </a:r>
            <a:r>
              <a:rPr lang="ru-RU" sz="1800" dirty="0"/>
              <a:t>боли в правом подреберье,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тошнота</a:t>
            </a:r>
            <a:r>
              <a:rPr lang="ru-RU" sz="1800" dirty="0"/>
              <a:t>, рвота,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темнеет </a:t>
            </a:r>
            <a:r>
              <a:rPr lang="ru-RU" sz="1800" dirty="0"/>
              <a:t>моча,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обесцвечивается </a:t>
            </a:r>
            <a:r>
              <a:rPr lang="ru-RU" sz="1800" dirty="0"/>
              <a:t>кал.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9483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060848"/>
            <a:ext cx="6772275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Врачи фиксируют увеличение печени и реже - селезёнки. В крови обнаруживаются характерные для гепатитов изменения: специфические маркеры вирусов, увеличение билирубина, повышение печёночных проб (печеночных ферментов).</a:t>
            </a:r>
          </a:p>
          <a:p>
            <a:pPr marL="0" indent="0">
              <a:buNone/>
            </a:pPr>
            <a:r>
              <a:rPr lang="ru-RU" sz="1800" dirty="0"/>
              <a:t>Как правило, после появления желтухи состояние больных улучшается. Постепенно, в течение нескольких недель, происходит обратное развитие симптомов. (Если болезнь не переходит в хроническую стадию).</a:t>
            </a:r>
          </a:p>
          <a:p>
            <a:pPr marL="0" indent="0">
              <a:buNone/>
            </a:pPr>
            <a:r>
              <a:rPr lang="ru-RU" sz="1800" dirty="0"/>
              <a:t>В большинстве случаев — при наличии адекватного иммунного ответа — острый гепатит В завершается полным выздоровлением (90% случаев). В этом случае анализ на специфические маркеры гепатита становится отрицательным через 15 недель. При бессимптомном, </a:t>
            </a:r>
            <a:r>
              <a:rPr lang="ru-RU" sz="1800" dirty="0" err="1"/>
              <a:t>безжелтушном</a:t>
            </a:r>
            <a:r>
              <a:rPr lang="ru-RU" sz="1800" dirty="0"/>
              <a:t> течении заболевания, которое обусловлено недостаточным иммунным ответом на инфекцию, болезнь может переходить в хроническую форму — развивается хронический гепатит В (до 10% инфицированных).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16632"/>
            <a:ext cx="2448272" cy="162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23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Хронический гепатит 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12776"/>
            <a:ext cx="6840760" cy="532859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Хронический гепатит В представляет наибольшую опасность. Наиболее характерными проявлениями этого заболевания являются недомогание, повышенная утомляемость, невозможность выполнять прежние физические нагрузки.</a:t>
            </a:r>
          </a:p>
          <a:p>
            <a:pPr marL="0" indent="0">
              <a:buNone/>
            </a:pPr>
            <a:r>
              <a:rPr lang="ru-RU" sz="1600" dirty="0"/>
              <a:t>Эти симптомы непостоянны, из-за чего многие не относятся к болезни серьёзно. Кроме того, болезнь иногда сопровождается: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тошнотой</a:t>
            </a:r>
            <a:r>
              <a:rPr lang="ru-RU" sz="1600" dirty="0"/>
              <a:t>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болями </a:t>
            </a:r>
            <a:r>
              <a:rPr lang="ru-RU" sz="1600" dirty="0"/>
              <a:t>в верхней части живота,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суставными </a:t>
            </a:r>
            <a:r>
              <a:rPr lang="ru-RU" sz="1600" dirty="0"/>
              <a:t>и мышечными болями,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расстройством </a:t>
            </a:r>
            <a:r>
              <a:rPr lang="ru-RU" sz="1600" dirty="0"/>
              <a:t>стула.</a:t>
            </a:r>
          </a:p>
          <a:p>
            <a:pPr marL="0" indent="0">
              <a:buNone/>
            </a:pPr>
            <a:r>
              <a:rPr lang="ru-RU" sz="1600" dirty="0"/>
              <a:t>На далеко зашедшей стадии хронического вирусного гепатита возникают: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желтуха</a:t>
            </a:r>
            <a:r>
              <a:rPr lang="ru-RU" sz="1600" dirty="0"/>
              <a:t>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потемнение </a:t>
            </a:r>
            <a:r>
              <a:rPr lang="ru-RU" sz="1600" dirty="0"/>
              <a:t>мочи,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кожный </a:t>
            </a:r>
            <a:r>
              <a:rPr lang="ru-RU" sz="1600" dirty="0"/>
              <a:t>зуд,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кровоточивость </a:t>
            </a:r>
            <a:r>
              <a:rPr lang="ru-RU" sz="1600" dirty="0"/>
              <a:t>десен,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похудание</a:t>
            </a:r>
            <a:r>
              <a:rPr lang="ru-RU" sz="1600" dirty="0"/>
              <a:t>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увеличение </a:t>
            </a:r>
            <a:r>
              <a:rPr lang="ru-RU" sz="1600" dirty="0"/>
              <a:t>печени и селезёнки,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сосудистые </a:t>
            </a:r>
            <a:r>
              <a:rPr lang="ru-RU" sz="1600" dirty="0"/>
              <a:t>звёздочки.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8977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556792"/>
            <a:ext cx="7056784" cy="518457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Диагностикой и лечением острого гепатита занимается врач-инфекционист, хронический гепатит лечит гепатолог </a:t>
            </a:r>
            <a:r>
              <a:rPr lang="ru-RU" sz="1800" dirty="0" smtClean="0"/>
              <a:t>или гастроэнтеролог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Главным критерием при постановке диагноза служат: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изменения </a:t>
            </a:r>
            <a:r>
              <a:rPr lang="ru-RU" sz="1800" dirty="0"/>
              <a:t>биохимических показателей крови (билирубин, печеночные ферменты — </a:t>
            </a:r>
            <a:r>
              <a:rPr lang="ru-RU" sz="1800" dirty="0" err="1"/>
              <a:t>АлАТ</a:t>
            </a:r>
            <a:r>
              <a:rPr lang="ru-RU" sz="1800" dirty="0"/>
              <a:t>, АсАТ, щелочная фосфатаза).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выявление </a:t>
            </a:r>
            <a:r>
              <a:rPr lang="ru-RU" sz="1800" dirty="0"/>
              <a:t>специфических маркеров вирусного гепатита.</a:t>
            </a:r>
          </a:p>
          <a:p>
            <a:pPr marL="0" indent="0">
              <a:buNone/>
            </a:pPr>
            <a:r>
              <a:rPr lang="ru-RU" sz="1800" dirty="0"/>
              <a:t>В диагностике гепатита В важны указания на внутривенное введение наркотических средств, переливание крови, оперативные вмешательства, другие манипуляции, связанные с нарушением целостности кожных покровов или слизистых, случайные половые связи, тесный контакт с носителями вируса гепатита В или с больными хроническими заболеваниями печени в период от 6 недель до 6 месяцев до появления симптомов гепатита.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3359" y="0"/>
            <a:ext cx="830641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5537882"/>
            <a:ext cx="1177478" cy="125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68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619" y="13995"/>
            <a:ext cx="6446837" cy="884238"/>
          </a:xfrm>
        </p:spPr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92696"/>
            <a:ext cx="7128792" cy="612068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Как правило, рекомендуется специальная диета с ограничением жирной, соленой, острой, жареной, консервированной пищи. Необходимо полностью исключить алкоголь. При лечении сопутствующих заболеваний следует консультироваться с врачом по поводу применения и дозирования лекарственных препаратов.</a:t>
            </a:r>
          </a:p>
          <a:p>
            <a:pPr marL="0" indent="0">
              <a:buNone/>
            </a:pPr>
            <a:r>
              <a:rPr lang="ru-RU" sz="1600" i="1" dirty="0"/>
              <a:t>В случае острого гепатита В </a:t>
            </a:r>
            <a:r>
              <a:rPr lang="ru-RU" sz="1600" dirty="0"/>
              <a:t>назначается только поддерживающая и </a:t>
            </a:r>
            <a:r>
              <a:rPr lang="ru-RU" sz="1600" dirty="0" err="1"/>
              <a:t>дезинтоксикационная</a:t>
            </a:r>
            <a:r>
              <a:rPr lang="ru-RU" sz="1600" dirty="0"/>
              <a:t> терапия, направленная на выведение токсинов и восстановление ткани печени. Противовирусное лечение не проводится.</a:t>
            </a:r>
          </a:p>
          <a:p>
            <a:pPr marL="0" indent="0">
              <a:buNone/>
            </a:pPr>
            <a:r>
              <a:rPr lang="ru-RU" sz="1600" i="1" dirty="0"/>
              <a:t>При хроническом гепатите В </a:t>
            </a:r>
            <a:r>
              <a:rPr lang="ru-RU" sz="1600" dirty="0"/>
              <a:t>проводится комплексное лечение, которое подбирается врачом индивидуально.</a:t>
            </a:r>
          </a:p>
          <a:p>
            <a:pPr marL="0" indent="0">
              <a:buNone/>
            </a:pPr>
            <a:r>
              <a:rPr lang="ru-RU" sz="1600" dirty="0"/>
              <a:t>Для лечения хронического гепатита В используют противовирусные препараты группы альфа-интерферонов и аналоги нуклеозидов(</a:t>
            </a:r>
            <a:r>
              <a:rPr lang="ru-RU" sz="1600" dirty="0" err="1"/>
              <a:t>ламивудин</a:t>
            </a:r>
            <a:r>
              <a:rPr lang="ru-RU" sz="1600" dirty="0"/>
              <a:t>, </a:t>
            </a:r>
            <a:r>
              <a:rPr lang="ru-RU" sz="1600" dirty="0" err="1"/>
              <a:t>адефовир</a:t>
            </a:r>
            <a:r>
              <a:rPr lang="ru-RU" sz="1600" dirty="0"/>
              <a:t>). Эти препараты значительно снижают скорость размножения вирусов, препятствуют их сборке в клетках печени. Противовирусное лечение назначается и проводится под строгим контролем врача в тех случаях, когда имеются соответствующие показания. Лечение продолжается от 6 месяцев до нескольких лет. Иногда бывают необходимы повторные курсы терапии.</a:t>
            </a:r>
          </a:p>
          <a:p>
            <a:pPr marL="0" indent="0">
              <a:buNone/>
            </a:pPr>
            <a:r>
              <a:rPr lang="ru-RU" sz="1600" dirty="0"/>
              <a:t>У 45% больных, получивших лечение рекомбинантным альфа-интерфероном, в конце лечения вируса гепатита В не обнаруживается. В случае неполного положительного эффекта </a:t>
            </a:r>
            <a:r>
              <a:rPr lang="ru-RU" sz="1600" dirty="0" err="1"/>
              <a:t>интерферонотерапии</a:t>
            </a:r>
            <a:r>
              <a:rPr lang="ru-RU" sz="1600" dirty="0"/>
              <a:t> наблюдается снижение количества вирусов и их активности, что улучшает качество жизни больного.</a:t>
            </a:r>
          </a:p>
        </p:txBody>
      </p:sp>
    </p:spTree>
    <p:extLst>
      <p:ext uri="{BB962C8B-B14F-4D97-AF65-F5344CB8AC3E}">
        <p14:creationId xmlns:p14="http://schemas.microsoft.com/office/powerpoint/2010/main" val="377202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Гепатит </a:t>
            </a:r>
            <a:r>
              <a:rPr lang="ru-RU" dirty="0" smtClean="0"/>
              <a:t>С</a:t>
            </a:r>
            <a:br>
              <a:rPr lang="ru-RU" dirty="0" smtClean="0"/>
            </a:br>
            <a:r>
              <a:rPr lang="ru-RU" sz="2400" i="1" dirty="0" smtClean="0"/>
              <a:t>(ласковый убийца)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276" y="1484784"/>
            <a:ext cx="6984777" cy="518457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Ситуации</a:t>
            </a:r>
            <a:r>
              <a:rPr lang="ru-RU" sz="1600" dirty="0"/>
              <a:t>, при которых чаще всего происходит заражение: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/>
              <a:t>Переливание </a:t>
            </a:r>
            <a:r>
              <a:rPr lang="ru-RU" sz="1600" dirty="0"/>
              <a:t>донорской крови. Во всем мире в среднем 0,01-2% доноров являются носителями вирусов гепатита, поэтому в настоящее время донорская кровь перед переливанием реципиенту исследуется на наличие вирусов гепатита С. </a:t>
            </a:r>
            <a:r>
              <a:rPr lang="ru-RU" sz="1600" dirty="0" smtClean="0"/>
              <a:t>Риск инфицирования </a:t>
            </a:r>
            <a:r>
              <a:rPr lang="ru-RU" sz="1600" dirty="0"/>
              <a:t>повышается у лиц, нуждающихся в повторных переливаниях крови или ее препаратов.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/>
              <a:t>Использование </a:t>
            </a:r>
            <a:r>
              <a:rPr lang="ru-RU" sz="1600" dirty="0"/>
              <a:t>одной иглы разными людьми во много раз увеличивает риск заражения. Это самый распространённый путь заражения гепатитом С на сегодня.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/>
              <a:t>Вирусы </a:t>
            </a:r>
            <a:r>
              <a:rPr lang="ru-RU" sz="1600" dirty="0"/>
              <a:t>могут передаваться при половом контакте, но риск передачи вируса гепатита С при сексуальном контакте считается незначительным.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/>
              <a:t>Путь </a:t>
            </a:r>
            <a:r>
              <a:rPr lang="ru-RU" sz="1600" dirty="0"/>
              <a:t>заражения от матери к ребенку (врачи называют его «вертикальный») наблюдается не так часто. Риск повышается, если женщина имеет активную форму вируса или в последние </a:t>
            </a:r>
            <a:r>
              <a:rPr lang="ru-RU" sz="1600" dirty="0" smtClean="0"/>
              <a:t>месяцы беременности </a:t>
            </a:r>
            <a:r>
              <a:rPr lang="ru-RU" sz="1600" dirty="0"/>
              <a:t>перенесла острый гепатит. Вероятность заражения плода резко увеличивается, если мать, кроме вируса гепатита, имеет ВИЧ-инфекцию. С молоком матери вирус гепатита С не передаётся.</a:t>
            </a:r>
          </a:p>
          <a:p>
            <a:pPr marL="0" indent="0">
              <a:buNone/>
            </a:pPr>
            <a:r>
              <a:rPr lang="ru-RU" sz="1600" dirty="0" smtClean="0"/>
              <a:t>Вирусы </a:t>
            </a:r>
            <a:r>
              <a:rPr lang="ru-RU" sz="1600" dirty="0"/>
              <a:t>гепатита С передаются при нанесении татуировки, иглоукалывании, прокалывании ушей нестерильными иглами.</a:t>
            </a:r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40% случаев источник заражения остается неизвестным.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901825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46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6632"/>
            <a:ext cx="6984776" cy="662473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По истечении инкубационного периода, во время которого вирус размножается и адаптируется в организме </a:t>
            </a:r>
            <a:r>
              <a:rPr lang="ru-RU" sz="2000" b="1" dirty="0"/>
              <a:t>(2-26 недель)</a:t>
            </a:r>
            <a:r>
              <a:rPr lang="ru-RU" sz="2000" dirty="0"/>
              <a:t>, болезнь начинает проявлять себя. </a:t>
            </a:r>
            <a:r>
              <a:rPr lang="ru-RU" sz="2000" dirty="0" smtClean="0"/>
              <a:t>Симптоматика аналогична гепатиту В.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Со </a:t>
            </a:r>
            <a:r>
              <a:rPr lang="ru-RU" sz="2000" dirty="0"/>
              <a:t>временем у 20% больных происходит обратное развитие симптомов и выздоровление.</a:t>
            </a:r>
          </a:p>
          <a:p>
            <a:pPr marL="0" indent="0">
              <a:buNone/>
            </a:pPr>
            <a:r>
              <a:rPr lang="ru-RU" sz="2000" dirty="0"/>
              <a:t>Еще у 20% зараженных возникает носительство вируса гепатита С. В таких случаях отсутствуют какие-либо симптомы заболевания и изменения в биохимическом анализе крови, но анализы показывают присутствие вируса в крови (персистенция). Вирусоносители, как правило, выявляются случайно при проведении обследования.</a:t>
            </a:r>
          </a:p>
          <a:p>
            <a:pPr marL="0" indent="0">
              <a:buNone/>
            </a:pPr>
            <a:r>
              <a:rPr lang="ru-RU" sz="2000" dirty="0"/>
              <a:t>Частота неблагоприятных исходов при этом варианте течения гепатита С до конца не установлена. Даже при отсутствии лабораторных признаков поражения печени гепатит С может прогрессировать.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Примерно </a:t>
            </a:r>
            <a:r>
              <a:rPr lang="ru-RU" sz="2000" dirty="0"/>
              <a:t>у 70% людей, переболевших острым гепатитом, развивается хронический гепатит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650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340768"/>
            <a:ext cx="6916291" cy="52565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Хроническое течение гепатитов представляет наибольшую опасность. Наиболее характерными признаками хронических гепатитов являются недомогание, повышенная утомляемость, невозможность выполнять прежние физические нагрузки. Эти симптомы непостоянны, из-за чего многие не относятся к болезни серьёзно. Кроме того, могут возникать:</a:t>
            </a:r>
          </a:p>
          <a:p>
            <a:r>
              <a:rPr lang="ru-RU" dirty="0"/>
              <a:t>тошнота,</a:t>
            </a:r>
          </a:p>
          <a:p>
            <a:r>
              <a:rPr lang="ru-RU" dirty="0"/>
              <a:t>боли в животе,</a:t>
            </a:r>
          </a:p>
          <a:p>
            <a:r>
              <a:rPr lang="ru-RU" dirty="0"/>
              <a:t>суставные и мышечные боли,</a:t>
            </a:r>
          </a:p>
          <a:p>
            <a:r>
              <a:rPr lang="ru-RU" dirty="0"/>
              <a:t>расстройство стула.</a:t>
            </a:r>
          </a:p>
          <a:p>
            <a:pPr marL="0" indent="0">
              <a:buNone/>
            </a:pPr>
            <a:r>
              <a:rPr lang="ru-RU" dirty="0"/>
              <a:t>Желтуха, потемнение мочи, кожный зуд, кровоточивость, похудание, увеличение печени и селезёнки, сосудистые </a:t>
            </a:r>
            <a:r>
              <a:rPr lang="ru-RU" dirty="0" smtClean="0"/>
              <a:t>звёздочки обнаруживаются </a:t>
            </a:r>
            <a:r>
              <a:rPr lang="ru-RU" dirty="0"/>
              <a:t>лишь на далеко зашедшей стадии хронического вирусного гепатита.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6121" y="522258"/>
            <a:ext cx="4372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Хронический </a:t>
            </a:r>
            <a:r>
              <a:rPr lang="ru-RU" sz="2800" b="1" dirty="0" smtClean="0"/>
              <a:t>гепатит </a:t>
            </a:r>
            <a:r>
              <a:rPr lang="ru-RU" sz="2800" b="1" dirty="0"/>
              <a:t>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320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496359"/>
              </p:ext>
            </p:extLst>
          </p:nvPr>
        </p:nvGraphicFramePr>
        <p:xfrm>
          <a:off x="827584" y="116632"/>
          <a:ext cx="8173541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2806"/>
            <a:ext cx="2078891" cy="2277511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204" y="188640"/>
            <a:ext cx="27368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7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46837" cy="884238"/>
          </a:xfrm>
        </p:spPr>
        <p:txBody>
          <a:bodyPr/>
          <a:lstStyle/>
          <a:p>
            <a:r>
              <a:rPr lang="ru-RU" b="1" dirty="0"/>
              <a:t>Диагностика и </a:t>
            </a:r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3240" y="1340768"/>
            <a:ext cx="6840760" cy="55172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Диагностикой и лечением острого гепатита С занимается врач-инфекционист, хронического гепатита С - гепатолог </a:t>
            </a:r>
            <a:r>
              <a:rPr lang="ru-RU" dirty="0" smtClean="0"/>
              <a:t> или гастроэнтеролог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Для постановки диагноза вирусного гепатита С необходимы следующие лабораторные и инструментальные методы обследования:</a:t>
            </a:r>
          </a:p>
          <a:p>
            <a:r>
              <a:rPr lang="ru-RU" dirty="0"/>
              <a:t>Биохимический анализ крови на </a:t>
            </a:r>
            <a:r>
              <a:rPr lang="ru-RU" dirty="0" err="1"/>
              <a:t>аланинаминотрансферазу</a:t>
            </a:r>
            <a:r>
              <a:rPr lang="ru-RU" dirty="0"/>
              <a:t> (</a:t>
            </a:r>
            <a:r>
              <a:rPr lang="ru-RU" dirty="0" err="1"/>
              <a:t>АлАТ</a:t>
            </a:r>
            <a:r>
              <a:rPr lang="ru-RU" dirty="0"/>
              <a:t>), </a:t>
            </a:r>
            <a:r>
              <a:rPr lang="ru-RU" dirty="0" err="1"/>
              <a:t>аланинаминотранспептидазу</a:t>
            </a:r>
            <a:r>
              <a:rPr lang="ru-RU" dirty="0"/>
              <a:t> (АсАТ), билирубин;</a:t>
            </a:r>
          </a:p>
          <a:p>
            <a:r>
              <a:rPr lang="ru-RU" dirty="0"/>
              <a:t>Кровь на антитела к вирусу гепатита С (анти-HCV);</a:t>
            </a:r>
          </a:p>
          <a:p>
            <a:r>
              <a:rPr lang="ru-RU" dirty="0"/>
              <a:t>ПЦР (полимеразная цепная реакция гепатит С) с целью определения РНК вируса;</a:t>
            </a:r>
          </a:p>
          <a:p>
            <a:r>
              <a:rPr lang="ru-RU" dirty="0"/>
              <a:t>Ультразвуковое исследование органов брюшной полости (УЗИ);</a:t>
            </a:r>
          </a:p>
          <a:p>
            <a:r>
              <a:rPr lang="ru-RU" dirty="0"/>
              <a:t>Биопсию печени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83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88640"/>
            <a:ext cx="7092280" cy="648072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Лечение гепатита С</a:t>
            </a:r>
            <a:r>
              <a:rPr lang="ru-RU" sz="2000" dirty="0"/>
              <a:t> комплексное и во многом схоже с терапией при гепатите В. Опасность гепатита С ещё и в том, что эффективной вакцины, способной защитить от инфицирования гепатитом С, не существует.</a:t>
            </a:r>
          </a:p>
          <a:p>
            <a:pPr marL="0" indent="0">
              <a:buNone/>
            </a:pPr>
            <a:r>
              <a:rPr lang="ru-RU" sz="2000" b="1" dirty="0"/>
              <a:t>Цели лечения:</a:t>
            </a:r>
            <a:endParaRPr lang="ru-RU" sz="2000" dirty="0"/>
          </a:p>
          <a:p>
            <a:pPr lvl="0"/>
            <a:r>
              <a:rPr lang="ru-RU" sz="2000" dirty="0"/>
              <a:t>Уменьшить или устранить воспаление печени, чтобы предупредить переход гепатита в цирроз.</a:t>
            </a:r>
          </a:p>
          <a:p>
            <a:pPr lvl="0"/>
            <a:r>
              <a:rPr lang="ru-RU" sz="2000" dirty="0"/>
              <a:t>Уменьшить количество или полностью устранить вирус из организма, в частности из печени.</a:t>
            </a:r>
          </a:p>
          <a:p>
            <a:pPr marL="0" indent="0">
              <a:buNone/>
            </a:pPr>
            <a:r>
              <a:rPr lang="ru-RU" sz="2000" dirty="0"/>
              <a:t>Европейская ассоциация по изучению печени, куда входит и Россия, разработала основные принципы лечения больных гепатитом С и наблюдения за ними. Основой всех схем лечения является интерферон-альфа. Механизм действия этого препарата заключается в предотвращении инфицирования новых клеток печени (</a:t>
            </a:r>
            <a:r>
              <a:rPr lang="ru-RU" sz="2000" dirty="0" err="1"/>
              <a:t>гепатоцитов</a:t>
            </a:r>
            <a:r>
              <a:rPr lang="ru-RU" sz="2000" dirty="0" smtClean="0"/>
              <a:t>). </a:t>
            </a:r>
            <a:r>
              <a:rPr lang="ru-RU" sz="2000" dirty="0"/>
              <a:t>Положительное действие достигается в 40-60% случаев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5445224"/>
            <a:ext cx="8928992" cy="12939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/>
              <a:t>Гепатит С встречается во всем мире. </a:t>
            </a:r>
            <a:endParaRPr lang="ru-RU" sz="1400" i="1" dirty="0" smtClean="0"/>
          </a:p>
          <a:p>
            <a:pPr algn="ctr"/>
            <a:r>
              <a:rPr lang="ru-RU" sz="1400" dirty="0" smtClean="0"/>
              <a:t>Наиболее </a:t>
            </a:r>
            <a:r>
              <a:rPr lang="ru-RU" sz="1400" dirty="0"/>
              <a:t>затронутыми регионами являются Регион Восточного Средиземноморья и Европейский регион ВОЗ – показатели распространенности составляют 2,3% и 1,5%, соответственно. </a:t>
            </a:r>
            <a:endParaRPr lang="ru-RU" sz="1400" dirty="0" smtClean="0"/>
          </a:p>
          <a:p>
            <a:pPr algn="ctr"/>
            <a:r>
              <a:rPr lang="ru-RU" sz="1400" dirty="0" smtClean="0"/>
              <a:t>Уровни </a:t>
            </a:r>
            <a:r>
              <a:rPr lang="ru-RU" sz="1400" dirty="0"/>
              <a:t>распространенности инфекции ВГС в других регионах ВОЗ варьируются от 0,5% до 1,0%. Вирус гепатита С имеет многочисленные штаммы (или генотипы), и их распределение зависит от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282761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7499"/>
            <a:ext cx="4752528" cy="33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296" y="3493419"/>
            <a:ext cx="47625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8254">
            <a:off x="1939511" y="3306945"/>
            <a:ext cx="284797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4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Гепатит </a:t>
            </a:r>
            <a:r>
              <a:rPr lang="ru-RU" b="1" dirty="0" smtClean="0"/>
              <a:t>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1" y="1412776"/>
            <a:ext cx="7092280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Возбудитель этой формы заболевания имеет дефект, который не позволяет ему самостоятельно размножаться в организме человека — для этого он нуждается в участии вируса-помощника. Таким помощником для него служит вирус гепатита В. </a:t>
            </a:r>
            <a:r>
              <a:rPr lang="ru-RU" sz="2400" dirty="0" smtClean="0"/>
              <a:t>Получившийся тандем</a:t>
            </a:r>
            <a:r>
              <a:rPr lang="ru-RU" sz="2400" dirty="0"/>
              <a:t> — гепатит D в сочетании с гепатитом B — вызывает довольно тяжёлое заболевание.</a:t>
            </a:r>
          </a:p>
          <a:p>
            <a:pPr marL="0" indent="0">
              <a:buNone/>
            </a:pPr>
            <a:r>
              <a:rPr lang="ru-RU" sz="2400" dirty="0"/>
              <a:t>Заражение чаще всего происходит при переливаниях крови, через шприцы у наркоманов. Возможен половой путь передачи, а также попадание вируса от матери к плоду. Все лица, инфицированные вирусом гепатита В, восприимчивы к гепатиту D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4624"/>
            <a:ext cx="1901825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4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163" y="188640"/>
            <a:ext cx="6446837" cy="884238"/>
          </a:xfrm>
        </p:spPr>
        <p:txBody>
          <a:bodyPr/>
          <a:lstStyle/>
          <a:p>
            <a:r>
              <a:rPr lang="ru-RU" b="1" dirty="0"/>
              <a:t>Ситуации, при которых чаще всего происходит заражение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3910" y="1313384"/>
            <a:ext cx="7128792" cy="5544616"/>
          </a:xfrm>
        </p:spPr>
        <p:txBody>
          <a:bodyPr/>
          <a:lstStyle/>
          <a:p>
            <a:pPr lvl="0"/>
            <a:r>
              <a:rPr lang="ru-RU" sz="1800" dirty="0"/>
              <a:t>Переливание донорской крови. Во всем мире в среднем 0,01-2% доноров являются носителями вирусов гепатита, поэтому в настоящее время донорская кровь перед переливанием реципиенту исследуется на наличие вирусов гепатита. Риск инфицирования повышается у лиц, нуждающихся в повторных переливаниях крови или ее препаратов.</a:t>
            </a:r>
          </a:p>
          <a:p>
            <a:pPr lvl="0"/>
            <a:r>
              <a:rPr lang="ru-RU" sz="1800" dirty="0"/>
              <a:t>Использование одной иглы разными людьми во много раз увеличивает риск заражения гепатитами В и D.</a:t>
            </a:r>
          </a:p>
          <a:p>
            <a:pPr lvl="0"/>
            <a:r>
              <a:rPr lang="ru-RU" sz="1800" dirty="0"/>
              <a:t>Вирусы B, С, D, G могут передаваться при половом контакте. Чаще всего половым путём передаётся гепатит В.</a:t>
            </a:r>
          </a:p>
          <a:p>
            <a:pPr lvl="0"/>
            <a:r>
              <a:rPr lang="ru-RU" sz="1800" dirty="0"/>
              <a:t>Путь заражения от матери к ребенку </a:t>
            </a:r>
            <a:r>
              <a:rPr lang="ru-RU" sz="1800" dirty="0" smtClean="0"/>
              <a:t>наблюдается </a:t>
            </a:r>
            <a:r>
              <a:rPr lang="ru-RU" sz="1800" dirty="0"/>
              <a:t>не так часто. Риск повышается, если женщина имеет активную форму вируса или в последние </a:t>
            </a:r>
            <a:r>
              <a:rPr lang="ru-RU" sz="1800" dirty="0" smtClean="0"/>
              <a:t>месяцы беременности</a:t>
            </a:r>
            <a:r>
              <a:rPr lang="ru-RU" sz="1800" dirty="0"/>
              <a:t> перенесла острый гепатит. Вероятность заражения плода резко увеличивается, если мать, кроме вируса гепатита, имеет ВИЧ-инфекцию. С молоком матери вирус гепатита не передаётся.</a:t>
            </a:r>
          </a:p>
          <a:p>
            <a:pPr lvl="0"/>
            <a:r>
              <a:rPr lang="ru-RU" sz="1800" dirty="0"/>
              <a:t>Вирусы гепатитов В и D передаются при нанесении татуировки, иглоукалывании, прокалывании ушей нестерильными иглами.</a:t>
            </a:r>
          </a:p>
          <a:p>
            <a:pPr marL="0" indent="0">
              <a:buNone/>
            </a:pPr>
            <a:r>
              <a:rPr lang="ru-RU" sz="1800" dirty="0"/>
              <a:t>В 40% случаев источник заражения остается неизвестным.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3316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163" y="44624"/>
            <a:ext cx="6446837" cy="884238"/>
          </a:xfrm>
        </p:spPr>
        <p:txBody>
          <a:bodyPr/>
          <a:lstStyle/>
          <a:p>
            <a:r>
              <a:rPr lang="ru-RU" b="1" dirty="0"/>
              <a:t>Диагностика и </a:t>
            </a:r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836712"/>
            <a:ext cx="6768752" cy="597666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Диагностикой и лечением острых гепатитов B и D </a:t>
            </a:r>
            <a:r>
              <a:rPr lang="ru-RU" sz="2000" dirty="0" smtClean="0"/>
              <a:t>занимается врач-инфекционист</a:t>
            </a:r>
            <a:r>
              <a:rPr lang="ru-RU" sz="2000" dirty="0"/>
              <a:t>, хронических гепатитов — гепатолог </a:t>
            </a:r>
            <a:r>
              <a:rPr lang="ru-RU" sz="2000" dirty="0" smtClean="0"/>
              <a:t>или гастроэнтеролог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Главным критерием при постановке диагноза служат лабораторные показатели: специфические маркеры вирусов гепатита, изменения биохимических показателей крови.</a:t>
            </a:r>
          </a:p>
          <a:p>
            <a:pPr marL="0" indent="0">
              <a:buNone/>
            </a:pPr>
            <a:r>
              <a:rPr lang="ru-RU" sz="2000" dirty="0"/>
              <a:t>Лечение острого гепатита D должно проводиться в стационаре. Оно требует комплексного подхода и зависит от стадии и тяжести болезни. При гепатите D применяются те же препараты, что и при гепатите В, в частности, альфа-интерферон.</a:t>
            </a:r>
          </a:p>
          <a:p>
            <a:pPr marL="0" indent="0">
              <a:buNone/>
            </a:pPr>
            <a:r>
              <a:rPr lang="ru-RU" sz="2000" dirty="0"/>
              <a:t>Острый гепатит D может заканчиваться как выздоровлением, так и переходом в хроническую форму. При условии выполнения врачебных рекомендаций, касающихся режима труда и отдыха, питания, </a:t>
            </a:r>
            <a:r>
              <a:rPr lang="ru-RU" sz="2000" dirty="0" err="1"/>
              <a:t>психо</a:t>
            </a:r>
            <a:r>
              <a:rPr lang="ru-RU" sz="2000" dirty="0"/>
              <a:t>-эмоциональных нагрузок, а также приема лекарственных препаратов можно добиться более легкого течения заболевания и отсрочить развитие цирроза печени.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481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Гепатит </a:t>
            </a:r>
            <a:r>
              <a:rPr lang="ru-RU" b="1" dirty="0" smtClean="0"/>
              <a:t>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850" y="1412776"/>
            <a:ext cx="6915150" cy="52565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Раньше (до выявления вируса гепатита E) это заболевание, вместе с гепатитами C, D, G, входило в группу так называемых гепатитов «ни А ни В».</a:t>
            </a:r>
          </a:p>
          <a:p>
            <a:pPr marL="0" indent="0">
              <a:buNone/>
            </a:pPr>
            <a:r>
              <a:rPr lang="ru-RU" dirty="0"/>
              <a:t>Механизм заражения фекально-</a:t>
            </a:r>
            <a:r>
              <a:rPr lang="ru-RU" dirty="0" err="1"/>
              <a:t>оральный,то</a:t>
            </a:r>
            <a:r>
              <a:rPr lang="ru-RU" dirty="0"/>
              <a:t> есть болезнь передаётся от больного человека, который выделяет вирус с фекалиями. Как правило, вирус попадает в наш организм с загрязненной водой, реже - заносится через грязные руки.</a:t>
            </a:r>
          </a:p>
          <a:p>
            <a:pPr marL="0" indent="0">
              <a:buNone/>
            </a:pPr>
            <a:r>
              <a:rPr lang="ru-RU" dirty="0"/>
              <a:t>Заболевают вирусом </a:t>
            </a:r>
            <a:r>
              <a:rPr lang="ru-RU" dirty="0" smtClean="0"/>
              <a:t>гепатита Е</a:t>
            </a:r>
            <a:r>
              <a:rPr lang="ru-RU" dirty="0"/>
              <a:t> </a:t>
            </a:r>
            <a:r>
              <a:rPr lang="ru-RU" dirty="0" smtClean="0"/>
              <a:t>преимущественно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молодые </a:t>
            </a:r>
            <a:r>
              <a:rPr lang="ru-RU" dirty="0"/>
              <a:t>люди 15-29лет. Особенно распространена эта форма гепатита в странах с жарким климатом и плохим водоснабжением.</a:t>
            </a:r>
          </a:p>
          <a:p>
            <a:pPr marL="0" indent="0">
              <a:buNone/>
            </a:pPr>
            <a:r>
              <a:rPr lang="ru-RU" dirty="0"/>
              <a:t>Прогноз в большинстве случаев благоприятный. Исключение составляют женщины в последние три месяца беременности.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1901825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5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2774" y="908720"/>
            <a:ext cx="61926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Основные </a:t>
            </a:r>
            <a:r>
              <a:rPr lang="ru-RU" sz="2000" b="1" dirty="0" smtClean="0"/>
              <a:t>факты</a:t>
            </a:r>
          </a:p>
          <a:p>
            <a:endParaRPr lang="ru-RU" b="1" dirty="0"/>
          </a:p>
          <a:p>
            <a:r>
              <a:rPr lang="ru-RU" dirty="0"/>
              <a:t>Гепатит Е - это болезнь печени, вызываемая вирусом, известным как вирус гепатита Е (ВГЕ).</a:t>
            </a:r>
          </a:p>
          <a:p>
            <a:r>
              <a:rPr lang="ru-RU" dirty="0"/>
              <a:t>Ежегодно происходит приблизительно 20 миллионов случаев инфицирования ВГЕ, которые, согласно оценке, приводят к 3,3 миллиона симптоматических случаев заболевания гепатитом </a:t>
            </a:r>
            <a:r>
              <a:rPr lang="ru-RU" dirty="0" smtClean="0"/>
              <a:t>Е.</a:t>
            </a:r>
            <a:endParaRPr lang="ru-RU" dirty="0"/>
          </a:p>
          <a:p>
            <a:r>
              <a:rPr lang="ru-RU" dirty="0"/>
              <a:t>По оценкам ВОЗ, в 2015 г. гепатит Е привел примерно к 44 000 случаев смерти (3,3% случаев смерти от вирусного гепатита).</a:t>
            </a:r>
          </a:p>
          <a:p>
            <a:r>
              <a:rPr lang="ru-RU" dirty="0"/>
              <a:t>Вирус гепатита Е передается фекально-оральным путем, главным образом через контаминированную воду.</a:t>
            </a:r>
          </a:p>
          <a:p>
            <a:r>
              <a:rPr lang="ru-RU" dirty="0"/>
              <a:t>Гепатит Е обнаруживается во всем мире, но его самая высокая распространенность отмечается в Восточной и Южной Азии.</a:t>
            </a:r>
          </a:p>
          <a:p>
            <a:r>
              <a:rPr lang="ru-RU" dirty="0"/>
              <a:t>В Китае разработана и получила лицензию вакцина для профилактики вирусной инфекции гепатита Е, но она пока не является доступной повсеместно.</a:t>
            </a:r>
          </a:p>
        </p:txBody>
      </p:sp>
      <p:pic>
        <p:nvPicPr>
          <p:cNvPr id="5124" name="Picture 4" descr="&amp;Kcy;&amp;acy;&amp;rcy;&amp;tcy;&amp;icy;&amp;ncy;&amp;kcy;&amp;icy; &amp;pcy;&amp;ocy; &amp;zcy;&amp;acy;&amp;pcy;&amp;rcy;&amp;ocy;&amp;scy;&amp;ucy; &amp;vcy;&amp;scy;&amp;iecy;&amp;mcy;&amp;icy;&amp;rcy;&amp;ncy;&amp;acy;&amp;yacy; &amp;ocy;&amp;rcy;&amp;gcy;&amp;acy;&amp;ncy;&amp;icy;&amp;zcy;&amp;acy;&amp;tscy;&amp;icy;&amp;yacy; &amp;zcy;&amp;dcy;&amp;rcy;&amp;acy;&amp;vcy;&amp;ocy;&amp;ocy;&amp;khcy;&amp;rcy;&amp;acy;&amp;ncy;&amp;iecy;&amp;ncy;&amp;icy;&amp;yacy; &amp;lcy;&amp;ocy;&amp;gcy;&amp;ocy;&amp;tcy;&amp;icy;&amp;p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4624"/>
            <a:ext cx="1224136" cy="13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6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163" y="116632"/>
            <a:ext cx="6446837" cy="884238"/>
          </a:xfrm>
        </p:spPr>
        <p:txBody>
          <a:bodyPr/>
          <a:lstStyle/>
          <a:p>
            <a:r>
              <a:rPr lang="ru-RU" b="1" dirty="0"/>
              <a:t>Что происходит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836712"/>
            <a:ext cx="6840760" cy="590465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От момента заражения до начала болезни проходит от 14 до 50 дней.</a:t>
            </a:r>
          </a:p>
          <a:p>
            <a:pPr marL="0" indent="0">
              <a:buNone/>
            </a:pPr>
            <a:r>
              <a:rPr lang="ru-RU" sz="1800" dirty="0"/>
              <a:t>Гепатит Е начинается постепенно с расстройства пищеварения, ухудшения общего самочувствия, реже с непродолжительного подъёма температуры. Через некоторое время появляется желтуха — пожелтение слизистых оболочек, склер (белковой оболочки глаза) и иногда - кожи. В отличие от гепатита А, с появлением желтухи самочувствие больных не улучшается. Спустя 2-4 недели от начала заболевания наблюдается обратное развитие симптомов и выздоровление.</a:t>
            </a:r>
          </a:p>
          <a:p>
            <a:pPr marL="0" indent="0">
              <a:buNone/>
            </a:pPr>
            <a:r>
              <a:rPr lang="ru-RU" sz="1800" dirty="0"/>
              <a:t>В отличие от других разновидностей вирусных гепатитов, при тяжёлой форме гепатита Е наблюдается выраженное </a:t>
            </a:r>
            <a:r>
              <a:rPr lang="ru-RU" sz="1800" dirty="0" smtClean="0"/>
              <a:t>поражение печени</a:t>
            </a:r>
            <a:r>
              <a:rPr lang="ru-RU" sz="1800" dirty="0"/>
              <a:t> и почек. При гепатите Е чаще, чем при гепатите А, отмечаются среднетяжёлые и тяжёлые формы заболевания.</a:t>
            </a:r>
          </a:p>
          <a:p>
            <a:pPr marL="0" indent="0">
              <a:buNone/>
            </a:pPr>
            <a:r>
              <a:rPr lang="ru-RU" sz="1800" dirty="0"/>
              <a:t>Для гепатита Е типично тяжёлое течение у женщин, находящихся во второй половине беременности. При этом </a:t>
            </a:r>
            <a:r>
              <a:rPr lang="ru-RU" sz="1800" dirty="0" smtClean="0"/>
              <a:t>смерть матери</a:t>
            </a:r>
            <a:r>
              <a:rPr lang="ru-RU" sz="1800" dirty="0"/>
              <a:t> наступает в 40% случаев,  а гибель плода — практически всегда.</a:t>
            </a:r>
          </a:p>
          <a:p>
            <a:pPr marL="0" indent="0">
              <a:buNone/>
            </a:pPr>
            <a:r>
              <a:rPr lang="ru-RU" sz="1800" dirty="0"/>
              <a:t>Для этой формы гепатита не характерно хроническое течение и </a:t>
            </a:r>
            <a:r>
              <a:rPr lang="ru-RU" sz="1800" dirty="0" err="1"/>
              <a:t>вирусоносительство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9495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163" y="0"/>
            <a:ext cx="6446837" cy="884238"/>
          </a:xfrm>
        </p:spPr>
        <p:txBody>
          <a:bodyPr/>
          <a:lstStyle/>
          <a:p>
            <a:r>
              <a:rPr lang="ru-RU" b="1" dirty="0"/>
              <a:t>Диагностика и </a:t>
            </a:r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850" y="764704"/>
            <a:ext cx="6915150" cy="604867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Диагностикой и лечением гепатита Е занимается врач-инфекционист.</a:t>
            </a:r>
          </a:p>
          <a:p>
            <a:pPr marL="0" indent="0">
              <a:buNone/>
            </a:pPr>
            <a:r>
              <a:rPr lang="ru-RU" sz="2000" dirty="0"/>
              <a:t>Предположить наличие гепатита Е можно при сочетании симптомов острого гепатита с особенностями заражения (пребывание за 2-8недель до заболевания в специфическом для гепатита Е регионе, употребление там сырой воды, наличие подобных заболеваний среди окружающих).</a:t>
            </a:r>
          </a:p>
          <a:p>
            <a:pPr marL="0" indent="0">
              <a:buNone/>
            </a:pPr>
            <a:r>
              <a:rPr lang="ru-RU" sz="2000" dirty="0"/>
              <a:t>Диагноз ставится на основании лабораторных признаков, в частности, отсутствия в сыворотке крови маркеров гепатитов А и В. Специфическим маркером, подтверждающим диагноз гепатита Е, являются антитела к вирусу гепатита Е класса </a:t>
            </a:r>
            <a:r>
              <a:rPr lang="ru-RU" sz="2000" dirty="0" err="1"/>
              <a:t>IgМ</a:t>
            </a:r>
            <a:r>
              <a:rPr lang="ru-RU" sz="2000" dirty="0"/>
              <a:t> (анти-НЕV </a:t>
            </a:r>
            <a:r>
              <a:rPr lang="ru-RU" sz="2000" dirty="0" err="1"/>
              <a:t>IgМ</a:t>
            </a:r>
            <a:r>
              <a:rPr lang="ru-RU" sz="2000" dirty="0"/>
              <a:t> ), выявляемые с помощью иммуноферментного анализа </a:t>
            </a:r>
            <a:r>
              <a:rPr lang="ru-RU" sz="2000" dirty="0" smtClean="0"/>
              <a:t>ИФА</a:t>
            </a:r>
            <a:r>
              <a:rPr lang="ru-RU" sz="2000" u="sng" dirty="0" smtClean="0"/>
              <a:t> </a:t>
            </a:r>
            <a:r>
              <a:rPr lang="ru-RU" sz="2000" dirty="0" smtClean="0"/>
              <a:t>в</a:t>
            </a:r>
            <a:r>
              <a:rPr lang="ru-RU" sz="2000" dirty="0"/>
              <a:t> сыворотке крови.</a:t>
            </a:r>
          </a:p>
          <a:p>
            <a:pPr marL="0" indent="0">
              <a:buNone/>
            </a:pPr>
            <a:r>
              <a:rPr lang="ru-RU" sz="2000" dirty="0"/>
              <a:t>Противовирусное лечение при гепатите E не назначается. В этом нет никакой нужды — через месяц-полтора наступает полное выздоровление. Организм человека достаточно силен, чтобы избавиться от вируса без помощи лечения.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226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2986707" cy="884238"/>
          </a:xfrm>
        </p:spPr>
        <p:txBody>
          <a:bodyPr/>
          <a:lstStyle/>
          <a:p>
            <a:pPr algn="ctr"/>
            <a:r>
              <a:rPr lang="ru-RU" dirty="0" smtClean="0"/>
              <a:t>Печень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(</a:t>
            </a:r>
            <a:r>
              <a:rPr lang="ru-RU" i="1" dirty="0" smtClean="0"/>
              <a:t>лат. </a:t>
            </a:r>
            <a:r>
              <a:rPr lang="en-US" i="1" dirty="0" err="1" smtClean="0"/>
              <a:t>hepar</a:t>
            </a:r>
            <a:r>
              <a:rPr lang="ru-RU" i="1" dirty="0" smtClean="0"/>
              <a:t>)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36912"/>
            <a:ext cx="8928992" cy="41044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Печень – орган пищеварения, располагающийся в правом верхнем квадранте живота, под ребрами. Значение печени огромно. Она нейтрализует вещества, поступающие из внешней среды (в том числе, лекарства, алкоголь) или образующиеся в самом организме, синтезирует белки крови, вырабатывает желчь и т.д. В целом, печень выполняет более 500 различных функций, и ее деятельность пока не удается воспроизвести искусственным путем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Гепатит </a:t>
            </a:r>
            <a:r>
              <a:rPr lang="ru-RU" dirty="0"/>
              <a:t>– воспаление печени, которое может быть острым и хроническим. Диагноз «хронический гепатит» ставят в том случае, если воспалительный процесс в печени продолжается более 6 месяцев. Наиболее часто встречаются гепатиты вирусной природы.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К </a:t>
            </a:r>
            <a:r>
              <a:rPr lang="ru-RU" i="1" dirty="0"/>
              <a:t>настоящему времени известно уже 6 разновидностей вирусных гепатитов – гепатиты А, B, C, D, E и 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23460"/>
            <a:ext cx="2736304" cy="1781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3460"/>
            <a:ext cx="3096344" cy="1988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791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Гепатит </a:t>
            </a:r>
            <a:r>
              <a:rPr lang="ru-RU" b="1" dirty="0" smtClean="0"/>
              <a:t>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358532"/>
            <a:ext cx="7236296" cy="545484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Гепатит G (ВГG) распространён повсеместно. В России частота выявления возбудителя колеблется от 2% в Москве до 8% в Якутии.</a:t>
            </a:r>
          </a:p>
          <a:p>
            <a:pPr marL="0" indent="0">
              <a:buNone/>
            </a:pPr>
            <a:r>
              <a:rPr lang="ru-RU" sz="1800" dirty="0"/>
              <a:t>По образному выражению </a:t>
            </a:r>
            <a:r>
              <a:rPr lang="ru-RU" sz="1800" dirty="0" smtClean="0"/>
              <a:t>английских медиков</a:t>
            </a:r>
            <a:r>
              <a:rPr lang="ru-RU" sz="1800" dirty="0"/>
              <a:t>, гепатит G — это младший </a:t>
            </a:r>
            <a:r>
              <a:rPr lang="ru-RU" sz="1800" dirty="0" smtClean="0"/>
              <a:t>брат гепатита</a:t>
            </a:r>
            <a:r>
              <a:rPr lang="ru-RU" sz="1800" dirty="0"/>
              <a:t> С. Гепатит G передаётся тем же путём, что и гепатит С: через кровь. Эта болезнь широкое распространена среди наркоманов. Возможен также половой путь заражения и передача </a:t>
            </a:r>
            <a:r>
              <a:rPr lang="ru-RU" sz="1800" dirty="0" smtClean="0"/>
              <a:t>вируса</a:t>
            </a:r>
            <a:r>
              <a:rPr lang="ru-RU" sz="1800" u="sng" dirty="0" smtClean="0"/>
              <a:t> </a:t>
            </a:r>
            <a:r>
              <a:rPr lang="ru-RU" sz="1800" dirty="0" smtClean="0"/>
              <a:t>от</a:t>
            </a:r>
            <a:r>
              <a:rPr lang="ru-RU" sz="1800" dirty="0"/>
              <a:t> матери к плоду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dirty="0"/>
              <a:t>Ситуации, при которых чаще всего происходит заражение</a:t>
            </a:r>
            <a:r>
              <a:rPr lang="ru-RU" sz="1800" b="1" dirty="0" smtClean="0"/>
              <a:t>: </a:t>
            </a:r>
            <a:r>
              <a:rPr lang="ru-RU" sz="1800" dirty="0" smtClean="0"/>
              <a:t>аналогичны передаче гепатита С.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По своим проявлениям гепатит G  напоминает гепатит С. Вместе с тем, для него не характерно присущее </a:t>
            </a:r>
            <a:r>
              <a:rPr lang="ru-RU" sz="1800" dirty="0" smtClean="0"/>
              <a:t>гепатиту С</a:t>
            </a:r>
            <a:r>
              <a:rPr lang="ru-RU" sz="1800" dirty="0"/>
              <a:t> 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прогрессирование инфекционного процесса с</a:t>
            </a:r>
            <a:r>
              <a:rPr lang="ru-RU" sz="1800" dirty="0"/>
              <a:t> развитием 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цирроза</a:t>
            </a:r>
            <a:r>
              <a:rPr lang="ru-RU" sz="1800" dirty="0"/>
              <a:t> и рака.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/>
              <a:t>Как правило, острый гепатит G может протекать в клинически выраженной и бессимптомной форме.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Клинические проявления гепатита G изучены недостаточно.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/>
              <a:t>Исходами острой формы заболевания могут быть: выздоровление, формирование хронического гепатита или длительное носительство вируса. Сочетание с гепатитом С может привести к циррозу.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175" y="9330"/>
            <a:ext cx="1901825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54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573" y="116632"/>
            <a:ext cx="6446837" cy="884238"/>
          </a:xfrm>
        </p:spPr>
        <p:txBody>
          <a:bodyPr/>
          <a:lstStyle/>
          <a:p>
            <a:r>
              <a:rPr lang="ru-RU" b="1" dirty="0"/>
              <a:t>Диагностика и </a:t>
            </a:r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836712"/>
            <a:ext cx="7020272" cy="590465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Главным критерием при постановке диагноза служат различные клинические и лабораторные показатели: это маркеры вирусов гепатита, изменения биохимических показателей крови. Для диагностики гепатита G применяется метод</a:t>
            </a:r>
            <a:r>
              <a:rPr lang="ru-RU" sz="1800" b="1" dirty="0"/>
              <a:t> </a:t>
            </a:r>
            <a:r>
              <a:rPr lang="ru-RU" sz="1800" dirty="0"/>
              <a:t>ПЦР</a:t>
            </a:r>
            <a:r>
              <a:rPr lang="ru-RU" sz="1800" b="1" dirty="0"/>
              <a:t> </a:t>
            </a:r>
            <a:r>
              <a:rPr lang="ru-RU" sz="1800" dirty="0"/>
              <a:t>(полимеразной цепной реакции), которое позволяет выявить РНК вируса гепатита G.</a:t>
            </a:r>
          </a:p>
          <a:p>
            <a:pPr marL="0" indent="0">
              <a:buNone/>
            </a:pPr>
            <a:r>
              <a:rPr lang="ru-RU" sz="1800" b="1" dirty="0"/>
              <a:t>Цели лечения:</a:t>
            </a:r>
            <a:endParaRPr lang="ru-RU" sz="1800" dirty="0"/>
          </a:p>
          <a:p>
            <a:r>
              <a:rPr lang="ru-RU" sz="1800" dirty="0"/>
              <a:t>Уменьшить или устранить воспаление печени, чтобы предупредить переход гепатита в цирроз.</a:t>
            </a:r>
          </a:p>
          <a:p>
            <a:r>
              <a:rPr lang="ru-RU" sz="1800" dirty="0"/>
              <a:t>Уменьшить количество или полностью устранить вирус из организма, в частности из печени.</a:t>
            </a:r>
          </a:p>
          <a:p>
            <a:pPr marL="0" indent="0">
              <a:buNone/>
            </a:pPr>
            <a:r>
              <a:rPr lang="ru-RU" sz="1800" dirty="0"/>
              <a:t>Основой всех схем лечения является </a:t>
            </a:r>
            <a:r>
              <a:rPr lang="ru-RU" sz="1800" dirty="0" smtClean="0"/>
              <a:t>альфа-интерферон</a:t>
            </a:r>
            <a:r>
              <a:rPr lang="ru-RU" sz="1800" dirty="0"/>
              <a:t>. 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Механизм </a:t>
            </a:r>
            <a:r>
              <a:rPr lang="ru-RU" sz="1800" dirty="0"/>
              <a:t>действия этого препарата заключается в предотвращении инфицирования новых клеток печени (</a:t>
            </a:r>
            <a:r>
              <a:rPr lang="ru-RU" sz="1800" dirty="0" err="1"/>
              <a:t>гепатоцитов</a:t>
            </a:r>
            <a:r>
              <a:rPr lang="ru-RU" sz="1800" dirty="0"/>
              <a:t>).</a:t>
            </a:r>
          </a:p>
          <a:p>
            <a:pPr marL="0" indent="0">
              <a:buNone/>
            </a:pPr>
            <a:r>
              <a:rPr lang="ru-RU" sz="1800" dirty="0"/>
              <a:t>Применение Интерферона не может гарантировать полного выздоровления, однако, оно предотвращает развитие цирроза </a:t>
            </a:r>
            <a:r>
              <a:rPr lang="ru-RU" sz="1800" dirty="0" smtClean="0"/>
              <a:t>или рака </a:t>
            </a:r>
            <a:r>
              <a:rPr lang="ru-RU" sz="1800" dirty="0"/>
              <a:t>печени. Эффективность лечения значительно повышается, если интерферон используют в сочетании с </a:t>
            </a:r>
            <a:r>
              <a:rPr lang="ru-RU" sz="1800" dirty="0" err="1"/>
              <a:t>рибавирином</a:t>
            </a:r>
            <a:r>
              <a:rPr lang="ru-RU" sz="1800" dirty="0"/>
              <a:t>. Положительное действие достигается в 40-60% случаев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298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612" y="116632"/>
            <a:ext cx="7143802" cy="1008112"/>
          </a:xfrm>
        </p:spPr>
        <p:txBody>
          <a:bodyPr/>
          <a:lstStyle/>
          <a:p>
            <a:r>
              <a:rPr lang="ru-RU" dirty="0" err="1"/>
              <a:t>Альтевир</a:t>
            </a:r>
            <a:r>
              <a:rPr lang="ru-RU" dirty="0"/>
              <a:t>, ампулы 3 млн</a:t>
            </a:r>
            <a:r>
              <a:rPr lang="ru-RU" dirty="0" smtClean="0"/>
              <a:t>. МЕ </a:t>
            </a:r>
            <a:r>
              <a:rPr lang="ru-RU" dirty="0"/>
              <a:t>1 мл, 5 шт</a:t>
            </a:r>
            <a:r>
              <a:rPr lang="ru-RU" dirty="0" smtClean="0"/>
              <a:t>. </a:t>
            </a:r>
            <a:r>
              <a:rPr lang="ru-RU" dirty="0"/>
              <a:t>Цена 1149 руб. </a:t>
            </a:r>
            <a:endParaRPr lang="ru-RU" dirty="0" smtClean="0"/>
          </a:p>
          <a:p>
            <a:r>
              <a:rPr lang="ru-RU" dirty="0"/>
              <a:t>Рибавирин капсулы 200 мг 30 шт. </a:t>
            </a:r>
            <a:r>
              <a:rPr lang="ru-RU" dirty="0" smtClean="0"/>
              <a:t> Цена 274 руб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48478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Хронический гепатит В:</a:t>
            </a:r>
            <a:r>
              <a:rPr lang="ru-RU" dirty="0"/>
              <a:t> </a:t>
            </a:r>
            <a:r>
              <a:rPr lang="ru-RU" dirty="0" err="1"/>
              <a:t>Альтевир</a:t>
            </a:r>
            <a:r>
              <a:rPr lang="ru-RU" baseline="30000" dirty="0"/>
              <a:t>®</a:t>
            </a:r>
            <a:r>
              <a:rPr lang="ru-RU" dirty="0"/>
              <a:t> вводят п/к или в/м в дозе 5-10 млн. ME 3 раза в неделю в течение 16-24 недель. Лечение прекращают после 3-4 месяцев применения при отсутствии положительной динамики (по данным исследования ДНК вируса гепатита В).</a:t>
            </a:r>
            <a:br>
              <a:rPr lang="ru-RU" dirty="0"/>
            </a:br>
            <a:r>
              <a:rPr lang="ru-RU" i="1" dirty="0"/>
              <a:t>Хронический гепатит С:</a:t>
            </a:r>
            <a:r>
              <a:rPr lang="ru-RU" dirty="0"/>
              <a:t> </a:t>
            </a:r>
            <a:r>
              <a:rPr lang="ru-RU" dirty="0" err="1"/>
              <a:t>Альтевир</a:t>
            </a:r>
            <a:r>
              <a:rPr lang="ru-RU" baseline="30000" dirty="0"/>
              <a:t>®</a:t>
            </a:r>
            <a:r>
              <a:rPr lang="ru-RU" dirty="0"/>
              <a:t> вводят п/к или в/м в дозе 3 млн. ME 3 раза в неделю в течение 24-48 недель. У больных с рецидивирующим течением </a:t>
            </a:r>
            <a:r>
              <a:rPr lang="ru-RU" dirty="0" smtClean="0"/>
              <a:t>заболевания </a:t>
            </a:r>
            <a:r>
              <a:rPr lang="ru-RU" dirty="0"/>
              <a:t>и больных, ранее не получавших лечение интерферонами альфа 2b эффективность лечения увеличивается при использовании комбинированной терапии с </a:t>
            </a:r>
            <a:r>
              <a:rPr lang="ru-RU" dirty="0" err="1"/>
              <a:t>рибавирином</a:t>
            </a:r>
            <a:r>
              <a:rPr lang="ru-RU" dirty="0"/>
              <a:t>. Продолжительность комбинированной терапии не менее 24 недель. Терапию </a:t>
            </a:r>
            <a:r>
              <a:rPr lang="ru-RU" dirty="0" err="1"/>
              <a:t>Альтевиром</a:t>
            </a:r>
            <a:r>
              <a:rPr lang="ru-RU" baseline="30000" dirty="0"/>
              <a:t>®</a:t>
            </a:r>
            <a:r>
              <a:rPr lang="ru-RU" dirty="0"/>
              <a:t> следует проводить 48 недель больным хроническим гепатитом С и 1-м генотипом вируса с высокой вирусной нагрузкой, у которых к концу первых 24 недель лечения в сыворотке крови не определяется РЖ вируса гепатита 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5949280"/>
            <a:ext cx="44119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Лечение гепатита В обойдется </a:t>
            </a:r>
            <a:r>
              <a:rPr lang="ru-RU" dirty="0" err="1" smtClean="0"/>
              <a:t>затратно</a:t>
            </a:r>
            <a:r>
              <a:rPr lang="ru-RU" dirty="0" smtClean="0"/>
              <a:t> </a:t>
            </a:r>
          </a:p>
          <a:p>
            <a:pPr algn="ctr"/>
            <a:r>
              <a:rPr lang="ru-RU" b="1" u="sng" dirty="0" smtClean="0"/>
              <a:t>(от</a:t>
            </a:r>
            <a:r>
              <a:rPr lang="ru-RU" dirty="0" smtClean="0"/>
              <a:t> 37000 руб.) + длительность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941168"/>
            <a:ext cx="1854702" cy="185470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0" y="116632"/>
            <a:ext cx="2267743" cy="183415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PS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41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332656"/>
            <a:ext cx="5290602" cy="981075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900"/>
              </a:spcAft>
            </a:pPr>
            <a:r>
              <a:rPr lang="ru-RU" sz="4400" b="1" kern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Берегите себя и своих близких!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81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88640"/>
            <a:ext cx="6984776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Механизмы заражения гепатитом:</a:t>
            </a:r>
          </a:p>
          <a:p>
            <a:pPr algn="ctr"/>
            <a:r>
              <a:rPr lang="ru-RU" sz="1800" dirty="0" err="1" smtClean="0"/>
              <a:t>энтеральный</a:t>
            </a:r>
            <a:r>
              <a:rPr lang="ru-RU" sz="1800" dirty="0" smtClean="0"/>
              <a:t> </a:t>
            </a:r>
            <a:r>
              <a:rPr lang="ru-RU" sz="1800" dirty="0"/>
              <a:t>(через рот</a:t>
            </a:r>
            <a:r>
              <a:rPr lang="ru-RU" sz="1800" dirty="0" smtClean="0"/>
              <a:t>); </a:t>
            </a:r>
          </a:p>
          <a:p>
            <a:pPr algn="ctr"/>
            <a:r>
              <a:rPr lang="ru-RU" sz="1800" dirty="0" smtClean="0"/>
              <a:t>парентеральный </a:t>
            </a:r>
            <a:r>
              <a:rPr lang="ru-RU" sz="1800" dirty="0"/>
              <a:t>(через кровь</a:t>
            </a:r>
            <a:r>
              <a:rPr lang="ru-RU" sz="1800" dirty="0" smtClean="0"/>
              <a:t>).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800" i="1" dirty="0" err="1" smtClean="0"/>
              <a:t>Энтеральные</a:t>
            </a:r>
            <a:r>
              <a:rPr lang="ru-RU" sz="1800" i="1" dirty="0" smtClean="0"/>
              <a:t> гепатиты - А </a:t>
            </a:r>
            <a:r>
              <a:rPr lang="ru-RU" sz="1800" i="1" dirty="0"/>
              <a:t>и Е</a:t>
            </a:r>
            <a:r>
              <a:rPr lang="ru-RU" sz="1800" dirty="0"/>
              <a:t>, заразиться которыми можно, выпив инфицированную вирусом воду или занеся инфекцию через грязные руки (недомытые овощи и т.д.).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i="1" dirty="0" smtClean="0"/>
              <a:t>Парентеральные гепатиты - </a:t>
            </a:r>
            <a:r>
              <a:rPr lang="ru-RU" sz="1800" i="1" dirty="0"/>
              <a:t>B, C, D и G</a:t>
            </a:r>
            <a:r>
              <a:rPr lang="ru-RU" sz="1800" dirty="0"/>
              <a:t>, подхватить которые можно при переливании зараженной крови, инъекциях нестерильными шприцами и половых контактах.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Гепатиты </a:t>
            </a:r>
            <a:r>
              <a:rPr lang="ru-RU" sz="1800" dirty="0"/>
              <a:t>А и Е считаются наиболее благоприятными, поскольку, в отличие от других разновидностей вирусных гепатитов, не могут принимать хроническое течение.</a:t>
            </a:r>
          </a:p>
          <a:p>
            <a:pPr marL="0" indent="0" algn="ctr">
              <a:buNone/>
            </a:pPr>
            <a:r>
              <a:rPr lang="ru-RU" sz="1800" i="1" dirty="0"/>
              <a:t>Несмотря на то, что острые вирусные гепатиты вызываются разными вирусами, внешние проявления этих болезней очень похожи — </a:t>
            </a:r>
            <a:r>
              <a:rPr lang="ru-RU" sz="1800" i="1" dirty="0" smtClean="0"/>
              <a:t>боли в </a:t>
            </a:r>
            <a:r>
              <a:rPr lang="ru-RU" sz="1800" i="1" dirty="0"/>
              <a:t>правом подреберье, потемнение мочи, обесцвечивание кала, желтуха. </a:t>
            </a:r>
            <a:endParaRPr lang="ru-RU" sz="1800" i="1" dirty="0" smtClean="0"/>
          </a:p>
          <a:p>
            <a:pPr marL="0" indent="0" algn="ctr">
              <a:buNone/>
            </a:pPr>
            <a:r>
              <a:rPr lang="ru-RU" sz="1800" i="1" dirty="0" smtClean="0"/>
              <a:t>При </a:t>
            </a:r>
            <a:r>
              <a:rPr lang="ru-RU" sz="1800" i="1" dirty="0"/>
              <a:t>появлении этих симптомов следует обратиться к врачу-инфекционисту. </a:t>
            </a:r>
            <a:endParaRPr lang="ru-RU" sz="1800" i="1" dirty="0" smtClean="0"/>
          </a:p>
          <a:p>
            <a:pPr marL="0" indent="0" algn="ctr">
              <a:buNone/>
            </a:pPr>
            <a:r>
              <a:rPr lang="ru-RU" sz="1800" dirty="0" smtClean="0"/>
              <a:t>Все </a:t>
            </a:r>
            <a:r>
              <a:rPr lang="ru-RU" sz="1800" dirty="0"/>
              <a:t>острые гепатиты могут давать тяжелые осложнения, поэтому может потребоваться госпитализация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869160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  <a:spcAft>
                <a:spcPts val="900"/>
              </a:spcAft>
            </a:pPr>
            <a:r>
              <a:rPr lang="ru-RU" sz="3600" kern="1800" dirty="0">
                <a:solidFill>
                  <a:srgbClr val="3A3F46"/>
                </a:solidFill>
                <a:latin typeface="Times New Roman"/>
                <a:ea typeface="Times New Roman"/>
                <a:cs typeface="Times New Roman"/>
              </a:rPr>
              <a:t>Гепатит</a:t>
            </a:r>
            <a:r>
              <a:rPr lang="ru-RU" sz="3600" b="1" kern="1800" dirty="0">
                <a:solidFill>
                  <a:srgbClr val="3A3F4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kern="1800" dirty="0" smtClean="0">
                <a:solidFill>
                  <a:srgbClr val="3A3F46"/>
                </a:solidFill>
                <a:latin typeface="Times New Roman"/>
                <a:ea typeface="Times New Roman"/>
                <a:cs typeface="Times New Roman"/>
              </a:rPr>
              <a:t>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484784"/>
            <a:ext cx="6984776" cy="525658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Гепатит А</a:t>
            </a:r>
            <a:r>
              <a:rPr lang="ru-RU" dirty="0"/>
              <a:t> (болезнь Боткина) — это острое поражение печени, вызванное вирусом гепатита А. Считается наиболее благоприятной формой гепатита, так как не может принимать хроническое течение.</a:t>
            </a:r>
          </a:p>
          <a:p>
            <a:pPr marL="0" indent="0">
              <a:buNone/>
            </a:pPr>
            <a:r>
              <a:rPr lang="ru-RU" b="1" dirty="0"/>
              <a:t>Источник</a:t>
            </a:r>
            <a:r>
              <a:rPr lang="ru-RU" dirty="0"/>
              <a:t> заражения вирусом - человек, больной гепатитом А. Он выделяет вирус с фекалиями, после чего тот - с водой или пищей - попадает в организм других людей. </a:t>
            </a:r>
            <a:r>
              <a:rPr lang="ru-RU" dirty="0" smtClean="0"/>
              <a:t>Врачи называют </a:t>
            </a:r>
            <a:r>
              <a:rPr lang="ru-RU" dirty="0"/>
              <a:t>такой </a:t>
            </a:r>
            <a:r>
              <a:rPr lang="ru-RU" b="1" dirty="0"/>
              <a:t>механизм заражения фекально-оральным</a:t>
            </a:r>
            <a:r>
              <a:rPr lang="ru-RU" dirty="0"/>
              <a:t>. Чаще всего гепатитом А заболевают дети, которые заражаются вирусом через грязные руки. </a:t>
            </a:r>
            <a:r>
              <a:rPr lang="ru-RU" i="1" dirty="0"/>
              <a:t>Именно поэтому эту форму гепатита называют «болезнью немытых рук</a:t>
            </a:r>
            <a:r>
              <a:rPr lang="ru-RU" i="1" dirty="0" smtClean="0"/>
              <a:t>».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901825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247956"/>
            <a:ext cx="2088654" cy="1394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5206633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Болезнь начинает проявляться по истечении </a:t>
            </a:r>
            <a:r>
              <a:rPr lang="ru-RU" b="1" dirty="0" smtClean="0"/>
              <a:t>инкубационного периода </a:t>
            </a:r>
            <a:r>
              <a:rPr lang="ru-RU" dirty="0" smtClean="0"/>
              <a:t>(от 7 до 50 дней), во время которого вирус размножается и адаптируется в организме.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34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Симптоматика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84784"/>
            <a:ext cx="684076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err="1" smtClean="0"/>
              <a:t>Преджелтушный</a:t>
            </a:r>
            <a:r>
              <a:rPr lang="ru-RU" sz="1600" dirty="0" smtClean="0"/>
              <a:t> период (5-7 дней):</a:t>
            </a:r>
            <a:endParaRPr lang="ru-RU" sz="1600" dirty="0"/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слабость</a:t>
            </a:r>
            <a:r>
              <a:rPr lang="ru-RU" sz="1600" dirty="0"/>
              <a:t>, утомляемость;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головная </a:t>
            </a:r>
            <a:r>
              <a:rPr lang="ru-RU" sz="1600" dirty="0"/>
              <a:t>боль;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боль </a:t>
            </a:r>
            <a:r>
              <a:rPr lang="ru-RU" sz="1600" dirty="0"/>
              <a:t>в мышцах и суставах;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тошнота</a:t>
            </a:r>
            <a:r>
              <a:rPr lang="ru-RU" sz="1600" dirty="0"/>
              <a:t>, рвота;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зуд </a:t>
            </a:r>
            <a:r>
              <a:rPr lang="ru-RU" sz="1600" dirty="0"/>
              <a:t>кожи;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умеренное </a:t>
            </a:r>
            <a:r>
              <a:rPr lang="ru-RU" sz="1600" dirty="0"/>
              <a:t>повышением температуры (37° — 38,5° С);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у </a:t>
            </a:r>
            <a:r>
              <a:rPr lang="ru-RU" sz="1600" dirty="0"/>
              <a:t>маленьких детей может иметь место диарея;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у </a:t>
            </a:r>
            <a:r>
              <a:rPr lang="ru-RU" sz="1600" dirty="0"/>
              <a:t>подростков и взрослых могут отмечаться боли в верхней части живота (в правом подреберье и «под ложечкой»).</a:t>
            </a:r>
          </a:p>
          <a:p>
            <a:pPr marL="0" indent="0">
              <a:buNone/>
            </a:pPr>
            <a:r>
              <a:rPr lang="ru-RU" sz="1600" dirty="0" smtClean="0"/>
              <a:t>Желтушный период:</a:t>
            </a:r>
            <a:endParaRPr lang="ru-RU" sz="1600" dirty="0"/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желтуха </a:t>
            </a:r>
            <a:r>
              <a:rPr lang="ru-RU" sz="1600" dirty="0"/>
              <a:t>— пожелтение слизистых, склер (белковой оболочки глаз) и кожи;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потемнение </a:t>
            </a:r>
            <a:r>
              <a:rPr lang="ru-RU" sz="1600" dirty="0"/>
              <a:t>мочи;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обесцвечение </a:t>
            </a:r>
            <a:r>
              <a:rPr lang="ru-RU" sz="1600" dirty="0"/>
              <a:t>кала.</a:t>
            </a:r>
          </a:p>
          <a:p>
            <a:pPr marL="0" indent="0">
              <a:buNone/>
            </a:pPr>
            <a:r>
              <a:rPr lang="ru-RU" sz="1600" dirty="0"/>
              <a:t>Желтуха сохраняется на протяжении 1-2 недель, после чего постепенно сходит на нет. Заболевание длится от 1 недели до </a:t>
            </a:r>
            <a:r>
              <a:rPr lang="ru-RU" sz="1600" dirty="0" smtClean="0"/>
              <a:t>1,5-2-х месяцев</a:t>
            </a:r>
            <a:r>
              <a:rPr lang="ru-RU" sz="1600" dirty="0"/>
              <a:t>, после чего наступает период восстановления, который может растянуться до полугода. В большинстве случаев болезнь заканчивается спонтанным выздоровлением.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464" y="44624"/>
            <a:ext cx="2447731" cy="1729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484783"/>
            <a:ext cx="2749130" cy="1613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009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1350"/>
              </a:spcBef>
              <a:spcAft>
                <a:spcPts val="450"/>
              </a:spcAft>
            </a:pP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Диагностика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84784"/>
            <a:ext cx="6840760" cy="43924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Диагностикой и лечением гепатита А занимается врач-инфекционист.</a:t>
            </a:r>
          </a:p>
          <a:p>
            <a:pPr marL="0" indent="0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постановки диагноза гепатита А важное значение имеют биохимический анализ крови и мочи. При этом отмечается повышение билирубина, а также так называемых печеночных ферментов (АСТ, АЛТ). Последние попадают в кровь при разрушении клеток печени, и их </a:t>
            </a:r>
            <a:r>
              <a:rPr lang="ru-RU" sz="2000" dirty="0" smtClean="0"/>
              <a:t>концентрация </a:t>
            </a:r>
            <a:r>
              <a:rPr lang="ru-RU" sz="2000" dirty="0"/>
              <a:t>позволяет судить о степени поражения печеночной ткани. Как правило, при гепатите А уровень этих ферментов увеличивается в 8-10 раз.</a:t>
            </a:r>
          </a:p>
          <a:p>
            <a:pPr marL="0" indent="0">
              <a:buNone/>
            </a:pPr>
            <a:r>
              <a:rPr lang="ru-RU" sz="2000" dirty="0"/>
              <a:t>Обязательно проводится анализ крови на маркеры вирусного гепатита, который позволяет окончательно подтвердить диагноз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5373216"/>
            <a:ext cx="2232248" cy="133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72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7" y="1484784"/>
            <a:ext cx="6768752" cy="518457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При легком и среднетяжелом течении заболевания организм больного сам справляется с инфекцией. В острый период необходимо придерживаться диеты (5 стол по Певзнеру). Всем больным рекомендован постельный режим и прием </a:t>
            </a:r>
            <a:r>
              <a:rPr lang="ru-RU" sz="1800" dirty="0" err="1"/>
              <a:t>гепатопротекторов</a:t>
            </a:r>
            <a:r>
              <a:rPr lang="ru-RU" sz="1800" dirty="0"/>
              <a:t> (препаратов, защищающих печень). Рекомендуют избегать употребления алкоголя, который, как ядовитое вещество, может ослабить и без того поврежденную печень.</a:t>
            </a:r>
          </a:p>
          <a:p>
            <a:pPr marL="0" indent="0">
              <a:buNone/>
            </a:pPr>
            <a:r>
              <a:rPr lang="ru-RU" sz="1800" dirty="0"/>
              <a:t>В тяжелых случаях проводят лечение, направленное на снижение концентрации токсинов и обеспечение печеночных клеток энергией и материалом для восстановления. Больному вводят </a:t>
            </a:r>
            <a:r>
              <a:rPr lang="ru-RU" sz="1800" dirty="0" err="1"/>
              <a:t>дезинтоксикационные</a:t>
            </a:r>
            <a:r>
              <a:rPr lang="ru-RU" sz="1800" dirty="0"/>
              <a:t> растворы (эти препараты «разбавляют» кровь и способствуют выведению токсинов), глюкозу, витамины. Кроме того, применяется симптоматическая терапия, которая устраняет симптомы заболевания и улучшает состояние больного. Противовирусное лечение не проводится.</a:t>
            </a:r>
          </a:p>
          <a:p>
            <a:pPr marL="0" indent="0">
              <a:buNone/>
            </a:pPr>
            <a:r>
              <a:rPr lang="ru-RU" sz="1800" dirty="0"/>
              <a:t>Прогноз благоприятный, функции печени обычно восстанавливаются полностью.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2959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88640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 №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</a:p>
          <a:p>
            <a:r>
              <a:rPr lang="ru-RU" dirty="0" smtClean="0"/>
              <a:t>Целевое </a:t>
            </a:r>
            <a:r>
              <a:rPr lang="ru-RU" dirty="0"/>
              <a:t>назначение такого стола — разгрузка жирового и холестеринового обмена, </a:t>
            </a:r>
            <a:r>
              <a:rPr lang="ru-RU" dirty="0" err="1"/>
              <a:t>щажение</a:t>
            </a:r>
            <a:r>
              <a:rPr lang="ru-RU" dirty="0"/>
              <a:t> функции печени, стимуляция нормальной деятельности кишечника. Диета применяется при заболеваниях печени и желчных путей, “застойной” печени, хроническом колите со склонностью к запорам, хроническом гастрите без резких нарушений.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250743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Состав:</a:t>
            </a:r>
            <a:r>
              <a:rPr lang="ru-RU" dirty="0"/>
              <a:t> белков 80-90 г, жиров 80-90 г, углеводов 300-350 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i="1" dirty="0"/>
              <a:t>Энергетическая ценность: </a:t>
            </a:r>
            <a:r>
              <a:rPr lang="ru-RU" dirty="0"/>
              <a:t>2 200-2 500 ккал (9 211-10 467 кДж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В рационе ограничивают содержание холестерина, пуриновых оснований и жиров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Из суточного рациона необходимо исключить печень, жареные блюда, сдобные мучные изделия, масло, сливки, яйца и бобовые. </a:t>
            </a:r>
            <a:r>
              <a:rPr lang="ru-RU" i="1" dirty="0"/>
              <a:t>Продукты, удовлетворяющие требованиям диеты: </a:t>
            </a:r>
            <a:r>
              <a:rPr lang="ru-RU" dirty="0"/>
              <a:t>молочные и вегетарианские супы, нежирные отварные рыбные и мясные блюда, овощи и фрукты, молочные продукты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i="1" dirty="0"/>
              <a:t>Кулинарная обработка:</a:t>
            </a:r>
            <a:r>
              <a:rPr lang="ru-RU" dirty="0"/>
              <a:t> пищу готовят в варёном виде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Режим питания: дробный (5-6 р/</a:t>
            </a:r>
            <a:r>
              <a:rPr lang="ru-RU" dirty="0" err="1"/>
              <a:t>сут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i="1" dirty="0"/>
              <a:t>Температура пищи: </a:t>
            </a:r>
            <a:r>
              <a:rPr lang="ru-RU" dirty="0"/>
              <a:t>пища в тёплом виде, холодные блюда исключены.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7808" y="6381328"/>
            <a:ext cx="3461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Источник </a:t>
            </a:r>
            <a:r>
              <a:rPr lang="en-US" sz="1400" dirty="0"/>
              <a:t>http://spravka.komarovskiy.net</a:t>
            </a:r>
            <a:endParaRPr lang="ru-RU" sz="1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5633865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853" y="5763614"/>
            <a:ext cx="866953" cy="96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3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P_SGlob_TXT_Global_Swirls_A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P_SGlob_TXT_Global_Swirls_A.pot [Compatibility Mode]" id="{79B36450-7657-4DCE-9615-8A22548E82A1}" vid="{96DBA213-CB12-4FB7-8A56-EB007E199A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PPP_SGlob_TXT_Global_Swirls_A</Template>
  <TotalTime>342</TotalTime>
  <Words>2513</Words>
  <Application>Microsoft Office PowerPoint</Application>
  <PresentationFormat>Экран (4:3)</PresentationFormat>
  <Paragraphs>216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PPP_SGlob_TXT_Global_Swirls_A</vt:lpstr>
      <vt:lpstr>Вирусные гепатиты</vt:lpstr>
      <vt:lpstr>Презентация PowerPoint</vt:lpstr>
      <vt:lpstr>Печень  (лат. hepar) </vt:lpstr>
      <vt:lpstr>Презентация PowerPoint</vt:lpstr>
      <vt:lpstr>Гепатит А</vt:lpstr>
      <vt:lpstr>Симптоматика </vt:lpstr>
      <vt:lpstr>Диагностика</vt:lpstr>
      <vt:lpstr>Лечение </vt:lpstr>
      <vt:lpstr>Презентация PowerPoint</vt:lpstr>
      <vt:lpstr>Профилактика</vt:lpstr>
      <vt:lpstr>Гепатит В (сывороточный гепатит)</vt:lpstr>
      <vt:lpstr>Симптоматика </vt:lpstr>
      <vt:lpstr>Презентация PowerPoint</vt:lpstr>
      <vt:lpstr>Хронический гепатит В</vt:lpstr>
      <vt:lpstr>Диагностика </vt:lpstr>
      <vt:lpstr>Лечение </vt:lpstr>
      <vt:lpstr>Гепатит С (ласковый убийца)</vt:lpstr>
      <vt:lpstr>Презентация PowerPoint</vt:lpstr>
      <vt:lpstr>Презентация PowerPoint</vt:lpstr>
      <vt:lpstr>Диагностика и лечение</vt:lpstr>
      <vt:lpstr>Презентация PowerPoint</vt:lpstr>
      <vt:lpstr>Презентация PowerPoint</vt:lpstr>
      <vt:lpstr>Гепатит D</vt:lpstr>
      <vt:lpstr>Ситуации, при которых чаще всего происходит заражение:</vt:lpstr>
      <vt:lpstr>Диагностика и лечение</vt:lpstr>
      <vt:lpstr>Гепатит E</vt:lpstr>
      <vt:lpstr>Презентация PowerPoint</vt:lpstr>
      <vt:lpstr>Что происходит?</vt:lpstr>
      <vt:lpstr>Диагностика и лечение</vt:lpstr>
      <vt:lpstr>Гепатит G</vt:lpstr>
      <vt:lpstr>Диагностика и лечение</vt:lpstr>
      <vt:lpstr>Презентация PowerPoint</vt:lpstr>
      <vt:lpstr>Берегите себя и своих близких!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Вирусные гепатиты</dc:title>
  <dc:creator>Радуга</dc:creator>
  <cp:lastModifiedBy>Радуга</cp:lastModifiedBy>
  <cp:revision>77</cp:revision>
  <dcterms:created xsi:type="dcterms:W3CDTF">2017-03-30T05:41:32Z</dcterms:created>
  <dcterms:modified xsi:type="dcterms:W3CDTF">2018-02-28T07:59:46Z</dcterms:modified>
</cp:coreProperties>
</file>