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87" r:id="rId3"/>
    <p:sldId id="257" r:id="rId4"/>
    <p:sldId id="258" r:id="rId5"/>
    <p:sldId id="259" r:id="rId6"/>
    <p:sldId id="260" r:id="rId7"/>
    <p:sldId id="261" r:id="rId8"/>
    <p:sldId id="262" r:id="rId9"/>
    <p:sldId id="288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1" r:id="rId18"/>
    <p:sldId id="272" r:id="rId19"/>
    <p:sldId id="273" r:id="rId20"/>
    <p:sldId id="274" r:id="rId21"/>
    <p:sldId id="275" r:id="rId22"/>
    <p:sldId id="289" r:id="rId23"/>
    <p:sldId id="276" r:id="rId24"/>
    <p:sldId id="277" r:id="rId25"/>
    <p:sldId id="278" r:id="rId26"/>
    <p:sldId id="279" r:id="rId27"/>
    <p:sldId id="286" r:id="rId28"/>
    <p:sldId id="280" r:id="rId29"/>
    <p:sldId id="281" r:id="rId30"/>
    <p:sldId id="282" r:id="rId31"/>
    <p:sldId id="283" r:id="rId32"/>
    <p:sldId id="284" r:id="rId33"/>
    <p:sldId id="285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96" d="100"/>
          <a:sy n="96" d="100"/>
        </p:scale>
        <p:origin x="-4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F04442-448D-4C11-B48F-392FD20C090E}" type="doc">
      <dgm:prSet loTypeId="urn:microsoft.com/office/officeart/2009/3/layout/PhasedProcess" loCatId="process" qsTypeId="urn:microsoft.com/office/officeart/2005/8/quickstyle/3d2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67A885DF-6E42-4457-8AD8-5C953695828F}">
      <dgm:prSet phldrT="[Текст]" custT="1"/>
      <dgm:spPr/>
      <dgm:t>
        <a:bodyPr/>
        <a:lstStyle/>
        <a:p>
          <a:r>
            <a:rPr lang="ru-RU" sz="3200" dirty="0" smtClean="0"/>
            <a:t>325 млн.</a:t>
          </a:r>
        </a:p>
        <a:p>
          <a:r>
            <a:rPr lang="ru-RU" sz="2000" dirty="0" smtClean="0"/>
            <a:t>на конец 2015 г. жили с хроническим гепатитом</a:t>
          </a:r>
          <a:endParaRPr lang="ru-RU" sz="2000" dirty="0"/>
        </a:p>
      </dgm:t>
    </dgm:pt>
    <dgm:pt modelId="{8318403D-28E6-4F48-AD1F-2B511C528557}" type="parTrans" cxnId="{0BEC9444-F324-4A81-8FC3-EE0186EFA6F9}">
      <dgm:prSet/>
      <dgm:spPr/>
      <dgm:t>
        <a:bodyPr/>
        <a:lstStyle/>
        <a:p>
          <a:endParaRPr lang="ru-RU"/>
        </a:p>
      </dgm:t>
    </dgm:pt>
    <dgm:pt modelId="{3BBDD76C-D588-4925-AE57-00E04AE10604}" type="sibTrans" cxnId="{0BEC9444-F324-4A81-8FC3-EE0186EFA6F9}">
      <dgm:prSet/>
      <dgm:spPr/>
      <dgm:t>
        <a:bodyPr/>
        <a:lstStyle/>
        <a:p>
          <a:endParaRPr lang="ru-RU"/>
        </a:p>
      </dgm:t>
    </dgm:pt>
    <dgm:pt modelId="{F36CFF29-CC3C-4047-B85A-529CC6EA27FE}">
      <dgm:prSet phldrT="[Текст]" custT="1"/>
      <dgm:spPr/>
      <dgm:t>
        <a:bodyPr/>
        <a:lstStyle/>
        <a:p>
          <a:r>
            <a:rPr lang="ru-RU" sz="3200" dirty="0" smtClean="0"/>
            <a:t>95% </a:t>
          </a:r>
        </a:p>
        <a:p>
          <a:r>
            <a:rPr lang="ru-RU" sz="1800" dirty="0" smtClean="0"/>
            <a:t>людей с инфекцией гепатита С можно излечить</a:t>
          </a:r>
          <a:endParaRPr lang="ru-RU" sz="1800" dirty="0"/>
        </a:p>
      </dgm:t>
    </dgm:pt>
    <dgm:pt modelId="{B8A829A0-F4D3-4E0E-87A1-980ADD880420}" type="parTrans" cxnId="{D0CC0BC3-5FD7-48ED-A76C-3A2B1BA90CDE}">
      <dgm:prSet/>
      <dgm:spPr/>
      <dgm:t>
        <a:bodyPr/>
        <a:lstStyle/>
        <a:p>
          <a:endParaRPr lang="ru-RU"/>
        </a:p>
      </dgm:t>
    </dgm:pt>
    <dgm:pt modelId="{88780024-D87C-40FC-A13E-27C5AF530A56}" type="sibTrans" cxnId="{D0CC0BC3-5FD7-48ED-A76C-3A2B1BA90CDE}">
      <dgm:prSet/>
      <dgm:spPr/>
      <dgm:t>
        <a:bodyPr/>
        <a:lstStyle/>
        <a:p>
          <a:endParaRPr lang="ru-RU"/>
        </a:p>
      </dgm:t>
    </dgm:pt>
    <dgm:pt modelId="{E86B875D-8270-4727-ADC3-A584FF64AC3B}">
      <dgm:prSet phldrT="[Текст]" custT="1"/>
      <dgm:spPr/>
      <dgm:t>
        <a:bodyPr/>
        <a:lstStyle/>
        <a:p>
          <a:r>
            <a:rPr lang="ru-RU" sz="3200" dirty="0" smtClean="0"/>
            <a:t>71 млн.</a:t>
          </a:r>
        </a:p>
        <a:p>
          <a:r>
            <a:rPr lang="ru-RU" sz="1800" dirty="0" smtClean="0"/>
            <a:t>во всем мире страдают хронической инфекцией гепатита С</a:t>
          </a:r>
        </a:p>
        <a:p>
          <a:endParaRPr lang="ru-RU" sz="1200" dirty="0"/>
        </a:p>
      </dgm:t>
    </dgm:pt>
    <dgm:pt modelId="{ED4BA931-A324-4D8D-B7B1-0DE6BB288281}" type="parTrans" cxnId="{CFA01B88-4D30-4956-8509-3775B0B161B9}">
      <dgm:prSet/>
      <dgm:spPr/>
      <dgm:t>
        <a:bodyPr/>
        <a:lstStyle/>
        <a:p>
          <a:endParaRPr lang="ru-RU"/>
        </a:p>
      </dgm:t>
    </dgm:pt>
    <dgm:pt modelId="{5920B910-B842-4333-A7A2-94C96F4B7F93}" type="sibTrans" cxnId="{CFA01B88-4D30-4956-8509-3775B0B161B9}">
      <dgm:prSet/>
      <dgm:spPr/>
      <dgm:t>
        <a:bodyPr/>
        <a:lstStyle/>
        <a:p>
          <a:endParaRPr lang="ru-RU"/>
        </a:p>
      </dgm:t>
    </dgm:pt>
    <dgm:pt modelId="{1696DE59-718A-4AB4-85C3-9039B6BAF943}">
      <dgm:prSet custT="1"/>
      <dgm:spPr/>
      <dgm:t>
        <a:bodyPr/>
        <a:lstStyle/>
        <a:p>
          <a:r>
            <a:rPr lang="ru-RU" sz="2400" dirty="0" smtClean="0"/>
            <a:t>257 млн. </a:t>
          </a:r>
          <a:r>
            <a:rPr lang="ru-RU" sz="1900" dirty="0" smtClean="0"/>
            <a:t>человек в 2015 г. жили с вирусом гепатита B</a:t>
          </a:r>
          <a:endParaRPr lang="ru-RU" sz="1900" dirty="0"/>
        </a:p>
      </dgm:t>
    </dgm:pt>
    <dgm:pt modelId="{993634D4-12A4-4E64-8A02-4C70C8D5A02B}" type="parTrans" cxnId="{B1DEC4EC-00D1-4A1D-9F3B-97CF59B01053}">
      <dgm:prSet/>
      <dgm:spPr/>
      <dgm:t>
        <a:bodyPr/>
        <a:lstStyle/>
        <a:p>
          <a:endParaRPr lang="ru-RU"/>
        </a:p>
      </dgm:t>
    </dgm:pt>
    <dgm:pt modelId="{8E0F40E4-E123-41B9-9FBC-C0B02DFFDB8C}" type="sibTrans" cxnId="{B1DEC4EC-00D1-4A1D-9F3B-97CF59B01053}">
      <dgm:prSet/>
      <dgm:spPr/>
      <dgm:t>
        <a:bodyPr/>
        <a:lstStyle/>
        <a:p>
          <a:endParaRPr lang="ru-RU"/>
        </a:p>
      </dgm:t>
    </dgm:pt>
    <dgm:pt modelId="{8270E0F1-3739-410A-9C82-DEF54F739DF4}" type="pres">
      <dgm:prSet presAssocID="{2DF04442-448D-4C11-B48F-392FD20C090E}" presName="Name0" presStyleCnt="0">
        <dgm:presLayoutVars>
          <dgm:chMax val="3"/>
          <dgm:chPref val="3"/>
          <dgm:bulletEnabled val="1"/>
          <dgm:dir/>
          <dgm:animLvl val="lvl"/>
        </dgm:presLayoutVars>
      </dgm:prSet>
      <dgm:spPr/>
    </dgm:pt>
    <dgm:pt modelId="{1AA5E2F2-6C4F-445D-9D73-60E4B72DD47D}" type="pres">
      <dgm:prSet presAssocID="{2DF04442-448D-4C11-B48F-392FD20C090E}" presName="middleComposite" presStyleCnt="0"/>
      <dgm:spPr/>
    </dgm:pt>
    <dgm:pt modelId="{B6DF52FF-5C15-49C8-877D-67B8E97C92B0}" type="pres">
      <dgm:prSet presAssocID="{2DF04442-448D-4C11-B48F-392FD20C090E}" presName="leftComposite" presStyleCnt="0"/>
      <dgm:spPr/>
    </dgm:pt>
    <dgm:pt modelId="{1FC90134-8301-485B-966A-BD4FF83A4DFB}" type="pres">
      <dgm:prSet presAssocID="{F36CFF29-CC3C-4047-B85A-529CC6EA27FE}" presName="childText1_1" presStyleLbl="vennNode1" presStyleIdx="0" presStyleCnt="6" custScaleX="108278" custLinFactNeighborX="-5367" custLinFactNeighborY="-4514">
        <dgm:presLayoutVars>
          <dgm:chMax val="0"/>
          <dgm:chPref val="0"/>
        </dgm:presLayoutVars>
      </dgm:prSet>
      <dgm:spPr/>
    </dgm:pt>
    <dgm:pt modelId="{7BC2E6F1-D209-4049-BA2E-BC5FC51AA345}" type="pres">
      <dgm:prSet presAssocID="{F36CFF29-CC3C-4047-B85A-529CC6EA27FE}" presName="ellipse1" presStyleLbl="vennNode1" presStyleIdx="1" presStyleCnt="6"/>
      <dgm:spPr/>
    </dgm:pt>
    <dgm:pt modelId="{549171AD-8482-442A-957E-43E202B1B191}" type="pres">
      <dgm:prSet presAssocID="{F36CFF29-CC3C-4047-B85A-529CC6EA27FE}" presName="ellipse2" presStyleLbl="vennNode1" presStyleIdx="2" presStyleCnt="6"/>
      <dgm:spPr/>
    </dgm:pt>
    <dgm:pt modelId="{6430E6CD-EEC5-49DD-A146-41D86F863C92}" type="pres">
      <dgm:prSet presAssocID="{E86B875D-8270-4727-ADC3-A584FF64AC3B}" presName="childText1_2" presStyleLbl="vennNode1" presStyleIdx="3" presStyleCnt="6" custScaleX="130527" custScaleY="106429">
        <dgm:presLayoutVars>
          <dgm:chMax val="0"/>
          <dgm:chPref val="0"/>
        </dgm:presLayoutVars>
      </dgm:prSet>
      <dgm:spPr/>
    </dgm:pt>
    <dgm:pt modelId="{355E75EB-FD1A-4B55-85B5-3617005C52A3}" type="pres">
      <dgm:prSet presAssocID="{E86B875D-8270-4727-ADC3-A584FF64AC3B}" presName="ellipse3" presStyleLbl="vennNode1" presStyleIdx="4" presStyleCnt="6"/>
      <dgm:spPr/>
    </dgm:pt>
    <dgm:pt modelId="{5ABE0544-C38F-44FA-954D-C056AF437A5D}" type="pres">
      <dgm:prSet presAssocID="{1696DE59-718A-4AB4-85C3-9039B6BAF943}" presName="childText1_3" presStyleLbl="vennNode1" presStyleIdx="5" presStyleCnt="6" custLinFactNeighborX="-7898" custLinFactNeighborY="666">
        <dgm:presLayoutVars>
          <dgm:chMax val="0"/>
          <dgm:chPref val="0"/>
        </dgm:presLayoutVars>
      </dgm:prSet>
      <dgm:spPr/>
    </dgm:pt>
    <dgm:pt modelId="{E785E14C-BD85-48D9-AB8B-272F8649FCE9}" type="pres">
      <dgm:prSet presAssocID="{2DF04442-448D-4C11-B48F-392FD20C090E}" presName="parentText1" presStyleLbl="revTx" presStyleIdx="0" presStyleCnt="1">
        <dgm:presLayoutVars>
          <dgm:chMax val="4"/>
          <dgm:chPref val="3"/>
          <dgm:bulletEnabled val="1"/>
        </dgm:presLayoutVars>
      </dgm:prSet>
      <dgm:spPr/>
    </dgm:pt>
  </dgm:ptLst>
  <dgm:cxnLst>
    <dgm:cxn modelId="{0BEC9444-F324-4A81-8FC3-EE0186EFA6F9}" srcId="{2DF04442-448D-4C11-B48F-392FD20C090E}" destId="{67A885DF-6E42-4457-8AD8-5C953695828F}" srcOrd="0" destOrd="0" parTransId="{8318403D-28E6-4F48-AD1F-2B511C528557}" sibTransId="{3BBDD76C-D588-4925-AE57-00E04AE10604}"/>
    <dgm:cxn modelId="{2E9E0867-44BB-4F1B-BF86-057BC7AB0498}" type="presOf" srcId="{67A885DF-6E42-4457-8AD8-5C953695828F}" destId="{E785E14C-BD85-48D9-AB8B-272F8649FCE9}" srcOrd="0" destOrd="0" presId="urn:microsoft.com/office/officeart/2009/3/layout/PhasedProcess"/>
    <dgm:cxn modelId="{E32CA4DD-709B-4D7A-9924-A0AE48BA22D4}" type="presOf" srcId="{1696DE59-718A-4AB4-85C3-9039B6BAF943}" destId="{5ABE0544-C38F-44FA-954D-C056AF437A5D}" srcOrd="0" destOrd="0" presId="urn:microsoft.com/office/officeart/2009/3/layout/PhasedProcess"/>
    <dgm:cxn modelId="{CFA01B88-4D30-4956-8509-3775B0B161B9}" srcId="{67A885DF-6E42-4457-8AD8-5C953695828F}" destId="{E86B875D-8270-4727-ADC3-A584FF64AC3B}" srcOrd="1" destOrd="0" parTransId="{ED4BA931-A324-4D8D-B7B1-0DE6BB288281}" sibTransId="{5920B910-B842-4333-A7A2-94C96F4B7F93}"/>
    <dgm:cxn modelId="{D0CC0BC3-5FD7-48ED-A76C-3A2B1BA90CDE}" srcId="{67A885DF-6E42-4457-8AD8-5C953695828F}" destId="{F36CFF29-CC3C-4047-B85A-529CC6EA27FE}" srcOrd="0" destOrd="0" parTransId="{B8A829A0-F4D3-4E0E-87A1-980ADD880420}" sibTransId="{88780024-D87C-40FC-A13E-27C5AF530A56}"/>
    <dgm:cxn modelId="{040F4C45-321E-4BB0-BB35-37B2529C4E74}" type="presOf" srcId="{F36CFF29-CC3C-4047-B85A-529CC6EA27FE}" destId="{1FC90134-8301-485B-966A-BD4FF83A4DFB}" srcOrd="0" destOrd="0" presId="urn:microsoft.com/office/officeart/2009/3/layout/PhasedProcess"/>
    <dgm:cxn modelId="{B1DEC4EC-00D1-4A1D-9F3B-97CF59B01053}" srcId="{67A885DF-6E42-4457-8AD8-5C953695828F}" destId="{1696DE59-718A-4AB4-85C3-9039B6BAF943}" srcOrd="2" destOrd="0" parTransId="{993634D4-12A4-4E64-8A02-4C70C8D5A02B}" sibTransId="{8E0F40E4-E123-41B9-9FBC-C0B02DFFDB8C}"/>
    <dgm:cxn modelId="{DA39948D-F02C-492E-9F9F-3E7CE66E4406}" type="presOf" srcId="{2DF04442-448D-4C11-B48F-392FD20C090E}" destId="{8270E0F1-3739-410A-9C82-DEF54F739DF4}" srcOrd="0" destOrd="0" presId="urn:microsoft.com/office/officeart/2009/3/layout/PhasedProcess"/>
    <dgm:cxn modelId="{0BE78087-B97D-4508-B825-8B0CF4300DBE}" type="presOf" srcId="{E86B875D-8270-4727-ADC3-A584FF64AC3B}" destId="{6430E6CD-EEC5-49DD-A146-41D86F863C92}" srcOrd="0" destOrd="0" presId="urn:microsoft.com/office/officeart/2009/3/layout/PhasedProcess"/>
    <dgm:cxn modelId="{63325880-E677-47A5-A9A5-E6F93088BEEA}" type="presParOf" srcId="{8270E0F1-3739-410A-9C82-DEF54F739DF4}" destId="{1AA5E2F2-6C4F-445D-9D73-60E4B72DD47D}" srcOrd="0" destOrd="0" presId="urn:microsoft.com/office/officeart/2009/3/layout/PhasedProcess"/>
    <dgm:cxn modelId="{006E6CF3-9BAF-46CE-A75F-726CB87774B0}" type="presParOf" srcId="{8270E0F1-3739-410A-9C82-DEF54F739DF4}" destId="{B6DF52FF-5C15-49C8-877D-67B8E97C92B0}" srcOrd="1" destOrd="0" presId="urn:microsoft.com/office/officeart/2009/3/layout/PhasedProcess"/>
    <dgm:cxn modelId="{6272D57A-02A0-46C2-B4A0-37243404F576}" type="presParOf" srcId="{B6DF52FF-5C15-49C8-877D-67B8E97C92B0}" destId="{1FC90134-8301-485B-966A-BD4FF83A4DFB}" srcOrd="0" destOrd="0" presId="urn:microsoft.com/office/officeart/2009/3/layout/PhasedProcess"/>
    <dgm:cxn modelId="{4746AA73-01AB-420F-9A0E-7D44A27B25B4}" type="presParOf" srcId="{B6DF52FF-5C15-49C8-877D-67B8E97C92B0}" destId="{7BC2E6F1-D209-4049-BA2E-BC5FC51AA345}" srcOrd="1" destOrd="0" presId="urn:microsoft.com/office/officeart/2009/3/layout/PhasedProcess"/>
    <dgm:cxn modelId="{E3EC33FE-7741-4DB0-BC06-38B4CB8B52FC}" type="presParOf" srcId="{B6DF52FF-5C15-49C8-877D-67B8E97C92B0}" destId="{549171AD-8482-442A-957E-43E202B1B191}" srcOrd="2" destOrd="0" presId="urn:microsoft.com/office/officeart/2009/3/layout/PhasedProcess"/>
    <dgm:cxn modelId="{955BC71F-F5B1-42BB-8548-F1904A99AC4F}" type="presParOf" srcId="{B6DF52FF-5C15-49C8-877D-67B8E97C92B0}" destId="{6430E6CD-EEC5-49DD-A146-41D86F863C92}" srcOrd="3" destOrd="0" presId="urn:microsoft.com/office/officeart/2009/3/layout/PhasedProcess"/>
    <dgm:cxn modelId="{3AFEC259-72A3-415B-80FC-7DAF393113ED}" type="presParOf" srcId="{B6DF52FF-5C15-49C8-877D-67B8E97C92B0}" destId="{355E75EB-FD1A-4B55-85B5-3617005C52A3}" srcOrd="4" destOrd="0" presId="urn:microsoft.com/office/officeart/2009/3/layout/PhasedProcess"/>
    <dgm:cxn modelId="{63346D54-B45B-4B0B-B5EE-220EC7ABC95A}" type="presParOf" srcId="{B6DF52FF-5C15-49C8-877D-67B8E97C92B0}" destId="{5ABE0544-C38F-44FA-954D-C056AF437A5D}" srcOrd="5" destOrd="0" presId="urn:microsoft.com/office/officeart/2009/3/layout/PhasedProcess"/>
    <dgm:cxn modelId="{D5F4E578-63D6-443C-8CFE-4CB2245A02B6}" type="presParOf" srcId="{8270E0F1-3739-410A-9C82-DEF54F739DF4}" destId="{E785E14C-BD85-48D9-AB8B-272F8649FCE9}" srcOrd="2" destOrd="0" presId="urn:microsoft.com/office/officeart/2009/3/layout/Phased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C90134-8301-485B-966A-BD4FF83A4DFB}">
      <dsp:nvSpPr>
        <dsp:cNvPr id="0" name=""/>
        <dsp:cNvSpPr/>
      </dsp:nvSpPr>
      <dsp:spPr>
        <a:xfrm>
          <a:off x="2016231" y="288030"/>
          <a:ext cx="2299672" cy="212390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95%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людей с инфекцией гепатита С можно излечить</a:t>
          </a:r>
          <a:endParaRPr lang="ru-RU" sz="1800" kern="1200" dirty="0"/>
        </a:p>
      </dsp:txBody>
      <dsp:txXfrm>
        <a:off x="2353010" y="599069"/>
        <a:ext cx="1626114" cy="1501831"/>
      </dsp:txXfrm>
    </dsp:sp>
    <dsp:sp modelId="{7BC2E6F1-D209-4049-BA2E-BC5FC51AA345}">
      <dsp:nvSpPr>
        <dsp:cNvPr id="0" name=""/>
        <dsp:cNvSpPr/>
      </dsp:nvSpPr>
      <dsp:spPr>
        <a:xfrm>
          <a:off x="1434812" y="2159585"/>
          <a:ext cx="1043255" cy="1042838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542120"/>
                <a:satOff val="20000"/>
                <a:lumOff val="-294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542120"/>
                <a:satOff val="20000"/>
                <a:lumOff val="-294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542120"/>
                <a:satOff val="20000"/>
                <a:lumOff val="-294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549171AD-8482-442A-957E-43E202B1B191}">
      <dsp:nvSpPr>
        <dsp:cNvPr id="0" name=""/>
        <dsp:cNvSpPr/>
      </dsp:nvSpPr>
      <dsp:spPr>
        <a:xfrm>
          <a:off x="4516275" y="801683"/>
          <a:ext cx="607030" cy="606633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084240"/>
                <a:satOff val="40000"/>
                <a:lumOff val="-588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1084240"/>
                <a:satOff val="40000"/>
                <a:lumOff val="-588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1084240"/>
                <a:satOff val="40000"/>
                <a:lumOff val="-588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6430E6CD-EEC5-49DD-A146-41D86F863C92}">
      <dsp:nvSpPr>
        <dsp:cNvPr id="0" name=""/>
        <dsp:cNvSpPr/>
      </dsp:nvSpPr>
      <dsp:spPr>
        <a:xfrm>
          <a:off x="3966518" y="1584172"/>
          <a:ext cx="2772209" cy="2260455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1626359"/>
                <a:satOff val="60000"/>
                <a:lumOff val="-88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1626359"/>
                <a:satOff val="60000"/>
                <a:lumOff val="-88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1626359"/>
                <a:satOff val="60000"/>
                <a:lumOff val="-88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71 млн.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во всем мире страдают хронической инфекцией гепатита С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4372499" y="1915208"/>
        <a:ext cx="1960247" cy="1598383"/>
      </dsp:txXfrm>
    </dsp:sp>
    <dsp:sp modelId="{355E75EB-FD1A-4B55-85B5-3617005C52A3}">
      <dsp:nvSpPr>
        <dsp:cNvPr id="0" name=""/>
        <dsp:cNvSpPr/>
      </dsp:nvSpPr>
      <dsp:spPr>
        <a:xfrm>
          <a:off x="4512790" y="3906248"/>
          <a:ext cx="607030" cy="606633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168479"/>
                <a:satOff val="80000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2168479"/>
                <a:satOff val="80000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2168479"/>
                <a:satOff val="80000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5ABE0544-C38F-44FA-954D-C056AF437A5D}">
      <dsp:nvSpPr>
        <dsp:cNvPr id="0" name=""/>
        <dsp:cNvSpPr/>
      </dsp:nvSpPr>
      <dsp:spPr>
        <a:xfrm>
          <a:off x="2088229" y="2880318"/>
          <a:ext cx="2123859" cy="2123909"/>
        </a:xfrm>
        <a:prstGeom prst="ellipse">
          <a:avLst/>
        </a:prstGeom>
        <a:gradFill rotWithShape="0">
          <a:gsLst>
            <a:gs pos="0">
              <a:schemeClr val="accent3">
                <a:alpha val="50000"/>
                <a:hueOff val="2710599"/>
                <a:satOff val="100000"/>
                <a:lumOff val="-1470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alpha val="50000"/>
                <a:hueOff val="2710599"/>
                <a:satOff val="100000"/>
                <a:lumOff val="-1470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alpha val="50000"/>
                <a:hueOff val="2710599"/>
                <a:satOff val="100000"/>
                <a:lumOff val="-1470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257 млн. </a:t>
          </a:r>
          <a:r>
            <a:rPr lang="ru-RU" sz="1900" kern="1200" dirty="0" smtClean="0"/>
            <a:t>человек в 2015 г. жили с вирусом гепатита B</a:t>
          </a:r>
          <a:endParaRPr lang="ru-RU" sz="1900" kern="1200" dirty="0"/>
        </a:p>
      </dsp:txBody>
      <dsp:txXfrm>
        <a:off x="2399261" y="3191357"/>
        <a:ext cx="1501795" cy="1501831"/>
      </dsp:txXfrm>
    </dsp:sp>
    <dsp:sp modelId="{E785E14C-BD85-48D9-AB8B-272F8649FCE9}">
      <dsp:nvSpPr>
        <dsp:cNvPr id="0" name=""/>
        <dsp:cNvSpPr/>
      </dsp:nvSpPr>
      <dsp:spPr>
        <a:xfrm>
          <a:off x="1424951" y="5000681"/>
          <a:ext cx="5323637" cy="12401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325 млн.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 конец 2015 г. жили с хроническим гепатитом</a:t>
          </a:r>
          <a:endParaRPr lang="ru-RU" sz="2000" kern="1200" dirty="0"/>
        </a:p>
      </dsp:txBody>
      <dsp:txXfrm>
        <a:off x="1424951" y="5000681"/>
        <a:ext cx="5323637" cy="12401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PhasedProcess">
  <dgm:title val=""/>
  <dgm:desc val=""/>
  <dgm:catLst>
    <dgm:cat type="process" pri="12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6" srcId="10" destId="11" srcOrd="0" destOrd="0"/>
        <dgm:cxn modelId="17" srcId="10" destId="12" srcOrd="1" destOrd="0"/>
        <dgm:cxn modelId="18" srcId="10" destId="13" srcOrd="2" destOrd="0"/>
        <dgm:cxn modelId="50" srcId="0" destId="20" srcOrd="1" destOrd="0"/>
        <dgm:cxn modelId="60" srcId="0" destId="30" srcOrd="2" destOrd="0"/>
        <dgm:cxn modelId="32" srcId="30" destId="31" srcOrd="0" destOrd="0"/>
        <dgm:cxn modelId="26" srcId="20" destId="21" srcOrd="0" destOrd="0"/>
        <dgm:cxn modelId="27" srcId="20" destId="22" srcOrd="1" destOrd="0"/>
      </dgm:cxnLst>
      <dgm:bg/>
      <dgm:whole/>
    </dgm:dataModel>
  </dgm:clrData>
  <dgm:layoutNode name="Name0">
    <dgm:varLst>
      <dgm:chMax val="3"/>
      <dgm:chPref val="3"/>
      <dgm:bulletEnabled val="1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gte" val="3">
        <dgm:alg type="composite">
          <dgm:param type="ar" val="2.8316"/>
        </dgm:alg>
        <dgm:choose name="Name3">
          <dgm:if name="Name4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567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rightChild" refType="w" fact="0.713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parentText1" refType="w" fact="0.0621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6845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if>
          <dgm:else name="Name5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parentText3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rightChild" refType="primFontSz" refFor="des" refForName="parentText1" op="lte"/>
              <dgm:constr type="primFontSz" for="des" forName="rightChild" refType="primFontSz" refFor="des" refForName="parentText2" op="lte"/>
              <dgm:constr type="primFontSz" for="des" forName="rightChild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72"/>
              <dgm:constr type="t" for="ch" forName="leftComposite" refType="h" fact="0.1159"/>
              <dgm:constr type="w" for="ch" forName="leftComposite" refType="w" fact="0.2455"/>
              <dgm:constr type="h" for="ch" forName="leftComposite" refType="h" fact="0.6953"/>
              <dgm:constr type="l" for="ch" forName="middleComposite" refType="w" fact="0.365"/>
              <dgm:constr type="t" for="ch" forName="middleComposite" refType="h" fact="0.1545"/>
              <dgm:constr type="w" for="ch" forName="middleComposite" refType="w" fact="0.2728"/>
              <dgm:constr type="h" for="ch" forName="middleComposite" refType="h" fact="0.6567"/>
              <dgm:constr type="l" for="ch" forName="rightChild" refType="w" fact="0.09"/>
              <dgm:constr type="t" for="ch" forName="rightChild" refType="h" fact="0.1934"/>
              <dgm:constr type="w" for="ch" forName="rightChild" refType="w" fact="0.193"/>
              <dgm:constr type="h" for="ch" forName="rightChild" refType="h" fact="0.5464"/>
              <dgm:constr type="l" for="ch" forName="arc1" refType="w" fact="0"/>
              <dgm:constr type="t" for="ch" forName="arc1" refType="h" fact="0"/>
              <dgm:constr type="w" for="ch" forName="arc1" refType="w" fact="0.3305"/>
              <dgm:constr type="h" for="ch" forName="arc1" refType="h" fact="0.9357"/>
              <dgm:constr type="l" for="ch" forName="arc2" refType="w" fact="0.3295"/>
              <dgm:constr type="t" for="ch" forName="arc2" refType="h" fact="0"/>
              <dgm:constr type="w" for="ch" forName="arc2" refType="w" fact="0.3305"/>
              <dgm:constr type="h" for="ch" forName="arc2" refType="h" fact="0.9357"/>
              <dgm:constr type="l" for="ch" forName="arc3" refType="w" fact="0.3401"/>
              <dgm:constr type="t" for="ch" forName="arc3" refType="h" fact="0"/>
              <dgm:constr type="w" for="ch" forName="arc3" refType="w" fact="0.3305"/>
              <dgm:constr type="h" for="ch" forName="arc3" refType="h" fact="0.9357"/>
              <dgm:constr type="l" for="ch" forName="arc4" refType="w" fact="0.6695"/>
              <dgm:constr type="t" for="ch" forName="arc4" refType="h" fact="0"/>
              <dgm:constr type="w" for="ch" forName="arc4" refType="w" fact="0.3305"/>
              <dgm:constr type="h" for="ch" forName="arc4" refType="h" fact="0.9357"/>
              <dgm:constr type="l" for="ch" forName="parentText1" refType="w" fact="0.7"/>
              <dgm:constr type="t" for="ch" forName="parentText1" refType="h" fact="0.8128"/>
              <dgm:constr type="w" for="ch" forName="parentText1" refType="w" fact="0.2509"/>
              <dgm:constr type="h" for="ch" forName="parentText1" refType="h" fact="0.1872"/>
              <dgm:constr type="l" for="ch" forName="parentText2" refType="w" fact="0.3792"/>
              <dgm:constr type="t" for="ch" forName="parentText2" refType="h" fact="0.8128"/>
              <dgm:constr type="w" for="ch" forName="parentText2" refType="w" fact="0.2509"/>
              <dgm:constr type="h" for="ch" forName="parentText2" refType="h" fact="0.1872"/>
              <dgm:constr type="l" for="ch" forName="parentText3" refType="w" fact="0.062"/>
              <dgm:constr type="t" for="ch" forName="parentText3" refType="h" fact="0.8128"/>
              <dgm:constr type="w" for="ch" forName="parentText3" refType="w" fact="0.2509"/>
              <dgm:constr type="h" for="ch" forName="parentText3" refType="h" fact="0.1872"/>
            </dgm:constrLst>
          </dgm:else>
        </dgm:choose>
      </dgm:if>
      <dgm:if name="Name6" axis="ch" ptType="node" func="cnt" op="gte" val="2">
        <dgm:alg type="composite">
          <dgm:param type="ar" val="1.8986"/>
        </dgm:alg>
        <dgm:choose name="Name7">
          <dgm:if name="Name8" func="var" arg="dir" op="equ" val="norm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0941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5782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1" refType="w" fact="0.0926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  <dgm:constr type="l" for="ch" forName="parentText2" refType="w" fact="0.5655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</dgm:constrLst>
          </dgm:if>
          <dgm:else name="Name9">
            <dgm:constrLst>
              <dgm:constr type="primFontSz" for="des" forName="parentText1" val="65"/>
              <dgm:constr type="primFontSz" for="des" forName="childText1_1" val="65"/>
              <dgm:constr type="primFontSz" for="des" forName="circ1Tx" val="65"/>
              <dgm:constr type="primFontSz" for="des" forName="parentText2" refType="primFontSz" refFor="des" refForName="parentText1" op="equ"/>
              <dgm:constr type="primFontSz" for="des" forName="childText1_1" refType="primFontSz" refFor="des" refForName="parentText1" op="lte"/>
              <dgm:constr type="primFontSz" for="des" forName="childText1_2" refType="primFontSz" refFor="des" refForName="parentText1" op="lte"/>
              <dgm:constr type="primFontSz" for="des" forName="childText1_3" refType="primFontSz" refFor="des" refForName="parentText1" op="lte"/>
              <dgm:constr type="primFontSz" for="des" forName="childText1_4" refType="primFontSz" refFor="des" refForName="parentText1" op="lte"/>
              <dgm:constr type="primFontSz" for="des" forName="childText1_1" refType="primFontSz" refFor="des" refForName="parentText2" op="lte"/>
              <dgm:constr type="primFontSz" for="des" forName="childText1_2" refType="primFontSz" refFor="des" refForName="parentText2" op="lte"/>
              <dgm:constr type="primFontSz" for="des" forName="childText1_3" refType="primFontSz" refFor="des" refForName="parentText2" op="lte"/>
              <dgm:constr type="primFontSz" for="des" forName="childText1_4" refType="primFontSz" refFor="des" refForName="parentText2" op="lte"/>
              <dgm:constr type="primFontSz" for="des" forName="childText1_1" refType="primFontSz" refFor="des" refForName="parentText3" op="lte"/>
              <dgm:constr type="primFontSz" for="des" forName="childText1_2" refType="primFontSz" refFor="des" refForName="parentText3" op="lte"/>
              <dgm:constr type="primFontSz" for="des" forName="childText1_3" refType="primFontSz" refFor="des" refForName="parentText3" op="lte"/>
              <dgm:constr type="primFontSz" for="des" forName="childText1_4" refType="primFontSz" refFor="des" refForName="parentText3" op="lte"/>
              <dgm:constr type="primFontSz" for="des" forName="circ1Tx" refType="primFontSz" refFor="des" refForName="parentText1" op="lte"/>
              <dgm:constr type="primFontSz" for="des" forName="circ2Tx" refType="primFontSz" refFor="des" refForName="parentText1" op="lte"/>
              <dgm:constr type="primFontSz" for="des" forName="circ3Tx" refType="primFontSz" refFor="des" refForName="parentText1" op="lte"/>
              <dgm:constr type="primFontSz" for="des" forName="circ4Tx" refType="primFontSz" refFor="des" refForName="parentText1" op="lte"/>
              <dgm:constr type="primFontSz" for="des" forName="circ1Tx" refType="primFontSz" refFor="des" refForName="parentText2" op="lte"/>
              <dgm:constr type="primFontSz" for="des" forName="circ2Tx" refType="primFontSz" refFor="des" refForName="parentText2" op="lte"/>
              <dgm:constr type="primFontSz" for="des" forName="circ3Tx" refType="primFontSz" refFor="des" refForName="parentText2" op="lte"/>
              <dgm:constr type="primFontSz" for="des" forName="circ4Tx" refType="primFontSz" refFor="des" refForName="parentText2" op="lte"/>
              <dgm:constr type="primFontSz" for="des" forName="circ1Tx" refType="primFontSz" refFor="des" refForName="parentText3" op="lte"/>
              <dgm:constr type="primFontSz" for="des" forName="circ2Tx" refType="primFontSz" refFor="des" refForName="parentText3" op="lte"/>
              <dgm:constr type="primFontSz" for="des" forName="circ3Tx" refType="primFontSz" refFor="des" refForName="parentText3" op="lte"/>
              <dgm:constr type="primFontSz" for="des" forName="circ4Tx" refType="primFontSz" refFor="des" refForName="parentText3" op="lte"/>
              <dgm:constr type="primFontSz" for="des" forName="childText1_2" refType="primFontSz" refFor="des" refForName="childText1_1" op="equ"/>
              <dgm:constr type="primFontSz" for="des" forName="childText1_3" refType="primFontSz" refFor="des" refForName="childText1_1" op="equ"/>
              <dgm:constr type="primFontSz" for="des" forName="childText1_4" refType="primFontSz" refFor="des" refForName="childText1_1" op="equ"/>
              <dgm:constr type="primFontSz" for="des" forName="circ2Tx" refType="primFontSz" refFor="des" refForName="circ1Tx" op="equ"/>
              <dgm:constr type="primFontSz" for="des" forName="circ3Tx" refType="primFontSz" refFor="des" refForName="circ1Tx" op="equ"/>
              <dgm:constr type="primFontSz" for="des" forName="circ4Tx" refType="primFontSz" refFor="des" refForName="circ1Tx" op="equ"/>
              <dgm:constr type="l" for="ch" forName="leftComposite" refType="w" fact="0.592"/>
              <dgm:constr type="t" for="ch" forName="leftComposite" refType="h" fact="0.1159"/>
              <dgm:constr type="w" for="ch" forName="leftComposite" refType="w" fact="0.3469"/>
              <dgm:constr type="h" for="ch" forName="leftComposite" refType="h" fact="0.6953"/>
              <dgm:constr type="l" for="ch" forName="middleComposite" refType="w" fact="0.0941"/>
              <dgm:constr type="t" for="ch" forName="middleComposite" refType="h" fact="0.1159"/>
              <dgm:constr type="w" for="ch" forName="middleComposite" refType="w" fact="0.3389"/>
              <dgm:constr type="h" for="ch" forName="middleComposite" refType="h" fact="0.6567"/>
              <dgm:constr type="l" for="ch" forName="arc1" refType="w" fact="0"/>
              <dgm:constr type="t" for="ch" forName="arc1" refType="h" fact="0"/>
              <dgm:constr type="w" for="ch" forName="arc1" refType="w" fact="0.4928"/>
              <dgm:constr type="h" for="ch" forName="arc1" refType="h" fact="0.9357"/>
              <dgm:constr type="l" for="ch" forName="arc3" refType="w" fact="0.5072"/>
              <dgm:constr type="t" for="ch" forName="arc3" refType="h" fact="0"/>
              <dgm:constr type="w" for="ch" forName="arc3" refType="w" fact="0.4928"/>
              <dgm:constr type="h" for="ch" forName="arc3" refType="h" fact="0.9357"/>
              <dgm:constr type="l" for="ch" forName="parentText2" refType="w" fact="0.0926"/>
              <dgm:constr type="t" for="ch" forName="parentText2" refType="h" fact="0.8128"/>
              <dgm:constr type="w" for="ch" forName="parentText2" refType="w" fact="0.3742"/>
              <dgm:constr type="h" for="ch" forName="parentText2" refType="h" fact="0.1872"/>
              <dgm:constr type="l" for="ch" forName="parentText1" refType="w" fact="0.5655"/>
              <dgm:constr type="t" for="ch" forName="parentText1" refType="h" fact="0.8128"/>
              <dgm:constr type="w" for="ch" forName="parentText1" refType="w" fact="0.3742"/>
              <dgm:constr type="h" for="ch" forName="parentText1" refType="h" fact="0.1872"/>
            </dgm:constrLst>
          </dgm:else>
        </dgm:choose>
      </dgm:if>
      <dgm:else name="Name10">
        <dgm:alg type="composite">
          <dgm:param type="ar" val="0.8036"/>
        </dgm:alg>
        <dgm:constrLst>
          <dgm:constr type="primFontSz" for="des" forName="parentText1" val="65"/>
          <dgm:constr type="primFontSz" for="des" forName="childText1_1" val="65"/>
          <dgm:constr type="primFontSz" for="des" forName="childText1_1" refType="primFontSz" refFor="des" refForName="parentText1" op="lte"/>
          <dgm:constr type="primFontSz" for="des" forName="childText1_2" refType="primFontSz" refFor="des" refForName="parentText1" op="lte"/>
          <dgm:constr type="primFontSz" for="des" forName="childText1_3" refType="primFontSz" refFor="des" refForName="parentText1" op="lte"/>
          <dgm:constr type="primFontSz" for="des" forName="childText1_4" refType="primFontSz" refFor="des" refForName="parentText1" op="lte"/>
          <dgm:constr type="primFontSz" for="des" forName="childText1_1" refType="primFontSz" refFor="des" refForName="parentText2" op="lte"/>
          <dgm:constr type="primFontSz" for="des" forName="childText1_2" refType="primFontSz" refFor="des" refForName="parentText2" op="lte"/>
          <dgm:constr type="primFontSz" for="des" forName="childText1_3" refType="primFontSz" refFor="des" refForName="parentText2" op="lte"/>
          <dgm:constr type="primFontSz" for="des" forName="childText1_4" refType="primFontSz" refFor="des" refForName="parentText2" op="lte"/>
          <dgm:constr type="primFontSz" for="des" forName="childText1_1" refType="primFontSz" refFor="des" refForName="parentText3" op="lte"/>
          <dgm:constr type="primFontSz" for="des" forName="childText1_2" refType="primFontSz" refFor="des" refForName="parentText3" op="lte"/>
          <dgm:constr type="primFontSz" for="des" forName="childText1_3" refType="primFontSz" refFor="des" refForName="parentText3" op="lte"/>
          <dgm:constr type="primFontSz" for="des" forName="childText1_4" refType="primFontSz" refFor="des" refForName="parentText3" op="lte"/>
          <dgm:constr type="primFontSz" for="des" forName="childText1_2" refType="primFontSz" refFor="des" refForName="childText1_1" op="equ"/>
          <dgm:constr type="primFontSz" for="des" forName="childText1_3" refType="primFontSz" refFor="des" refForName="childText1_1" op="equ"/>
          <dgm:constr type="primFontSz" for="des" forName="childText1_4" refType="primFontSz" refFor="des" refForName="childText1_1" op="equ"/>
          <dgm:constr type="l" for="ch" forName="leftComposite" refType="w" fact="0"/>
          <dgm:constr type="t" for="ch" forName="leftComposite" refType="h" fact="0.1159"/>
          <dgm:constr type="w" for="ch" forName="leftComposite" refType="w"/>
          <dgm:constr type="h" for="ch" forName="leftComposite" refType="h" fact="0.6953"/>
          <dgm:constr type="l" for="ch" forName="parentText1" refType="w" fact="0"/>
          <dgm:constr type="t" for="ch" forName="parentText1" refType="h" fact="0.8128"/>
          <dgm:constr type="w" for="ch" forName="parentText1" refType="w"/>
          <dgm:constr type="h" for="ch" forName="parentText1" refType="h" fact="0.1872"/>
        </dgm:constrLst>
      </dgm:else>
    </dgm:choose>
    <dgm:choose name="Name11">
      <dgm:if name="Name12" axis="ch" ptType="node" func="cnt" op="gte" val="1">
        <dgm:choose name="Name13">
          <dgm:if name="Name14" axis="ch" ptType="node" func="cnt" op="gte" val="2">
            <dgm:layoutNode name="arc1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3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2" styleLbl="revTx">
              <dgm:varLst>
                <dgm:chMax val="4"/>
                <dgm:chPref val="3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5"/>
        </dgm:choose>
        <dgm:choose name="Name16">
          <dgm:if name="Name17" axis="ch" ptType="node" func="cnt" op="gte" val="3">
            <dgm:layoutNode name="arc2">
              <dgm:alg type="sp"/>
              <dgm:shape xmlns:r="http://schemas.openxmlformats.org/officeDocument/2006/relationships" rot="9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arc4">
              <dgm:alg type="sp"/>
              <dgm:shape xmlns:r="http://schemas.openxmlformats.org/officeDocument/2006/relationships" rot="270" type="blockArc" r:blip="">
                <dgm:adjLst>
                  <dgm:adj idx="1" val="-135"/>
                  <dgm:adj idx="2" val="-45"/>
                  <dgm:adj idx="3" val="0.0496"/>
                </dgm:adjLst>
              </dgm:shape>
              <dgm:presOf/>
            </dgm:layoutNode>
            <dgm:layoutNode name="parentText3" styleLbl="revTx">
              <dgm:varLst>
                <dgm:chMax val="1"/>
                <dgm:chPref val="1"/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ch self" ptType="node node" st="3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18"/>
        </dgm:choose>
      </dgm:if>
      <dgm:else name="Name19"/>
    </dgm:choose>
    <dgm:layoutNode name="middleComposite">
      <dgm:choose name="Name20">
        <dgm:if name="Name21" axis="ch ch" ptType="node node" st="2 1" cnt="1 0" func="cnt" op="lte" val="1">
          <dgm:alg type="composite">
            <dgm:param type="ar" val="1"/>
          </dgm:alg>
        </dgm:if>
        <dgm:if name="Name22" axis="ch ch" ptType="node node" st="2 1" cnt="1 0" func="cnt" op="equ" val="2">
          <dgm:alg type="composite">
            <dgm:param type="ar" val="1.792"/>
          </dgm:alg>
        </dgm:if>
        <dgm:if name="Name23" axis="ch ch" ptType="node node" st="2 1" cnt="1 0" func="cnt" op="equ" val="3">
          <dgm:alg type="composite">
            <dgm:param type="ar" val="1"/>
          </dgm:alg>
        </dgm:if>
        <dgm:else name="Name24">
          <dgm:alg type="composite">
            <dgm:param type="ar" val="1"/>
          </dgm:alg>
        </dgm:else>
      </dgm:choose>
      <dgm:shape xmlns:r="http://schemas.openxmlformats.org/officeDocument/2006/relationships" r:blip="">
        <dgm:adjLst/>
      </dgm:shape>
      <dgm:presOf/>
      <dgm:choose name="Name25">
        <dgm:if name="Name26" axis="ch ch" ptType="node node" st="2 1" cnt="1 0" func="cnt" op="lte" val="1">
          <dgm:constrLst>
            <dgm:constr type="ctrX" for="ch" forName="circ1" refType="w" fact="0.5"/>
            <dgm:constr type="ctrY" for="ch" forName="circ1" refType="h" fact="0.5"/>
            <dgm:constr type="w" for="ch" forName="circ1" refType="w"/>
            <dgm:constr type="h" for="ch" forName="circ1" refType="h"/>
            <dgm:constr type="l" for="ch" forName="circ1Tx" refType="w" fact="0.2"/>
            <dgm:constr type="t" for="ch" forName="circ1Tx" refType="h" fact="0.1"/>
            <dgm:constr type="w" for="ch" forName="circ1Tx" refType="w" fact="0.6"/>
            <dgm:constr type="h" for="ch" forName="circ1Tx" refType="h" fact="0.8"/>
          </dgm:constrLst>
        </dgm:if>
        <dgm:if name="Name27" axis="ch ch" ptType="node node" st="2 1" cnt="1 0" func="cnt" op="equ" val="2">
          <dgm:constrLst>
            <dgm:constr type="ctrX" for="ch" forName="circ1" refType="w" fact="0.3"/>
            <dgm:constr type="ctrY" for="ch" forName="circ1" refType="h" fact="0.5"/>
            <dgm:constr type="w" for="ch" forName="circ1" refType="w" fact="0.555"/>
            <dgm:constr type="h" for="ch" forName="circ1" refType="h" fact="0.99456"/>
            <dgm:constr type="l" for="ch" forName="circ1Tx" refType="w" fact="0.1"/>
            <dgm:constr type="t" for="ch" forName="circ1Tx" refType="h" fact="0.12"/>
            <dgm:constr type="w" for="ch" forName="circ1Tx" refType="w" fact="0.32"/>
            <dgm:constr type="h" for="ch" forName="circ1Tx" refType="h" fact="0.76"/>
            <dgm:constr type="ctrX" for="ch" forName="circ2" refType="w" fact="0.7"/>
            <dgm:constr type="ctrY" for="ch" forName="circ2" refType="h" fact="0.5"/>
            <dgm:constr type="w" for="ch" forName="circ2" refType="w" fact="0.555"/>
            <dgm:constr type="h" for="ch" forName="circ2" refType="h" fact="0.99456"/>
            <dgm:constr type="l" for="ch" forName="circ2Tx" refType="w" fact="0.58"/>
            <dgm:constr type="t" for="ch" forName="circ2Tx" refType="h" fact="0.12"/>
            <dgm:constr type="w" for="ch" forName="circ2Tx" refType="w" fact="0.32"/>
            <dgm:constr type="h" for="ch" forName="circ2Tx" refType="h" fact="0.76"/>
          </dgm:constrLst>
        </dgm:if>
        <dgm:if name="Name28" axis="ch ch" ptType="node node" st="2 1" cnt="1 0" func="cnt" op="equ" val="3">
          <dgm:constrLst>
            <dgm:constr type="ctrX" for="ch" forName="circ1" refType="w" fact="0.5"/>
            <dgm:constr type="ctrY" for="ch" forName="circ1" refType="w" fact="0.25"/>
            <dgm:constr type="w" for="ch" forName="circ1" refType="w" fact="0.6"/>
            <dgm:constr type="h" for="ch" forName="circ1" refType="h" fact="0.6"/>
            <dgm:constr type="l" for="ch" forName="circ1Tx" refType="w" fact="0.28"/>
            <dgm:constr type="t" for="ch" forName="circ1Tx" refType="h" fact="0.055"/>
            <dgm:constr type="w" for="ch" forName="circ1Tx" refType="w" fact="0.44"/>
            <dgm:constr type="h" for="ch" forName="circ1Tx" refType="h" fact="0.27"/>
            <dgm:constr type="ctrX" for="ch" forName="circ2" refType="w" fact="0.7165"/>
            <dgm:constr type="ctrY" for="ch" forName="circ2" refType="w" fact="0.625"/>
            <dgm:constr type="w" for="ch" forName="circ2" refType="w" fact="0.6"/>
            <dgm:constr type="h" for="ch" forName="circ2" refType="h" fact="0.6"/>
            <dgm:constr type="l" for="ch" forName="circ2Tx" refType="w" fact="0.6"/>
            <dgm:constr type="t" for="ch" forName="circ2Tx" refType="h" fact="0.48"/>
            <dgm:constr type="w" for="ch" forName="circ2Tx" refType="w" fact="0.36"/>
            <dgm:constr type="h" for="ch" forName="circ2Tx" refType="h" fact="0.33"/>
            <dgm:constr type="ctrX" for="ch" forName="circ3" refType="w" fact="0.2835"/>
            <dgm:constr type="ctrY" for="ch" forName="circ3" refType="w" fact="0.625"/>
            <dgm:constr type="w" for="ch" forName="circ3" refType="w" fact="0.6"/>
            <dgm:constr type="h" for="ch" forName="circ3" refType="h" fact="0.6"/>
            <dgm:constr type="l" for="ch" forName="circ3Tx" refType="w" fact="0.04"/>
            <dgm:constr type="t" for="ch" forName="circ3Tx" refType="h" fact="0.48"/>
            <dgm:constr type="w" for="ch" forName="circ3Tx" refType="w" fact="0.36"/>
            <dgm:constr type="h" for="ch" forName="circ3Tx" refType="h" fact="0.33"/>
          </dgm:constrLst>
        </dgm:if>
        <dgm:else name="Name29">
          <dgm:constrLst>
            <dgm:constr type="ctrX" for="ch" forName="circ1" refType="w" fact="0.5"/>
            <dgm:constr type="ctrY" for="ch" forName="circ1" refType="w" fact="0.27"/>
            <dgm:constr type="w" for="ch" forName="circ1" refType="w" fact="0.52"/>
            <dgm:constr type="h" for="ch" forName="circ1" refType="h" fact="0.52"/>
            <dgm:constr type="l" for="ch" forName="circ1Tx" refType="w" fact="0.3"/>
            <dgm:constr type="t" for="ch" forName="circ1Tx" refType="h" fact="0.08"/>
            <dgm:constr type="w" for="ch" forName="circ1Tx" refType="w" fact="0.4"/>
            <dgm:constr type="h" for="ch" forName="circ1Tx" refType="h" fact="0.165"/>
            <dgm:constr type="ctrX" for="ch" forName="circ2" refType="w" fact="0.73"/>
            <dgm:constr type="ctrY" for="ch" forName="circ2" refType="w" fact="0.5"/>
            <dgm:constr type="w" for="ch" forName="circ2" refType="w" fact="0.52"/>
            <dgm:constr type="h" for="ch" forName="circ2" refType="h" fact="0.52"/>
            <dgm:constr type="r" for="ch" forName="circ2Tx" refType="w" fact="0.95"/>
            <dgm:constr type="t" for="ch" forName="circ2Tx" refType="h" fact="0.3"/>
            <dgm:constr type="w" for="ch" forName="circ2Tx" refType="w" fact="0.2"/>
            <dgm:constr type="h" for="ch" forName="circ2Tx" refType="h" fact="0.4"/>
            <dgm:constr type="ctrX" for="ch" forName="circ3" refType="w" fact="0.5"/>
            <dgm:constr type="ctrY" for="ch" forName="circ3" refType="w" fact="0.73"/>
            <dgm:constr type="w" for="ch" forName="circ3" refType="w" fact="0.52"/>
            <dgm:constr type="h" for="ch" forName="circ3" refType="h" fact="0.52"/>
            <dgm:constr type="l" for="ch" forName="circ3Tx" refType="w" fact="0.3"/>
            <dgm:constr type="b" for="ch" forName="circ3Tx" refType="h" fact="0.92"/>
            <dgm:constr type="w" for="ch" forName="circ3Tx" refType="w" fact="0.4"/>
            <dgm:constr type="h" for="ch" forName="circ3Tx" refType="h" fact="0.165"/>
            <dgm:constr type="ctrX" for="ch" forName="circ4" refType="w" fact="0.27"/>
            <dgm:constr type="ctrY" for="ch" forName="circ4" refType="h" fact="0.5"/>
            <dgm:constr type="w" for="ch" forName="circ4" refType="w" fact="0.52"/>
            <dgm:constr type="h" for="ch" forName="circ4" refType="h" fact="0.52"/>
            <dgm:constr type="l" for="ch" forName="circ4Tx" refType="w" fact="0.05"/>
            <dgm:constr type="t" for="ch" forName="circ4Tx" refType="h" fact="0.3"/>
            <dgm:constr type="w" for="ch" forName="circ4Tx" refType="w" fact="0.2"/>
            <dgm:constr type="h" for="ch" forName="circ4Tx" refType="h" fact="0.4"/>
          </dgm:constrLst>
        </dgm:else>
      </dgm:choose>
      <dgm:ruleLst/>
      <dgm:forEach name="Name30" axis="ch ch" ptType="node node" st="2 1" cnt="1 1">
        <dgm:layoutNode name="circ1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1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1" axis="ch ch" ptType="node node" st="2 2" cnt="1 1">
        <dgm:layoutNode name="circ2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2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2" axis="ch ch" ptType="node node" st="2 3" cnt="1 1">
        <dgm:layoutNode name="circ3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3Tx" styleLbl="revTx">
          <dgm:varLst>
            <dgm:chMax val="0"/>
            <dgm:chPref val="0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  <dgm:forEach name="Name33" axis="ch ch" ptType="node node" st="2 4" cnt="1 1">
        <dgm:layoutNode name="circ4" styleLbl="vennNode1">
          <dgm:alg type="sp"/>
          <dgm:shape xmlns:r="http://schemas.openxmlformats.org/officeDocument/2006/relationships" type="ellipse" r:blip="">
            <dgm:adjLst/>
          </dgm:shape>
          <dgm:presOf axis="desOrSelf" ptType="node"/>
          <dgm:constrLst/>
          <dgm:ruleLst/>
        </dgm:layoutNode>
        <dgm:layoutNode name="circ4Tx" styleLbl="revTx">
          <dgm:varLst>
            <dgm:chMax val="0"/>
            <dgm:chPref val="0"/>
            <dgm:bulletEnabled val="1"/>
          </dgm:varLst>
          <dgm:alg type="tx">
            <dgm:param type="txAnchorHorzCh" val="ctr"/>
            <dgm:param type="txAnchorVertCh" val="mid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/>
            <dgm:constr type="bMarg"/>
            <dgm:constr type="lMarg"/>
            <dgm:constr type="rMarg"/>
            <dgm:constr type="primFontSz" val="20"/>
          </dgm:constrLst>
          <dgm:ruleLst>
            <dgm:rule type="primFontSz" val="5" fact="NaN" max="NaN"/>
          </dgm:ruleLst>
        </dgm:layoutNode>
      </dgm:forEach>
    </dgm:layoutNode>
    <dgm:layoutNode name="leftComposite">
      <dgm:choose name="Name34">
        <dgm:if name="Name35" axis="ch ch" ptType="node node" st="1 1" cnt="1 0" func="cnt" op="lte" val="1">
          <dgm:alg type="composite">
            <dgm:param type="ar" val="1.3085"/>
          </dgm:alg>
          <dgm:constrLst>
            <dgm:constr type="l" for="ch" forName="childText1_1" refType="w" fact="0.2124"/>
            <dgm:constr type="t" for="ch" forName="childText1_1" refType="h" fact="0"/>
            <dgm:constr type="w" for="ch" forName="childText1_1" refType="w" fact="0.5759"/>
            <dgm:constr type="h" for="ch" forName="childText1_1" refType="h" fact="0.7535"/>
            <dgm:constr type="l" for="ch" forName="ellipse1" refType="w" fact="0"/>
            <dgm:constr type="t" for="ch" forName="ellipse1" refType="h" fact="0.63"/>
            <dgm:constr type="w" for="ch" forName="ellipse1" refType="w" fact="0.2828"/>
            <dgm:constr type="h" for="ch" forName="ellipse1" refType="h" fact="0.37"/>
            <dgm:constr type="l" for="ch" forName="ellipse2" refType="w" fact="0.82"/>
            <dgm:constr type="t" for="ch" forName="ellipse2" refType="h" fact="0.17"/>
            <dgm:constr type="w" for="ch" forName="ellipse2" refType="w" fact="0.1645"/>
            <dgm:constr type="h" for="ch" forName="ellipse2" refType="h" fact="0.2153"/>
          </dgm:constrLst>
        </dgm:if>
        <dgm:if name="Name36" axis="ch ch" ptType="node node" st="1 1" cnt="1 0" func="cnt" op="equ" val="2">
          <dgm:alg type="composite">
            <dgm:param type="ar" val="0.8917"/>
          </dgm:alg>
          <dgm:constrLst>
            <dgm:constr type="l" for="ch" forName="childText1_1" refType="w" fact="0.1864"/>
            <dgm:constr type="t" for="ch" forName="childText1_1" refType="h" fact="0"/>
            <dgm:constr type="w" for="ch" forName="childText1_1" refType="w" fact="0.5055"/>
            <dgm:constr type="h" for="ch" forName="childText1_1" refType="h" fact="0.4507"/>
            <dgm:constr type="l" for="ch" forName="childText1_2" refType="w" fact="0.4945"/>
            <dgm:constr type="t" for="ch" forName="childText1_2" refType="h" fact="0.3929"/>
            <dgm:constr type="w" for="ch" forName="childText1_2" refType="w" fact="0.5055"/>
            <dgm:constr type="h" for="ch" forName="childText1_2" refType="h" fact="0.4507"/>
            <dgm:constr type="l" for="ch" forName="ellipse1" refType="w" fact="0"/>
            <dgm:constr type="t" for="ch" forName="ellipse1" refType="h" fact="0.3768"/>
            <dgm:constr type="w" for="ch" forName="ellipse1" refType="w" fact="0.2482"/>
            <dgm:constr type="h" for="ch" forName="ellipse1" refType="h" fact="0.2213"/>
            <dgm:constr type="l" for="ch" forName="ellipse3" refType="w" fact="0.5474"/>
            <dgm:constr type="t" for="ch" forName="ellipse3" refType="h" fact="0.8712"/>
            <dgm:constr type="w" for="ch" forName="ellipse3" refType="w" fact="0.1444"/>
            <dgm:constr type="h" for="ch" forName="ellipse3" refType="h" fact="0.1288"/>
            <dgm:constr type="l" for="ch" forName="ellipse2" refType="w" fact="0.7333"/>
            <dgm:constr type="t" for="ch" forName="ellipse2" refType="h" fact="0.0887"/>
            <dgm:constr type="w" for="ch" forName="ellipse2" refType="w" fact="0.1444"/>
            <dgm:constr type="h" for="ch" forName="ellipse2" refType="h" fact="0.1288"/>
          </dgm:constrLst>
        </dgm:if>
        <dgm:if name="Name37" axis="ch ch" ptType="node node" st="1 1" cnt="1 0" func="cnt" op="equ" val="3">
          <dgm:alg type="composite">
            <dgm:param type="ar" val="1.0811"/>
          </dgm:alg>
          <dgm:constrLst>
            <dgm:constr type="l" for="ch" forName="childText1_3" refType="w" fact="0.1649"/>
            <dgm:constr type="t" for="ch" forName="childText1_3" refType="h" fact="0.5389"/>
            <dgm:constr type="w" for="ch" forName="childText1_3" refType="w" fact="0.4265"/>
            <dgm:constr type="h" for="ch" forName="childText1_3" refType="h" fact="0.4611"/>
            <dgm:constr type="l" for="ch" forName="childText1_1" refType="w" fact="0.1573"/>
            <dgm:constr type="t" for="ch" forName="childText1_1" refType="h" fact="0"/>
            <dgm:constr type="w" for="ch" forName="childText1_1" refType="w" fact="0.4265"/>
            <dgm:constr type="h" for="ch" forName="childText1_1" refType="h" fact="0.4611"/>
            <dgm:constr type="l" for="ch" forName="childText1_2" refType="w" fact="0.5735"/>
            <dgm:constr type="t" for="ch" forName="childText1_2" refType="h" fact="0.2754"/>
            <dgm:constr type="w" for="ch" forName="childText1_2" refType="w" fact="0.4265"/>
            <dgm:constr type="h" for="ch" forName="childText1_2" refType="h" fact="0.4611"/>
            <dgm:constr type="l" for="ch" forName="ellipse1" refType="w" fact="0"/>
            <dgm:constr type="t" for="ch" forName="ellipse1" refType="h" fact="0.3855"/>
            <dgm:constr type="w" for="ch" forName="ellipse1" refType="w" fact="0.2095"/>
            <dgm:constr type="h" for="ch" forName="ellipse1" refType="h" fact="0.2264"/>
            <dgm:constr type="l" for="ch" forName="ellipse3" refType="w" fact="0.6181"/>
            <dgm:constr type="t" for="ch" forName="ellipse3" refType="h" fact="0.7647"/>
            <dgm:constr type="w" for="ch" forName="ellipse3" refType="w" fact="0.1219"/>
            <dgm:constr type="h" for="ch" forName="ellipse3" refType="h" fact="0.1317"/>
            <dgm:constr type="l" for="ch" forName="ellipse2" refType="w" fact="0.6188"/>
            <dgm:constr type="t" for="ch" forName="ellipse2" refType="h" fact="0.0907"/>
            <dgm:constr type="w" for="ch" forName="ellipse2" refType="w" fact="0.1219"/>
            <dgm:constr type="h" for="ch" forName="ellipse2" refType="h" fact="0.1317"/>
          </dgm:constrLst>
        </dgm:if>
        <dgm:else name="Name38">
          <dgm:alg type="composite">
            <dgm:param type="ar" val="0.9472"/>
          </dgm:alg>
          <dgm:constrLst>
            <dgm:constr type="l" for="ch" forName="childText1_3" refType="w" fact="0"/>
            <dgm:constr type="t" for="ch" forName="childText1_3" refType="h" fact="0.6035"/>
            <dgm:constr type="w" for="ch" forName="childText1_3" refType="w" fact="0.4186"/>
            <dgm:constr type="h" for="ch" forName="childText1_3" refType="h" fact="0.3965"/>
            <dgm:constr type="l" for="ch" forName="childText1_1" refType="w" fact="0.0981"/>
            <dgm:constr type="t" for="ch" forName="childText1_1" refType="h" fact="0"/>
            <dgm:constr type="w" for="ch" forName="childText1_1" refType="w" fact="0.4186"/>
            <dgm:constr type="h" for="ch" forName="childText1_1" refType="h" fact="0.3965"/>
            <dgm:constr type="l" for="ch" forName="childText1_2" refType="w" fact="0.5385"/>
            <dgm:constr type="t" for="ch" forName="childText1_2" refType="h" fact="0.1304"/>
            <dgm:constr type="w" for="ch" forName="childText1_2" refType="w" fact="0.4186"/>
            <dgm:constr type="h" for="ch" forName="childText1_2" refType="h" fact="0.3965"/>
            <dgm:constr type="l" for="ch" forName="ellipse4" refType="w" fact="0.3222"/>
            <dgm:constr type="t" for="ch" forName="ellipse4" refType="h" fact="0.4232"/>
            <dgm:constr type="w" for="ch" forName="ellipse4" refType="w" fact="0.2056"/>
            <dgm:constr type="h" for="ch" forName="ellipse4" refType="h" fact="0.1947"/>
            <dgm:constr type="l" for="ch" forName="ellipse1" refType="w" fact="0.1489"/>
            <dgm:constr type="t" for="ch" forName="ellipse1" refType="h" fact="0.4502"/>
            <dgm:constr type="w" for="ch" forName="ellipse1" refType="w" fact="0.1196"/>
            <dgm:constr type="h" for="ch" forName="ellipse1" refType="h" fact="0.1133"/>
            <dgm:constr type="l" for="ch" forName="ellipse2" refType="w" fact="0.5384"/>
            <dgm:constr type="t" for="ch" forName="ellipse2" refType="h" fact="0.0124"/>
            <dgm:constr type="w" for="ch" forName="ellipse2" refType="w" fact="0.1196"/>
            <dgm:constr type="h" for="ch" forName="ellipse2" refType="h" fact="0.1133"/>
            <dgm:constr type="l" for="ch" forName="childText1_4" refType="w" fact="0.4625"/>
            <dgm:constr type="t" for="ch" forName="childText1_4" refType="h" fact="0.5719"/>
            <dgm:constr type="w" for="ch" forName="childText1_4" refType="w" fact="0.4186"/>
            <dgm:constr type="h" for="ch" forName="childText1_4" refType="h" fact="0.3965"/>
            <dgm:constr type="l" for="ch" forName="ellipse3" refType="w" fact="0.8804"/>
            <dgm:constr type="t" for="ch" forName="ellipse3" refType="h" fact="0.5329"/>
            <dgm:constr type="w" for="ch" forName="ellipse3" refType="w" fact="0.1196"/>
            <dgm:constr type="h" for="ch" forName="ellipse3" refType="h" fact="0.1133"/>
            <dgm:constr type="l" for="ch" forName="ellipse5" refType="w" fact="0.0146"/>
            <dgm:constr type="t" for="ch" forName="ellipse5" refType="h" fact="0.5228"/>
            <dgm:constr type="w" for="ch" forName="ellipse5" refType="w" fact="0.0899"/>
            <dgm:constr type="h" for="ch" forName="ellipse5" refType="h" fact="0.0851"/>
          </dgm:constrLst>
        </dgm:else>
      </dgm:choose>
      <dgm:forEach name="Name39" axis="ch ch" ptType="node node" st="1 1" cnt="1 1">
        <dgm:layoutNode name="childText1_1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1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2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0" axis="ch ch" ptType="node node" st="1 2" cnt="1 1">
        <dgm:layoutNode name="childText1_2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3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Name41" axis="ch ch" ptType="node node" st="1 3" cnt="1 1">
        <dgm:layoutNode name="childText1_3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forEach>
      <dgm:forEach name="Name42" axis="ch ch" ptType="node node" st="1 4" cnt="1 1">
        <dgm:layoutNode name="childText1_4" styleLbl="vennNode1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ellipse4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ellipse5" styleLbl="venn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layoutNode>
    <dgm:choose name="Name43">
      <dgm:if name="Name44" axis="ch ch" ptType="node node" st="3 1" cnt="1 0" func="cnt" op="gte" val="1">
        <dgm:layoutNode name="rightChild">
          <dgm:varLst>
            <dgm:chMax val="0"/>
            <dgm:chPref val="0"/>
          </dgm:varLst>
          <dgm:alg type="tx"/>
          <dgm:shape xmlns:r="http://schemas.openxmlformats.org/officeDocument/2006/relationships" type="ellipse" r:blip="">
            <dgm:adjLst/>
          </dgm:shape>
          <dgm:presOf axis="ch des" ptType="node node" st="3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45"/>
    </dgm:choose>
    <dgm:layoutNode name="parentText1" styleLbl="revTx">
      <dgm:varLst>
        <dgm:chMax val="4"/>
        <dgm:chPref val="3"/>
        <dgm:bulletEnabled val="1"/>
      </dgm:varLst>
      <dgm:alg type="tx"/>
      <dgm:shape xmlns:r="http://schemas.openxmlformats.org/officeDocument/2006/relationships" type="rect" r:blip="">
        <dgm:adjLst/>
      </dgm:shape>
      <dgm:presOf axis="ch self" ptType="node node" st="1 1" cnt="1 0"/>
      <dgm:constrLst>
        <dgm:constr type="lMarg" refType="primFontSz" fact="0.3"/>
        <dgm:constr type="rMarg" refType="primFontSz" fact="0.3"/>
        <dgm:constr type="tMarg" refType="primFontSz" fact="0.3"/>
        <dgm:constr type="bMarg" refType="primFontSz" fact="0.3"/>
      </dgm:constrLst>
      <dgm:ruleLst>
        <dgm:rule type="primFontSz" val="5" fact="NaN" max="NaN"/>
      </dgm:ruleLst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9155113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86049" y="301196"/>
            <a:ext cx="6370722" cy="981075"/>
          </a:xfrm>
        </p:spPr>
        <p:txBody>
          <a:bodyPr anchor="b">
            <a:normAutofit/>
          </a:bodyPr>
          <a:lstStyle>
            <a:lvl1pPr algn="ctr">
              <a:defRPr sz="405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8988" y="1423138"/>
            <a:ext cx="6357783" cy="496077"/>
          </a:xfrm>
        </p:spPr>
        <p:txBody>
          <a:bodyPr/>
          <a:lstStyle>
            <a:lvl1pPr marL="0" indent="0" algn="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312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114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8078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5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11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5197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0749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9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957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318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6325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8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2665413" y="317500"/>
            <a:ext cx="6446837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2228850" y="1854200"/>
            <a:ext cx="6772275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1FD23A46-45B5-478C-A919-E1FDA5AA511D}" type="datetimeFigureOut">
              <a:rPr lang="ru-RU" smtClean="0"/>
              <a:t>28.02.2018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900">
                <a:solidFill>
                  <a:srgbClr val="898989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900">
                <a:solidFill>
                  <a:srgbClr val="898989"/>
                </a:solidFill>
              </a:defRPr>
            </a:lvl1pPr>
          </a:lstStyle>
          <a:p>
            <a:fld id="{C9D1916F-D882-4E24-BE6C-C747BEC2D9D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75856" y="23935"/>
            <a:ext cx="5902626" cy="981075"/>
          </a:xfrm>
        </p:spPr>
        <p:txBody>
          <a:bodyPr>
            <a:normAutofit/>
          </a:bodyPr>
          <a:lstStyle/>
          <a:p>
            <a:pPr>
              <a:lnSpc>
                <a:spcPts val="3000"/>
              </a:lnSpc>
              <a:spcAft>
                <a:spcPts val="900"/>
              </a:spcAft>
            </a:pPr>
            <a:r>
              <a:rPr lang="ru-RU" sz="4800" b="1" kern="18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Вирусные </a:t>
            </a:r>
            <a:r>
              <a:rPr lang="ru-RU" sz="4800" b="1" kern="1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гепатиты</a:t>
            </a:r>
            <a:endParaRPr lang="ru-RU" sz="4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99792" y="980728"/>
            <a:ext cx="5761443" cy="496077"/>
          </a:xfrm>
        </p:spPr>
        <p:txBody>
          <a:bodyPr/>
          <a:lstStyle/>
          <a:p>
            <a:r>
              <a:rPr lang="ru-RU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Источник </a:t>
            </a:r>
            <a:r>
              <a:rPr lang="en-US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http://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medportal.ru</a:t>
            </a:r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4925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Профилактика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5" y="1484784"/>
            <a:ext cx="6696744" cy="525658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Лучшей профилактикой гепатита является прививка от него. Сегодня созданы достаточно эффективные вакцины, защищающие от </a:t>
            </a:r>
            <a:r>
              <a:rPr lang="ru-RU" dirty="0" smtClean="0"/>
              <a:t>гепатита А</a:t>
            </a:r>
            <a:r>
              <a:rPr lang="ru-RU" dirty="0"/>
              <a:t>. Длительность защиты с помощью вакцинации не менее 6-10 лет.</a:t>
            </a:r>
          </a:p>
          <a:p>
            <a:pPr marL="0" indent="0">
              <a:buNone/>
            </a:pPr>
            <a:r>
              <a:rPr lang="ru-RU" dirty="0"/>
              <a:t>Вакцинации подлежат: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дети</a:t>
            </a:r>
            <a:r>
              <a:rPr lang="ru-RU" dirty="0"/>
              <a:t>, проживающие на территориях с высоким уровнем заболеваемости гепатитом А (начиная с трехлетнего возраста)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лица</a:t>
            </a:r>
            <a:r>
              <a:rPr lang="ru-RU" dirty="0"/>
              <a:t>, направляющиеся в районы с высоким уровнем заболеваемости гепатитом А (туристы, контрактники, военнослужащие);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медицинский </a:t>
            </a:r>
            <a:r>
              <a:rPr lang="ru-RU" dirty="0"/>
              <a:t>персонал инфекционных отделений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воспитатели </a:t>
            </a:r>
            <a:r>
              <a:rPr lang="ru-RU" dirty="0"/>
              <a:t>и персонал детских дошкольных учреждений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работники </a:t>
            </a:r>
            <a:r>
              <a:rPr lang="ru-RU" dirty="0"/>
              <a:t>общественного питания и водоснабжения.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1460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Гепатит </a:t>
            </a:r>
            <a:r>
              <a:rPr lang="ru-RU" dirty="0" smtClean="0"/>
              <a:t>В</a:t>
            </a:r>
            <a:br>
              <a:rPr lang="ru-RU" dirty="0" smtClean="0"/>
            </a:br>
            <a:r>
              <a:rPr lang="ru-RU" sz="2400" i="1" dirty="0" smtClean="0"/>
              <a:t>(сывороточный гепатит)</a:t>
            </a:r>
            <a:endParaRPr lang="ru-RU" sz="2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412776"/>
            <a:ext cx="7056784" cy="5445224"/>
          </a:xfrm>
        </p:spPr>
        <p:txBody>
          <a:bodyPr/>
          <a:lstStyle/>
          <a:p>
            <a:pPr marL="0" indent="0">
              <a:buNone/>
            </a:pPr>
            <a:r>
              <a:rPr lang="ru-RU" sz="1800" i="1" dirty="0"/>
              <a:t>Ситуации, при которых чаще всего происходит заражение: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Переливание </a:t>
            </a:r>
            <a:r>
              <a:rPr lang="ru-RU" sz="1800" dirty="0"/>
              <a:t>донорской крови. Во всем мире в среднем 0,01-2% доноров являются носителями вирусов гепатита, поэтому в настоящее время донорская кровь перед переливанием реципиенту исследуется на наличие вирусов гепатита В. </a:t>
            </a:r>
            <a:r>
              <a:rPr lang="ru-RU" sz="1800" dirty="0" smtClean="0"/>
              <a:t>Риск инфицирования </a:t>
            </a:r>
            <a:r>
              <a:rPr lang="ru-RU" sz="1800" dirty="0"/>
              <a:t>повышается у лиц, нуждающихся в повторных переливаниях крови или ее препаратов.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Использование </a:t>
            </a:r>
            <a:r>
              <a:rPr lang="ru-RU" sz="1800" dirty="0"/>
              <a:t>одной иглы разными людьми во много раз увеличивает риск заражения. Это самый распространённый путь заражения среди наркоманов.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Вирусы </a:t>
            </a:r>
            <a:r>
              <a:rPr lang="ru-RU" sz="1800" dirty="0"/>
              <a:t>могут передаваться при половом контакте. Из всех гепатитов половой путь передачи наиболее свойственен именно для гепатита В.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Путь </a:t>
            </a:r>
            <a:r>
              <a:rPr lang="ru-RU" sz="1800" dirty="0"/>
              <a:t>заражения от матери к ребенку (врачи называют его «вертикальный») наблюдается не так часто. Риск повышается, если женщина имеет активную форму вируса или в последние </a:t>
            </a:r>
            <a:r>
              <a:rPr lang="ru-RU" sz="1800" dirty="0" smtClean="0"/>
              <a:t>месяцы беременности </a:t>
            </a:r>
            <a:r>
              <a:rPr lang="ru-RU" sz="1800" dirty="0"/>
              <a:t>перенесла острый гепатит. Вероятность заражения плода резко увеличивается, если мать, кроме вируса гепатита, имеет ВИЧ-инфекцию. С молоком матери вирус гепатита В не передаётся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49957"/>
            <a:ext cx="1901825" cy="123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80977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Симптоматика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628800"/>
            <a:ext cx="6552728" cy="5112568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По истечении инкубационного периода, во время которого вирус размножается и адаптируется в организме (50-180 дней), болезнь начинает проявлять себя.</a:t>
            </a:r>
          </a:p>
          <a:p>
            <a:pPr marL="0" indent="0">
              <a:buNone/>
            </a:pPr>
            <a:r>
              <a:rPr lang="ru-RU" sz="1800" dirty="0"/>
              <a:t>Вначале, до появления желтухи, острый гепатит В напоминает грипп. Болезнь начинается с повышения температуры, головной боли, общего недомогания, ломоты в теле. Симптомы болезни возникают постепенно, подъём температуры плавный. Помимо </a:t>
            </a:r>
            <a:r>
              <a:rPr lang="ru-RU" sz="1800" dirty="0" smtClean="0"/>
              <a:t>незначительной лихорадки</a:t>
            </a:r>
            <a:r>
              <a:rPr lang="ru-RU" sz="1800" dirty="0"/>
              <a:t>, вирус гепатита В проявляет себя болью в суставах, </a:t>
            </a:r>
            <a:r>
              <a:rPr lang="ru-RU" sz="1800" dirty="0" smtClean="0"/>
              <a:t>иногда высыпаниями </a:t>
            </a:r>
            <a:r>
              <a:rPr lang="ru-RU" sz="1800" dirty="0"/>
              <a:t>на коже.</a:t>
            </a:r>
          </a:p>
          <a:p>
            <a:pPr marL="0" indent="0">
              <a:buNone/>
            </a:pPr>
            <a:r>
              <a:rPr lang="ru-RU" sz="1800" dirty="0"/>
              <a:t>Через несколько дней картина начинает меняться: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/>
              <a:t>пропадает </a:t>
            </a:r>
            <a:r>
              <a:rPr lang="ru-RU" sz="1800" dirty="0"/>
              <a:t>аппетит,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/>
              <a:t>появляются </a:t>
            </a:r>
            <a:r>
              <a:rPr lang="ru-RU" sz="1800" dirty="0"/>
              <a:t>боли в правом подреберье,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/>
              <a:t>тошнота</a:t>
            </a:r>
            <a:r>
              <a:rPr lang="ru-RU" sz="1800" dirty="0"/>
              <a:t>, рвота,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/>
              <a:t>темнеет </a:t>
            </a:r>
            <a:r>
              <a:rPr lang="ru-RU" sz="1800" dirty="0"/>
              <a:t>моча,</a:t>
            </a:r>
          </a:p>
          <a:p>
            <a:pPr>
              <a:buFont typeface="Wingdings" pitchFamily="2" charset="2"/>
              <a:buChar char="ü"/>
            </a:pPr>
            <a:r>
              <a:rPr lang="ru-RU" sz="1800" dirty="0" smtClean="0"/>
              <a:t>обесцвечивается </a:t>
            </a:r>
            <a:r>
              <a:rPr lang="ru-RU" sz="1800" dirty="0"/>
              <a:t>кал.</a:t>
            </a:r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94832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2060848"/>
            <a:ext cx="6772275" cy="4351338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Врачи фиксируют увеличение печени и реже - селезёнки. В крови обнаруживаются характерные для гепатитов изменения: специфические маркеры вирусов, увеличение билирубина, повышение печёночных проб (печеночных ферментов).</a:t>
            </a:r>
          </a:p>
          <a:p>
            <a:pPr marL="0" indent="0">
              <a:buNone/>
            </a:pPr>
            <a:r>
              <a:rPr lang="ru-RU" sz="1800" dirty="0"/>
              <a:t>Как правило, после появления желтухи состояние больных улучшается. Постепенно, в течение нескольких недель, происходит обратное развитие симптомов. (Если болезнь не переходит в хроническую стадию).</a:t>
            </a:r>
          </a:p>
          <a:p>
            <a:pPr marL="0" indent="0">
              <a:buNone/>
            </a:pPr>
            <a:r>
              <a:rPr lang="ru-RU" sz="1800" dirty="0"/>
              <a:t>В большинстве случаев — при наличии адекватного иммунного ответа — острый гепатит В завершается полным выздоровлением (90% случаев). В этом случае анализ на специфические маркеры гепатита становится отрицательным через 15 недель. При бессимптомном, </a:t>
            </a:r>
            <a:r>
              <a:rPr lang="ru-RU" sz="1800" dirty="0" err="1"/>
              <a:t>безжелтушном</a:t>
            </a:r>
            <a:r>
              <a:rPr lang="ru-RU" sz="1800" dirty="0"/>
              <a:t> течении заболевания, которое обусловлено недостаточным иммунным ответом на инфекцию, болезнь может переходить в хроническую форму — развивается хронический гепатит В (до 10% инфицированных).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116632"/>
            <a:ext cx="2448272" cy="1629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116632"/>
            <a:ext cx="1728192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231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Хронический гепатит 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412776"/>
            <a:ext cx="6840760" cy="5328592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/>
              <a:t>Хронический гепатит В представляет наибольшую опасность. Наиболее характерными проявлениями этого заболевания являются недомогание, повышенная утомляемость, невозможность выполнять прежние физические нагрузки.</a:t>
            </a:r>
          </a:p>
          <a:p>
            <a:pPr marL="0" indent="0">
              <a:buNone/>
            </a:pPr>
            <a:r>
              <a:rPr lang="ru-RU" sz="1600" dirty="0"/>
              <a:t>Эти симптомы непостоянны, из-за чего многие не относятся к болезни серьёзно. Кроме того, болезнь иногда сопровождается: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тошнотой</a:t>
            </a:r>
            <a:r>
              <a:rPr lang="ru-RU" sz="1600" dirty="0"/>
              <a:t>,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болями </a:t>
            </a:r>
            <a:r>
              <a:rPr lang="ru-RU" sz="1600" dirty="0"/>
              <a:t>в верхней части живота,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суставными </a:t>
            </a:r>
            <a:r>
              <a:rPr lang="ru-RU" sz="1600" dirty="0"/>
              <a:t>и мышечными болями,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расстройством </a:t>
            </a:r>
            <a:r>
              <a:rPr lang="ru-RU" sz="1600" dirty="0"/>
              <a:t>стула.</a:t>
            </a:r>
          </a:p>
          <a:p>
            <a:pPr marL="0" indent="0">
              <a:buNone/>
            </a:pPr>
            <a:r>
              <a:rPr lang="ru-RU" sz="1600" dirty="0"/>
              <a:t>На далеко зашедшей стадии хронического вирусного гепатита возникают: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желтуха</a:t>
            </a:r>
            <a:r>
              <a:rPr lang="ru-RU" sz="1600" dirty="0"/>
              <a:t>,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потемнение </a:t>
            </a:r>
            <a:r>
              <a:rPr lang="ru-RU" sz="1600" dirty="0"/>
              <a:t>мочи,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кожный </a:t>
            </a:r>
            <a:r>
              <a:rPr lang="ru-RU" sz="1600" dirty="0"/>
              <a:t>зуд,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кровоточивость </a:t>
            </a:r>
            <a:r>
              <a:rPr lang="ru-RU" sz="1600" dirty="0"/>
              <a:t>десен,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похудание</a:t>
            </a:r>
            <a:r>
              <a:rPr lang="ru-RU" sz="1600" dirty="0"/>
              <a:t>,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увеличение </a:t>
            </a:r>
            <a:r>
              <a:rPr lang="ru-RU" sz="1600" dirty="0"/>
              <a:t>печени и селезёнки,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сосудистые </a:t>
            </a:r>
            <a:r>
              <a:rPr lang="ru-RU" sz="1600" dirty="0"/>
              <a:t>звёздочки.</a:t>
            </a:r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089774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Диагностика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556792"/>
            <a:ext cx="7056784" cy="5184576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Диагностикой и лечением острого гепатита занимается врач-инфекционист, хронический гепатит лечит гепатолог </a:t>
            </a:r>
            <a:r>
              <a:rPr lang="ru-RU" sz="1800" dirty="0" smtClean="0"/>
              <a:t>или гастроэнтеролог</a:t>
            </a:r>
            <a:r>
              <a:rPr lang="ru-RU" sz="1800" dirty="0"/>
              <a:t>.</a:t>
            </a:r>
          </a:p>
          <a:p>
            <a:pPr marL="0" indent="0">
              <a:buNone/>
            </a:pPr>
            <a:r>
              <a:rPr lang="ru-RU" sz="1800" dirty="0"/>
              <a:t>Главным критерием при постановке диагноза служат: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изменения </a:t>
            </a:r>
            <a:r>
              <a:rPr lang="ru-RU" sz="1800" dirty="0"/>
              <a:t>биохимических показателей крови (билирубин, печеночные ферменты — </a:t>
            </a:r>
            <a:r>
              <a:rPr lang="ru-RU" sz="1800" dirty="0" err="1"/>
              <a:t>АлАТ</a:t>
            </a:r>
            <a:r>
              <a:rPr lang="ru-RU" sz="1800" dirty="0"/>
              <a:t>, АсАТ, щелочная фосфатаза).</a:t>
            </a:r>
          </a:p>
          <a:p>
            <a:pPr>
              <a:buFont typeface="Wingdings" pitchFamily="2" charset="2"/>
              <a:buChar char="Ø"/>
            </a:pPr>
            <a:r>
              <a:rPr lang="ru-RU" sz="1800" dirty="0" smtClean="0"/>
              <a:t>выявление </a:t>
            </a:r>
            <a:r>
              <a:rPr lang="ru-RU" sz="1800" dirty="0"/>
              <a:t>специфических маркеров вирусного гепатита.</a:t>
            </a:r>
          </a:p>
          <a:p>
            <a:pPr marL="0" indent="0">
              <a:buNone/>
            </a:pPr>
            <a:r>
              <a:rPr lang="ru-RU" sz="1800" dirty="0"/>
              <a:t>В диагностике гепатита В важны указания на внутривенное введение наркотических средств, переливание крови, оперативные вмешательства, другие манипуляции, связанные с нарушением целостности кожных покровов или слизистых, случайные половые связи, тесный контакт с носителями вируса гепатита В или с больными хроническими заболеваниями печени в период от 6 недель до 6 месяцев до появления симптомов гепатита.</a:t>
            </a:r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13359" y="0"/>
            <a:ext cx="830641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5537882"/>
            <a:ext cx="1177478" cy="1258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2684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2619" y="13995"/>
            <a:ext cx="6446837" cy="884238"/>
          </a:xfrm>
        </p:spPr>
        <p:txBody>
          <a:bodyPr/>
          <a:lstStyle/>
          <a:p>
            <a:r>
              <a:rPr lang="ru-RU" dirty="0" smtClean="0"/>
              <a:t>Лечение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692696"/>
            <a:ext cx="7128792" cy="6120680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/>
              <a:t>Как правило, рекомендуется специальная диета с ограничением жирной, соленой, острой, жареной, консервированной пищи. Необходимо полностью исключить алкоголь. При лечении сопутствующих заболеваний следует консультироваться с врачом по поводу применения и дозирования лекарственных препаратов.</a:t>
            </a:r>
          </a:p>
          <a:p>
            <a:pPr marL="0" indent="0">
              <a:buNone/>
            </a:pPr>
            <a:r>
              <a:rPr lang="ru-RU" sz="1600" i="1" dirty="0"/>
              <a:t>В случае острого гепатита В </a:t>
            </a:r>
            <a:r>
              <a:rPr lang="ru-RU" sz="1600" dirty="0"/>
              <a:t>назначается только поддерживающая и </a:t>
            </a:r>
            <a:r>
              <a:rPr lang="ru-RU" sz="1600" dirty="0" err="1"/>
              <a:t>дезинтоксикационная</a:t>
            </a:r>
            <a:r>
              <a:rPr lang="ru-RU" sz="1600" dirty="0"/>
              <a:t> терапия, направленная на выведение токсинов и восстановление ткани печени. Противовирусное лечение не проводится.</a:t>
            </a:r>
          </a:p>
          <a:p>
            <a:pPr marL="0" indent="0">
              <a:buNone/>
            </a:pPr>
            <a:r>
              <a:rPr lang="ru-RU" sz="1600" i="1" dirty="0"/>
              <a:t>При хроническом гепатите В </a:t>
            </a:r>
            <a:r>
              <a:rPr lang="ru-RU" sz="1600" dirty="0"/>
              <a:t>проводится комплексное лечение, которое подбирается врачом индивидуально.</a:t>
            </a:r>
          </a:p>
          <a:p>
            <a:pPr marL="0" indent="0">
              <a:buNone/>
            </a:pPr>
            <a:r>
              <a:rPr lang="ru-RU" sz="1600" dirty="0"/>
              <a:t>Для лечения хронического гепатита В используют противовирусные препараты группы альфа-интерферонов и аналоги нуклеозидов(</a:t>
            </a:r>
            <a:r>
              <a:rPr lang="ru-RU" sz="1600" dirty="0" err="1"/>
              <a:t>ламивудин</a:t>
            </a:r>
            <a:r>
              <a:rPr lang="ru-RU" sz="1600" dirty="0"/>
              <a:t>, </a:t>
            </a:r>
            <a:r>
              <a:rPr lang="ru-RU" sz="1600" dirty="0" err="1"/>
              <a:t>адефовир</a:t>
            </a:r>
            <a:r>
              <a:rPr lang="ru-RU" sz="1600" dirty="0"/>
              <a:t>). Эти препараты значительно снижают скорость размножения вирусов, препятствуют их сборке в клетках печени. Противовирусное лечение назначается и проводится под строгим контролем врача в тех случаях, когда имеются соответствующие показания. Лечение продолжается от 6 месяцев до нескольких лет. Иногда бывают необходимы повторные курсы терапии.</a:t>
            </a:r>
          </a:p>
          <a:p>
            <a:pPr marL="0" indent="0">
              <a:buNone/>
            </a:pPr>
            <a:r>
              <a:rPr lang="ru-RU" sz="1600" dirty="0"/>
              <a:t>У 45% больных, получивших лечение рекомбинантным альфа-интерфероном, в конце лечения вируса гепатита В не обнаруживается. В случае неполного положительного эффекта </a:t>
            </a:r>
            <a:r>
              <a:rPr lang="ru-RU" sz="1600" dirty="0" err="1"/>
              <a:t>интерферонотерапии</a:t>
            </a:r>
            <a:r>
              <a:rPr lang="ru-RU" sz="1600" dirty="0"/>
              <a:t> наблюдается снижение количества вирусов и их активности, что улучшает качество жизни больного.</a:t>
            </a:r>
          </a:p>
        </p:txBody>
      </p:sp>
    </p:spTree>
    <p:extLst>
      <p:ext uri="{BB962C8B-B14F-4D97-AF65-F5344CB8AC3E}">
        <p14:creationId xmlns:p14="http://schemas.microsoft.com/office/powerpoint/2010/main" val="3772026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Гепатит </a:t>
            </a:r>
            <a:r>
              <a:rPr lang="ru-RU" dirty="0" smtClean="0"/>
              <a:t>С</a:t>
            </a:r>
            <a:br>
              <a:rPr lang="ru-RU" dirty="0" smtClean="0"/>
            </a:br>
            <a:r>
              <a:rPr lang="ru-RU" sz="2400" i="1" dirty="0" smtClean="0"/>
              <a:t>(ласковый убийца)</a:t>
            </a:r>
            <a:endParaRPr lang="ru-RU" sz="24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48276" y="1484784"/>
            <a:ext cx="6984777" cy="5184576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smtClean="0"/>
              <a:t>Ситуации</a:t>
            </a:r>
            <a:r>
              <a:rPr lang="ru-RU" sz="1600" dirty="0"/>
              <a:t>, при которых чаще всего происходит заражение: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dirty="0" smtClean="0"/>
              <a:t>Переливание </a:t>
            </a:r>
            <a:r>
              <a:rPr lang="ru-RU" sz="1600" dirty="0"/>
              <a:t>донорской крови. Во всем мире в среднем 0,01-2% доноров являются носителями вирусов гепатита, поэтому в настоящее время донорская кровь перед переливанием реципиенту исследуется на наличие вирусов гепатита С. </a:t>
            </a:r>
            <a:r>
              <a:rPr lang="ru-RU" sz="1600" dirty="0" smtClean="0"/>
              <a:t>Риск инфицирования </a:t>
            </a:r>
            <a:r>
              <a:rPr lang="ru-RU" sz="1600" dirty="0"/>
              <a:t>повышается у лиц, нуждающихся в повторных переливаниях крови или ее препаратов.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dirty="0" smtClean="0"/>
              <a:t>Использование </a:t>
            </a:r>
            <a:r>
              <a:rPr lang="ru-RU" sz="1600" dirty="0"/>
              <a:t>одной иглы разными людьми во много раз увеличивает риск заражения. Это самый распространённый путь заражения гепатитом С на сегодня.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dirty="0" smtClean="0"/>
              <a:t>Вирусы </a:t>
            </a:r>
            <a:r>
              <a:rPr lang="ru-RU" sz="1600" dirty="0"/>
              <a:t>могут передаваться при половом контакте, но риск передачи вируса гепатита С при сексуальном контакте считается незначительным.</a:t>
            </a:r>
          </a:p>
          <a:p>
            <a:pPr>
              <a:spcBef>
                <a:spcPts val="0"/>
              </a:spcBef>
              <a:buFont typeface="Wingdings" pitchFamily="2" charset="2"/>
              <a:buChar char="ü"/>
            </a:pPr>
            <a:r>
              <a:rPr lang="ru-RU" sz="1600" dirty="0" smtClean="0"/>
              <a:t>Путь </a:t>
            </a:r>
            <a:r>
              <a:rPr lang="ru-RU" sz="1600" dirty="0"/>
              <a:t>заражения от матери к ребенку (врачи называют его «вертикальный») наблюдается не так часто. Риск повышается, если женщина имеет активную форму вируса или в последние </a:t>
            </a:r>
            <a:r>
              <a:rPr lang="ru-RU" sz="1600" dirty="0" smtClean="0"/>
              <a:t>месяцы беременности </a:t>
            </a:r>
            <a:r>
              <a:rPr lang="ru-RU" sz="1600" dirty="0"/>
              <a:t>перенесла острый гепатит. Вероятность заражения плода резко увеличивается, если мать, кроме вируса гепатита, имеет ВИЧ-инфекцию. С молоком матери вирус гепатита С не передаётся.</a:t>
            </a:r>
          </a:p>
          <a:p>
            <a:pPr marL="0" indent="0">
              <a:buNone/>
            </a:pPr>
            <a:r>
              <a:rPr lang="ru-RU" sz="1600" dirty="0" smtClean="0"/>
              <a:t>Вирусы </a:t>
            </a:r>
            <a:r>
              <a:rPr lang="ru-RU" sz="1600" dirty="0"/>
              <a:t>гепатита С передаются при нанесении татуировки, иглоукалывании, прокалывании ушей нестерильными иглами.</a:t>
            </a:r>
          </a:p>
          <a:p>
            <a:pPr marL="0" indent="0">
              <a:buNone/>
            </a:pPr>
            <a:r>
              <a:rPr lang="ru-RU" sz="1600" dirty="0" smtClean="0"/>
              <a:t>В </a:t>
            </a:r>
            <a:r>
              <a:rPr lang="ru-RU" sz="1600" dirty="0"/>
              <a:t>40% случаев источник заражения остается неизвестным.</a:t>
            </a:r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116632"/>
            <a:ext cx="1901825" cy="123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1460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16632"/>
            <a:ext cx="6984776" cy="662473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По истечении инкубационного периода, во время которого вирус размножается и адаптируется в организме </a:t>
            </a:r>
            <a:r>
              <a:rPr lang="ru-RU" sz="2000" b="1" dirty="0"/>
              <a:t>(2-26 недель)</a:t>
            </a:r>
            <a:r>
              <a:rPr lang="ru-RU" sz="2000" dirty="0"/>
              <a:t>, болезнь начинает проявлять себя. </a:t>
            </a:r>
            <a:r>
              <a:rPr lang="ru-RU" sz="2000" dirty="0" smtClean="0"/>
              <a:t>Симптоматика аналогична гепатиту В.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Со </a:t>
            </a:r>
            <a:r>
              <a:rPr lang="ru-RU" sz="2000" dirty="0"/>
              <a:t>временем у 20% больных происходит обратное развитие симптомов и выздоровление.</a:t>
            </a:r>
          </a:p>
          <a:p>
            <a:pPr marL="0" indent="0">
              <a:buNone/>
            </a:pPr>
            <a:r>
              <a:rPr lang="ru-RU" sz="2000" dirty="0"/>
              <a:t>Еще у 20% зараженных возникает носительство вируса гепатита С. В таких случаях отсутствуют какие-либо симптомы заболевания и изменения в биохимическом анализе крови, но анализы показывают присутствие вируса в крови (персистенция). Вирусоносители, как правило, выявляются случайно при проведении обследования.</a:t>
            </a:r>
          </a:p>
          <a:p>
            <a:pPr marL="0" indent="0">
              <a:buNone/>
            </a:pPr>
            <a:r>
              <a:rPr lang="ru-RU" sz="2000" dirty="0"/>
              <a:t>Частота неблагоприятных исходов при этом варианте течения гепатита С до конца не установлена. Даже при отсутствии лабораторных признаков поражения печени гепатит С может прогрессировать.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Примерно </a:t>
            </a:r>
            <a:r>
              <a:rPr lang="ru-RU" sz="2000" dirty="0"/>
              <a:t>у 70% людей, переболевших острым гепатитом, развивается хронический гепатит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66507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1340768"/>
            <a:ext cx="6916291" cy="525658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Хроническое течение гепатитов представляет наибольшую опасность. Наиболее характерными признаками хронических гепатитов являются недомогание, повышенная утомляемость, невозможность выполнять прежние физические нагрузки. Эти симптомы непостоянны, из-за чего многие не относятся к болезни серьёзно. Кроме того, могут возникать:</a:t>
            </a:r>
          </a:p>
          <a:p>
            <a:r>
              <a:rPr lang="ru-RU" dirty="0"/>
              <a:t>тошнота,</a:t>
            </a:r>
          </a:p>
          <a:p>
            <a:r>
              <a:rPr lang="ru-RU" dirty="0"/>
              <a:t>боли в животе,</a:t>
            </a:r>
          </a:p>
          <a:p>
            <a:r>
              <a:rPr lang="ru-RU" dirty="0"/>
              <a:t>суставные и мышечные боли,</a:t>
            </a:r>
          </a:p>
          <a:p>
            <a:r>
              <a:rPr lang="ru-RU" dirty="0"/>
              <a:t>расстройство стула.</a:t>
            </a:r>
          </a:p>
          <a:p>
            <a:pPr marL="0" indent="0">
              <a:buNone/>
            </a:pPr>
            <a:r>
              <a:rPr lang="ru-RU" dirty="0"/>
              <a:t>Желтуха, потемнение мочи, кожный зуд, кровоточивость, похудание, увеличение печени и селезёнки, сосудистые </a:t>
            </a:r>
            <a:r>
              <a:rPr lang="ru-RU" dirty="0" smtClean="0"/>
              <a:t>звёздочки обнаруживаются </a:t>
            </a:r>
            <a:r>
              <a:rPr lang="ru-RU" dirty="0"/>
              <a:t>лишь на далеко зашедшей стадии хронического вирусного гепатита.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66121" y="522258"/>
            <a:ext cx="43729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/>
              <a:t>Хронический </a:t>
            </a:r>
            <a:r>
              <a:rPr lang="ru-RU" sz="2800" b="1" dirty="0" smtClean="0"/>
              <a:t>гепатит </a:t>
            </a:r>
            <a:r>
              <a:rPr lang="ru-RU" sz="2800" b="1" dirty="0"/>
              <a:t>С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332096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7496359"/>
              </p:ext>
            </p:extLst>
          </p:nvPr>
        </p:nvGraphicFramePr>
        <p:xfrm>
          <a:off x="827584" y="116632"/>
          <a:ext cx="8173541" cy="66247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6256" y="4442806"/>
            <a:ext cx="2078891" cy="2277511"/>
          </a:xfrm>
          <a:prstGeom prst="rect">
            <a:avLst/>
          </a:prstGeom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40204" y="188640"/>
            <a:ext cx="2736850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8678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5776" y="116632"/>
            <a:ext cx="6446837" cy="884238"/>
          </a:xfrm>
        </p:spPr>
        <p:txBody>
          <a:bodyPr/>
          <a:lstStyle/>
          <a:p>
            <a:r>
              <a:rPr lang="ru-RU" b="1" dirty="0"/>
              <a:t>Диагностика и </a:t>
            </a:r>
            <a:r>
              <a:rPr lang="ru-RU" b="1" dirty="0" smtClean="0"/>
              <a:t>лечение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03240" y="1340768"/>
            <a:ext cx="6840760" cy="551723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Диагностикой и лечением острого гепатита С занимается врач-инфекционист, хронического гепатита С - гепатолог </a:t>
            </a:r>
            <a:r>
              <a:rPr lang="ru-RU" dirty="0" smtClean="0"/>
              <a:t> или гастроэнтеролог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Для постановки диагноза вирусного гепатита С необходимы следующие лабораторные и инструментальные методы обследования:</a:t>
            </a:r>
          </a:p>
          <a:p>
            <a:r>
              <a:rPr lang="ru-RU" dirty="0"/>
              <a:t>Биохимический анализ крови на </a:t>
            </a:r>
            <a:r>
              <a:rPr lang="ru-RU" dirty="0" err="1"/>
              <a:t>аланинаминотрансферазу</a:t>
            </a:r>
            <a:r>
              <a:rPr lang="ru-RU" dirty="0"/>
              <a:t> (</a:t>
            </a:r>
            <a:r>
              <a:rPr lang="ru-RU" dirty="0" err="1"/>
              <a:t>АлАТ</a:t>
            </a:r>
            <a:r>
              <a:rPr lang="ru-RU" dirty="0"/>
              <a:t>), </a:t>
            </a:r>
            <a:r>
              <a:rPr lang="ru-RU" dirty="0" err="1"/>
              <a:t>аланинаминотранспептидазу</a:t>
            </a:r>
            <a:r>
              <a:rPr lang="ru-RU" dirty="0"/>
              <a:t> (АсАТ), билирубин;</a:t>
            </a:r>
          </a:p>
          <a:p>
            <a:r>
              <a:rPr lang="ru-RU" dirty="0"/>
              <a:t>Кровь на антитела к вирусу гепатита С (анти-HCV);</a:t>
            </a:r>
          </a:p>
          <a:p>
            <a:r>
              <a:rPr lang="ru-RU" dirty="0"/>
              <a:t>ПЦР (полимеразная цепная реакция гепатит С) с целью определения РНК вируса;</a:t>
            </a:r>
          </a:p>
          <a:p>
            <a:r>
              <a:rPr lang="ru-RU" dirty="0"/>
              <a:t>Ультразвуковое исследование органов брюшной полости (УЗИ);</a:t>
            </a:r>
          </a:p>
          <a:p>
            <a:r>
              <a:rPr lang="ru-RU" dirty="0"/>
              <a:t>Биопсию печени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3837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88640"/>
            <a:ext cx="7092280" cy="6480720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/>
              <a:t>Лечение гепатита С</a:t>
            </a:r>
            <a:r>
              <a:rPr lang="ru-RU" sz="2000" dirty="0"/>
              <a:t> комплексное и во многом схоже с терапией при гепатите В. Опасность гепатита С ещё и в том, что эффективной вакцины, способной защитить от инфицирования гепатитом С, не существует.</a:t>
            </a:r>
          </a:p>
          <a:p>
            <a:pPr marL="0" indent="0">
              <a:buNone/>
            </a:pPr>
            <a:r>
              <a:rPr lang="ru-RU" sz="2000" b="1" dirty="0"/>
              <a:t>Цели лечения:</a:t>
            </a:r>
            <a:endParaRPr lang="ru-RU" sz="2000" dirty="0"/>
          </a:p>
          <a:p>
            <a:pPr lvl="0"/>
            <a:r>
              <a:rPr lang="ru-RU" sz="2000" dirty="0"/>
              <a:t>Уменьшить или устранить воспаление печени, чтобы предупредить переход гепатита в цирроз.</a:t>
            </a:r>
          </a:p>
          <a:p>
            <a:pPr lvl="0"/>
            <a:r>
              <a:rPr lang="ru-RU" sz="2000" dirty="0"/>
              <a:t>Уменьшить количество или полностью устранить вирус из организма, в частности из печени.</a:t>
            </a:r>
          </a:p>
          <a:p>
            <a:pPr marL="0" indent="0">
              <a:buNone/>
            </a:pPr>
            <a:r>
              <a:rPr lang="ru-RU" sz="2000" dirty="0"/>
              <a:t>Европейская ассоциация по изучению печени, куда входит и Россия, разработала основные принципы лечения больных гепатитом С и наблюдения за ними. Основой всех схем лечения является интерферон-альфа. Механизм действия этого препарата заключается в предотвращении инфицирования новых клеток печени (</a:t>
            </a:r>
            <a:r>
              <a:rPr lang="ru-RU" sz="2000" dirty="0" err="1"/>
              <a:t>гепатоцитов</a:t>
            </a:r>
            <a:r>
              <a:rPr lang="ru-RU" sz="2000" dirty="0" smtClean="0"/>
              <a:t>). </a:t>
            </a:r>
            <a:r>
              <a:rPr lang="ru-RU" sz="2000" dirty="0"/>
              <a:t>Положительное действие достигается в 40-60% случаев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7504" y="5445224"/>
            <a:ext cx="8928992" cy="129397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i="1" dirty="0"/>
              <a:t>Гепатит С встречается во всем мире. </a:t>
            </a:r>
            <a:endParaRPr lang="ru-RU" sz="1400" i="1" dirty="0" smtClean="0"/>
          </a:p>
          <a:p>
            <a:pPr algn="ctr"/>
            <a:r>
              <a:rPr lang="ru-RU" sz="1400" dirty="0" smtClean="0"/>
              <a:t>Наиболее </a:t>
            </a:r>
            <a:r>
              <a:rPr lang="ru-RU" sz="1400" dirty="0"/>
              <a:t>затронутыми регионами являются Регион Восточного Средиземноморья и Европейский регион ВОЗ – показатели распространенности составляют 2,3% и 1,5%, соответственно. </a:t>
            </a:r>
            <a:endParaRPr lang="ru-RU" sz="1400" dirty="0" smtClean="0"/>
          </a:p>
          <a:p>
            <a:pPr algn="ctr"/>
            <a:r>
              <a:rPr lang="ru-RU" sz="1400" dirty="0" smtClean="0"/>
              <a:t>Уровни </a:t>
            </a:r>
            <a:r>
              <a:rPr lang="ru-RU" sz="1400" dirty="0"/>
              <a:t>распространенности инфекции ВГС в других регионах ВОЗ варьируются от 0,5% до 1,0%. Вирус гепатита С имеет многочисленные штаммы (или генотипы), и их распределение зависит от региона.</a:t>
            </a:r>
          </a:p>
        </p:txBody>
      </p:sp>
    </p:spTree>
    <p:extLst>
      <p:ext uri="{BB962C8B-B14F-4D97-AF65-F5344CB8AC3E}">
        <p14:creationId xmlns:p14="http://schemas.microsoft.com/office/powerpoint/2010/main" val="2827618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17499"/>
            <a:ext cx="4752528" cy="3311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50296" y="3493419"/>
            <a:ext cx="4762500" cy="333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538254">
            <a:off x="1939511" y="3306945"/>
            <a:ext cx="2847975" cy="160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1147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Гепатит </a:t>
            </a:r>
            <a:r>
              <a:rPr lang="ru-RU" b="1" dirty="0" smtClean="0"/>
              <a:t>D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1" y="1412776"/>
            <a:ext cx="7092280" cy="5184576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Возбудитель этой формы заболевания имеет дефект, который не позволяет ему самостоятельно размножаться в организме человека — для этого он нуждается в участии вируса-помощника. Таким помощником для него служит вирус гепатита В. </a:t>
            </a:r>
            <a:r>
              <a:rPr lang="ru-RU" sz="2400" dirty="0" smtClean="0"/>
              <a:t>Получившийся тандем</a:t>
            </a:r>
            <a:r>
              <a:rPr lang="ru-RU" sz="2400" dirty="0"/>
              <a:t> — гепатит D в сочетании с гепатитом B — вызывает довольно тяжёлое заболевание.</a:t>
            </a:r>
          </a:p>
          <a:p>
            <a:pPr marL="0" indent="0">
              <a:buNone/>
            </a:pPr>
            <a:r>
              <a:rPr lang="ru-RU" sz="2400" dirty="0"/>
              <a:t>Заражение чаще всего происходит при переливаниях крови, через шприцы у наркоманов. Возможен половой путь передачи, а также попадание вируса от матери к плоду. Все лица, инфицированные вирусом гепатита В, восприимчивы к гепатиту D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0272" y="44624"/>
            <a:ext cx="1901825" cy="123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945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7163" y="188640"/>
            <a:ext cx="6446837" cy="884238"/>
          </a:xfrm>
        </p:spPr>
        <p:txBody>
          <a:bodyPr/>
          <a:lstStyle/>
          <a:p>
            <a:r>
              <a:rPr lang="ru-RU" b="1" dirty="0"/>
              <a:t>Ситуации, при которых чаще всего происходит заражение</a:t>
            </a:r>
            <a:r>
              <a:rPr lang="ru-RU" b="1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93910" y="1313384"/>
            <a:ext cx="7128792" cy="5544616"/>
          </a:xfrm>
        </p:spPr>
        <p:txBody>
          <a:bodyPr/>
          <a:lstStyle/>
          <a:p>
            <a:pPr lvl="0"/>
            <a:r>
              <a:rPr lang="ru-RU" sz="1800" dirty="0"/>
              <a:t>Переливание донорской крови. Во всем мире в среднем 0,01-2% доноров являются носителями вирусов гепатита, поэтому в настоящее время донорская кровь перед переливанием реципиенту исследуется на наличие вирусов гепатита. Риск инфицирования повышается у лиц, нуждающихся в повторных переливаниях крови или ее препаратов.</a:t>
            </a:r>
          </a:p>
          <a:p>
            <a:pPr lvl="0"/>
            <a:r>
              <a:rPr lang="ru-RU" sz="1800" dirty="0"/>
              <a:t>Использование одной иглы разными людьми во много раз увеличивает риск заражения гепатитами В и D.</a:t>
            </a:r>
          </a:p>
          <a:p>
            <a:pPr lvl="0"/>
            <a:r>
              <a:rPr lang="ru-RU" sz="1800" dirty="0"/>
              <a:t>Вирусы B, С, D, G могут передаваться при половом контакте. Чаще всего половым путём передаётся гепатит В.</a:t>
            </a:r>
          </a:p>
          <a:p>
            <a:pPr lvl="0"/>
            <a:r>
              <a:rPr lang="ru-RU" sz="1800" dirty="0"/>
              <a:t>Путь заражения от матери к ребенку </a:t>
            </a:r>
            <a:r>
              <a:rPr lang="ru-RU" sz="1800" dirty="0" smtClean="0"/>
              <a:t>наблюдается </a:t>
            </a:r>
            <a:r>
              <a:rPr lang="ru-RU" sz="1800" dirty="0"/>
              <a:t>не так часто. Риск повышается, если женщина имеет активную форму вируса или в последние </a:t>
            </a:r>
            <a:r>
              <a:rPr lang="ru-RU" sz="1800" dirty="0" smtClean="0"/>
              <a:t>месяцы беременности</a:t>
            </a:r>
            <a:r>
              <a:rPr lang="ru-RU" sz="1800" dirty="0"/>
              <a:t> перенесла острый гепатит. Вероятность заражения плода резко увеличивается, если мать, кроме вируса гепатита, имеет ВИЧ-инфекцию. С молоком матери вирус гепатита не передаётся.</a:t>
            </a:r>
          </a:p>
          <a:p>
            <a:pPr lvl="0"/>
            <a:r>
              <a:rPr lang="ru-RU" sz="1800" dirty="0"/>
              <a:t>Вирусы гепатитов В и D передаются при нанесении татуировки, иглоукалывании, прокалывании ушей нестерильными иглами.</a:t>
            </a:r>
          </a:p>
          <a:p>
            <a:pPr marL="0" indent="0">
              <a:buNone/>
            </a:pPr>
            <a:r>
              <a:rPr lang="ru-RU" sz="1800" dirty="0"/>
              <a:t>В 40% случаев источник заражения остается неизвестным.</a:t>
            </a: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533168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7163" y="44624"/>
            <a:ext cx="6446837" cy="884238"/>
          </a:xfrm>
        </p:spPr>
        <p:txBody>
          <a:bodyPr/>
          <a:lstStyle/>
          <a:p>
            <a:r>
              <a:rPr lang="ru-RU" b="1" dirty="0"/>
              <a:t>Диагностика и </a:t>
            </a:r>
            <a:r>
              <a:rPr lang="ru-RU" b="1" dirty="0" smtClean="0"/>
              <a:t>лечение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836712"/>
            <a:ext cx="6768752" cy="5976664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Диагностикой и лечением острых гепатитов B и D </a:t>
            </a:r>
            <a:r>
              <a:rPr lang="ru-RU" sz="2000" dirty="0" smtClean="0"/>
              <a:t>занимается врач-инфекционист</a:t>
            </a:r>
            <a:r>
              <a:rPr lang="ru-RU" sz="2000" dirty="0"/>
              <a:t>, хронических гепатитов — гепатолог </a:t>
            </a:r>
            <a:r>
              <a:rPr lang="ru-RU" sz="2000" dirty="0" smtClean="0"/>
              <a:t>или гастроэнтеролог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Главным критерием при постановке диагноза служат лабораторные показатели: специфические маркеры вирусов гепатита, изменения биохимических показателей крови.</a:t>
            </a:r>
          </a:p>
          <a:p>
            <a:pPr marL="0" indent="0">
              <a:buNone/>
            </a:pPr>
            <a:r>
              <a:rPr lang="ru-RU" sz="2000" dirty="0"/>
              <a:t>Лечение острого гепатита D должно проводиться в стационаре. Оно требует комплексного подхода и зависит от стадии и тяжести болезни. При гепатите D применяются те же препараты, что и при гепатите В, в частности, альфа-интерферон.</a:t>
            </a:r>
          </a:p>
          <a:p>
            <a:pPr marL="0" indent="0">
              <a:buNone/>
            </a:pPr>
            <a:r>
              <a:rPr lang="ru-RU" sz="2000" dirty="0"/>
              <a:t>Острый гепатит D может заканчиваться как выздоровлением, так и переходом в хроническую форму. При условии выполнения врачебных рекомендаций, касающихся режима труда и отдыха, питания, </a:t>
            </a:r>
            <a:r>
              <a:rPr lang="ru-RU" sz="2000" dirty="0" err="1"/>
              <a:t>психо</a:t>
            </a:r>
            <a:r>
              <a:rPr lang="ru-RU" sz="2000" dirty="0"/>
              <a:t>-эмоциональных нагрузок, а также приема лекарственных препаратов можно добиться более легкого течения заболевания и отсрочить развитие цирроза печени.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648121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Гепатит </a:t>
            </a:r>
            <a:r>
              <a:rPr lang="ru-RU" b="1" dirty="0" smtClean="0"/>
              <a:t>E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8850" y="1412776"/>
            <a:ext cx="6915150" cy="5256584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Раньше (до выявления вируса гепатита E) это заболевание, вместе с гепатитами C, D, G, входило в группу так называемых гепатитов «ни А ни В».</a:t>
            </a:r>
          </a:p>
          <a:p>
            <a:pPr marL="0" indent="0">
              <a:buNone/>
            </a:pPr>
            <a:r>
              <a:rPr lang="ru-RU" dirty="0"/>
              <a:t>Механизм заражения фекально-</a:t>
            </a:r>
            <a:r>
              <a:rPr lang="ru-RU" dirty="0" err="1"/>
              <a:t>оральный,то</a:t>
            </a:r>
            <a:r>
              <a:rPr lang="ru-RU" dirty="0"/>
              <a:t> есть болезнь передаётся от больного человека, который выделяет вирус с фекалиями. Как правило, вирус попадает в наш организм с загрязненной водой, реже - заносится через грязные руки.</a:t>
            </a:r>
          </a:p>
          <a:p>
            <a:pPr marL="0" indent="0">
              <a:buNone/>
            </a:pPr>
            <a:r>
              <a:rPr lang="ru-RU" dirty="0"/>
              <a:t>Заболевают вирусом </a:t>
            </a:r>
            <a:r>
              <a:rPr lang="ru-RU" dirty="0" smtClean="0"/>
              <a:t>гепатита Е</a:t>
            </a:r>
            <a:r>
              <a:rPr lang="ru-RU" dirty="0"/>
              <a:t> </a:t>
            </a:r>
            <a:r>
              <a:rPr lang="ru-RU" dirty="0" smtClean="0"/>
              <a:t>преимущественно</a:t>
            </a:r>
            <a:r>
              <a:rPr lang="ru-RU" dirty="0"/>
              <a:t> 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молодые </a:t>
            </a:r>
            <a:r>
              <a:rPr lang="ru-RU" dirty="0"/>
              <a:t>люди 15-29лет. Особенно распространена эта форма гепатита в странах с жарким климатом и плохим водоснабжением.</a:t>
            </a:r>
          </a:p>
          <a:p>
            <a:pPr marL="0" indent="0">
              <a:buNone/>
            </a:pPr>
            <a:r>
              <a:rPr lang="ru-RU" dirty="0"/>
              <a:t>Прогноз в большинстве случаев благоприятный. Исключение составляют женщины в последние три месяца беременности.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44624"/>
            <a:ext cx="1901825" cy="123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1850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12774" y="908720"/>
            <a:ext cx="619268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Основные </a:t>
            </a:r>
            <a:r>
              <a:rPr lang="ru-RU" sz="2000" b="1" dirty="0" smtClean="0"/>
              <a:t>факты</a:t>
            </a:r>
          </a:p>
          <a:p>
            <a:endParaRPr lang="ru-RU" b="1" dirty="0"/>
          </a:p>
          <a:p>
            <a:r>
              <a:rPr lang="ru-RU" dirty="0"/>
              <a:t>Гепатит Е - это болезнь печени, вызываемая вирусом, известным как вирус гепатита Е (ВГЕ).</a:t>
            </a:r>
          </a:p>
          <a:p>
            <a:r>
              <a:rPr lang="ru-RU" dirty="0"/>
              <a:t>Ежегодно происходит приблизительно 20 миллионов случаев инфицирования ВГЕ, которые, согласно оценке, приводят к 3,3 миллиона симптоматических случаев заболевания гепатитом </a:t>
            </a:r>
            <a:r>
              <a:rPr lang="ru-RU" dirty="0" smtClean="0"/>
              <a:t>Е.</a:t>
            </a:r>
            <a:endParaRPr lang="ru-RU" dirty="0"/>
          </a:p>
          <a:p>
            <a:r>
              <a:rPr lang="ru-RU" dirty="0"/>
              <a:t>По оценкам ВОЗ, в 2015 г. гепатит Е привел примерно к 44 000 случаев смерти (3,3% случаев смерти от вирусного гепатита).</a:t>
            </a:r>
          </a:p>
          <a:p>
            <a:r>
              <a:rPr lang="ru-RU" dirty="0"/>
              <a:t>Вирус гепатита Е передается фекально-оральным путем, главным образом через контаминированную воду.</a:t>
            </a:r>
          </a:p>
          <a:p>
            <a:r>
              <a:rPr lang="ru-RU" dirty="0"/>
              <a:t>Гепатит Е обнаруживается во всем мире, но его самая высокая распространенность отмечается в Восточной и Южной Азии.</a:t>
            </a:r>
          </a:p>
          <a:p>
            <a:r>
              <a:rPr lang="ru-RU" dirty="0"/>
              <a:t>В Китае разработана и получила лицензию вакцина для профилактики вирусной инфекции гепатита Е, но она пока не является доступной повсеместно.</a:t>
            </a:r>
          </a:p>
        </p:txBody>
      </p:sp>
      <p:pic>
        <p:nvPicPr>
          <p:cNvPr id="5124" name="Picture 4" descr="&amp;Kcy;&amp;acy;&amp;rcy;&amp;tcy;&amp;icy;&amp;ncy;&amp;kcy;&amp;icy; &amp;pcy;&amp;ocy; &amp;zcy;&amp;acy;&amp;pcy;&amp;rcy;&amp;ocy;&amp;scy;&amp;ucy; &amp;vcy;&amp;scy;&amp;iecy;&amp;mcy;&amp;icy;&amp;rcy;&amp;ncy;&amp;acy;&amp;yacy; &amp;ocy;&amp;rcy;&amp;gcy;&amp;acy;&amp;ncy;&amp;icy;&amp;zcy;&amp;acy;&amp;tscy;&amp;icy;&amp;yacy; &amp;zcy;&amp;dcy;&amp;rcy;&amp;acy;&amp;vcy;&amp;ocy;&amp;ocy;&amp;khcy;&amp;rcy;&amp;acy;&amp;ncy;&amp;iecy;&amp;ncy;&amp;icy;&amp;yacy; &amp;lcy;&amp;ocy;&amp;gcy;&amp;ocy;&amp;tcy;&amp;icy;&amp;pcy;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88224" y="44624"/>
            <a:ext cx="1224136" cy="1341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861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7163" y="116632"/>
            <a:ext cx="6446837" cy="884238"/>
          </a:xfrm>
        </p:spPr>
        <p:txBody>
          <a:bodyPr/>
          <a:lstStyle/>
          <a:p>
            <a:r>
              <a:rPr lang="ru-RU" b="1" dirty="0"/>
              <a:t>Что происходит</a:t>
            </a:r>
            <a:r>
              <a:rPr lang="ru-RU" b="1" dirty="0" smtClean="0"/>
              <a:t>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836712"/>
            <a:ext cx="6840760" cy="5904656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От момента заражения до начала болезни проходит от 14 до 50 дней.</a:t>
            </a:r>
          </a:p>
          <a:p>
            <a:pPr marL="0" indent="0">
              <a:buNone/>
            </a:pPr>
            <a:r>
              <a:rPr lang="ru-RU" sz="1800" dirty="0"/>
              <a:t>Гепатит Е начинается постепенно с расстройства пищеварения, ухудшения общего самочувствия, реже с непродолжительного подъёма температуры. Через некоторое время появляется желтуха — пожелтение слизистых оболочек, склер (белковой оболочки глаза) и иногда - кожи. В отличие от гепатита А, с появлением желтухи самочувствие больных не улучшается. Спустя 2-4 недели от начала заболевания наблюдается обратное развитие симптомов и выздоровление.</a:t>
            </a:r>
          </a:p>
          <a:p>
            <a:pPr marL="0" indent="0">
              <a:buNone/>
            </a:pPr>
            <a:r>
              <a:rPr lang="ru-RU" sz="1800" dirty="0"/>
              <a:t>В отличие от других разновидностей вирусных гепатитов, при тяжёлой форме гепатита Е наблюдается выраженное </a:t>
            </a:r>
            <a:r>
              <a:rPr lang="ru-RU" sz="1800" dirty="0" smtClean="0"/>
              <a:t>поражение печени</a:t>
            </a:r>
            <a:r>
              <a:rPr lang="ru-RU" sz="1800" dirty="0"/>
              <a:t> и почек. При гепатите Е чаще, чем при гепатите А, отмечаются среднетяжёлые и тяжёлые формы заболевания.</a:t>
            </a:r>
          </a:p>
          <a:p>
            <a:pPr marL="0" indent="0">
              <a:buNone/>
            </a:pPr>
            <a:r>
              <a:rPr lang="ru-RU" sz="1800" dirty="0"/>
              <a:t>Для гепатита Е типично тяжёлое течение у женщин, находящихся во второй половине беременности. При этом </a:t>
            </a:r>
            <a:r>
              <a:rPr lang="ru-RU" sz="1800" dirty="0" smtClean="0"/>
              <a:t>смерть матери</a:t>
            </a:r>
            <a:r>
              <a:rPr lang="ru-RU" sz="1800" dirty="0"/>
              <a:t> наступает в 40% случаев,  а гибель плода — практически всегда.</a:t>
            </a:r>
          </a:p>
          <a:p>
            <a:pPr marL="0" indent="0">
              <a:buNone/>
            </a:pPr>
            <a:r>
              <a:rPr lang="ru-RU" sz="1800" dirty="0"/>
              <a:t>Для этой формы гепатита не характерно хроническое течение и </a:t>
            </a:r>
            <a:r>
              <a:rPr lang="ru-RU" sz="1800" dirty="0" err="1"/>
              <a:t>вирусоносительство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994954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7163" y="0"/>
            <a:ext cx="6446837" cy="884238"/>
          </a:xfrm>
        </p:spPr>
        <p:txBody>
          <a:bodyPr/>
          <a:lstStyle/>
          <a:p>
            <a:r>
              <a:rPr lang="ru-RU" b="1" dirty="0"/>
              <a:t>Диагностика и </a:t>
            </a:r>
            <a:r>
              <a:rPr lang="ru-RU" b="1" dirty="0" smtClean="0"/>
              <a:t>лечение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8850" y="764704"/>
            <a:ext cx="6915150" cy="6048672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Диагностикой и лечением гепатита Е занимается врач-инфекционист.</a:t>
            </a:r>
          </a:p>
          <a:p>
            <a:pPr marL="0" indent="0">
              <a:buNone/>
            </a:pPr>
            <a:r>
              <a:rPr lang="ru-RU" sz="2000" dirty="0"/>
              <a:t>Предположить наличие гепатита Е можно при сочетании симптомов острого гепатита с особенностями заражения (пребывание за 2-8недель до заболевания в специфическом для гепатита Е регионе, употребление там сырой воды, наличие подобных заболеваний среди окружающих).</a:t>
            </a:r>
          </a:p>
          <a:p>
            <a:pPr marL="0" indent="0">
              <a:buNone/>
            </a:pPr>
            <a:r>
              <a:rPr lang="ru-RU" sz="2000" dirty="0"/>
              <a:t>Диагноз ставится на основании лабораторных признаков, в частности, отсутствия в сыворотке крови маркеров гепатитов А и В. Специфическим маркером, подтверждающим диагноз гепатита Е, являются антитела к вирусу гепатита Е класса </a:t>
            </a:r>
            <a:r>
              <a:rPr lang="ru-RU" sz="2000" dirty="0" err="1"/>
              <a:t>IgМ</a:t>
            </a:r>
            <a:r>
              <a:rPr lang="ru-RU" sz="2000" dirty="0"/>
              <a:t> (анти-НЕV </a:t>
            </a:r>
            <a:r>
              <a:rPr lang="ru-RU" sz="2000" dirty="0" err="1"/>
              <a:t>IgМ</a:t>
            </a:r>
            <a:r>
              <a:rPr lang="ru-RU" sz="2000" dirty="0"/>
              <a:t> ), выявляемые с помощью иммуноферментного анализа </a:t>
            </a:r>
            <a:r>
              <a:rPr lang="ru-RU" sz="2000" dirty="0" smtClean="0"/>
              <a:t>ИФА</a:t>
            </a:r>
            <a:r>
              <a:rPr lang="ru-RU" sz="2000" u="sng" dirty="0" smtClean="0"/>
              <a:t> </a:t>
            </a:r>
            <a:r>
              <a:rPr lang="ru-RU" sz="2000" dirty="0" smtClean="0"/>
              <a:t>в</a:t>
            </a:r>
            <a:r>
              <a:rPr lang="ru-RU" sz="2000" dirty="0"/>
              <a:t> сыворотке крови.</a:t>
            </a:r>
          </a:p>
          <a:p>
            <a:pPr marL="0" indent="0">
              <a:buNone/>
            </a:pPr>
            <a:r>
              <a:rPr lang="ru-RU" sz="2000" dirty="0"/>
              <a:t>Противовирусное лечение при гепатите E не назначается. В этом нет никакой нужды — через месяц-полтора наступает полное выздоровление. Организм человека достаточно силен, чтобы избавиться от вируса без помощи лечения.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5322649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3848" y="188640"/>
            <a:ext cx="2986707" cy="884238"/>
          </a:xfrm>
        </p:spPr>
        <p:txBody>
          <a:bodyPr/>
          <a:lstStyle/>
          <a:p>
            <a:pPr algn="ctr"/>
            <a:r>
              <a:rPr lang="ru-RU" dirty="0" smtClean="0"/>
              <a:t>Печень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(</a:t>
            </a:r>
            <a:r>
              <a:rPr lang="ru-RU" i="1" dirty="0" smtClean="0"/>
              <a:t>лат. </a:t>
            </a:r>
            <a:r>
              <a:rPr lang="en-US" i="1" dirty="0" err="1" smtClean="0"/>
              <a:t>hepar</a:t>
            </a:r>
            <a:r>
              <a:rPr lang="ru-RU" i="1" dirty="0" smtClean="0"/>
              <a:t>) </a:t>
            </a:r>
            <a:endParaRPr lang="ru-RU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636912"/>
            <a:ext cx="8928992" cy="4104456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Печень – орган пищеварения, располагающийся в правом верхнем квадранте живота, под ребрами. Значение печени огромно. Она нейтрализует вещества, поступающие из внешней среды (в том числе, лекарства, алкоголь) или образующиеся в самом организме, синтезирует белки крови, вырабатывает желчь и т.д. В целом, печень выполняет более 500 различных функций, и ее деятельность пока не удается воспроизвести искусственным путем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Гепатит </a:t>
            </a:r>
            <a:r>
              <a:rPr lang="ru-RU" dirty="0"/>
              <a:t>– воспаление печени, которое может быть острым и хроническим. Диагноз «хронический гепатит» ставят в том случае, если воспалительный процесс в печени продолжается более 6 месяцев. Наиболее часто встречаются гепатиты вирусной природы. </a:t>
            </a:r>
            <a:endParaRPr lang="ru-RU" dirty="0" smtClean="0"/>
          </a:p>
          <a:p>
            <a:pPr marL="0" indent="0" algn="ctr">
              <a:buNone/>
            </a:pPr>
            <a:r>
              <a:rPr lang="ru-RU" i="1" dirty="0" smtClean="0"/>
              <a:t>К </a:t>
            </a:r>
            <a:r>
              <a:rPr lang="ru-RU" i="1" dirty="0"/>
              <a:t>настоящему времени известно уже 6 разновидностей вирусных гепатитов – гепатиты А, B, C, D, E и G.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6176" y="223460"/>
            <a:ext cx="2736304" cy="1781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223460"/>
            <a:ext cx="3096344" cy="19883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979170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Гепатит </a:t>
            </a:r>
            <a:r>
              <a:rPr lang="ru-RU" b="1" dirty="0" smtClean="0"/>
              <a:t>G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07704" y="1358532"/>
            <a:ext cx="7236296" cy="5454843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Гепатит G (ВГG) распространён повсеместно. В России частота выявления возбудителя колеблется от 2% в Москве до 8% в Якутии.</a:t>
            </a:r>
          </a:p>
          <a:p>
            <a:pPr marL="0" indent="0">
              <a:buNone/>
            </a:pPr>
            <a:r>
              <a:rPr lang="ru-RU" sz="1800" dirty="0"/>
              <a:t>По образному выражению </a:t>
            </a:r>
            <a:r>
              <a:rPr lang="ru-RU" sz="1800" dirty="0" smtClean="0"/>
              <a:t>английских медиков</a:t>
            </a:r>
            <a:r>
              <a:rPr lang="ru-RU" sz="1800" dirty="0"/>
              <a:t>, гепатит G — это младший </a:t>
            </a:r>
            <a:r>
              <a:rPr lang="ru-RU" sz="1800" dirty="0" smtClean="0"/>
              <a:t>брат гепатита</a:t>
            </a:r>
            <a:r>
              <a:rPr lang="ru-RU" sz="1800" dirty="0"/>
              <a:t> С. Гепатит G передаётся тем же путём, что и гепатит С: через кровь. Эта болезнь широкое распространена среди наркоманов. Возможен также половой путь заражения и передача </a:t>
            </a:r>
            <a:r>
              <a:rPr lang="ru-RU" sz="1800" dirty="0" smtClean="0"/>
              <a:t>вируса</a:t>
            </a:r>
            <a:r>
              <a:rPr lang="ru-RU" sz="1800" u="sng" dirty="0" smtClean="0"/>
              <a:t> </a:t>
            </a:r>
            <a:r>
              <a:rPr lang="ru-RU" sz="1800" dirty="0" smtClean="0"/>
              <a:t>от</a:t>
            </a:r>
            <a:r>
              <a:rPr lang="ru-RU" sz="1800" dirty="0"/>
              <a:t> матери к плоду</a:t>
            </a:r>
            <a:r>
              <a:rPr lang="ru-RU" sz="1800" dirty="0" smtClean="0"/>
              <a:t>.</a:t>
            </a:r>
          </a:p>
          <a:p>
            <a:pPr marL="0" indent="0">
              <a:buNone/>
            </a:pPr>
            <a:r>
              <a:rPr lang="ru-RU" sz="1800" b="1" dirty="0"/>
              <a:t>Ситуации, при которых чаще всего происходит заражение</a:t>
            </a:r>
            <a:r>
              <a:rPr lang="ru-RU" sz="1800" b="1" dirty="0" smtClean="0"/>
              <a:t>: </a:t>
            </a:r>
            <a:r>
              <a:rPr lang="ru-RU" sz="1800" dirty="0" smtClean="0"/>
              <a:t>аналогичны передаче гепатита С.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По своим проявлениям гепатит G  напоминает гепатит С. Вместе с тем, для него не характерно присущее </a:t>
            </a:r>
            <a:r>
              <a:rPr lang="ru-RU" sz="1800" dirty="0" smtClean="0"/>
              <a:t>гепатиту С</a:t>
            </a:r>
            <a:r>
              <a:rPr lang="ru-RU" sz="1800" dirty="0"/>
              <a:t> 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прогрессирование инфекционного процесса с</a:t>
            </a:r>
            <a:r>
              <a:rPr lang="ru-RU" sz="1800" dirty="0"/>
              <a:t> развитием </a:t>
            </a:r>
            <a:endParaRPr lang="ru-RU" sz="1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 smtClean="0"/>
              <a:t>цирроза</a:t>
            </a:r>
            <a:r>
              <a:rPr lang="ru-RU" sz="1800" dirty="0"/>
              <a:t> и рака.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800" dirty="0"/>
              <a:t>Как правило, острый гепатит G может протекать в клинически выраженной и бессимптомной форме.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/>
              <a:t>Клинические проявления гепатита G изучены недостаточно.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ru-RU" sz="1800" dirty="0"/>
              <a:t>Исходами острой формы заболевания могут быть: выздоровление, формирование хронического гепатита или длительное носительство вируса. Сочетание с гепатитом С может привести к циррозу.</a:t>
            </a:r>
          </a:p>
          <a:p>
            <a:pPr marL="0" indent="0">
              <a:buNone/>
            </a:pPr>
            <a:endParaRPr lang="ru-RU" sz="1800" dirty="0"/>
          </a:p>
          <a:p>
            <a:pPr marL="0" indent="0">
              <a:buNone/>
            </a:pPr>
            <a:endParaRPr lang="ru-RU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2175" y="9330"/>
            <a:ext cx="1901825" cy="123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2544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83573" y="116632"/>
            <a:ext cx="6446837" cy="884238"/>
          </a:xfrm>
        </p:spPr>
        <p:txBody>
          <a:bodyPr/>
          <a:lstStyle/>
          <a:p>
            <a:r>
              <a:rPr lang="ru-RU" b="1" dirty="0"/>
              <a:t>Диагностика и </a:t>
            </a:r>
            <a:r>
              <a:rPr lang="ru-RU" b="1" dirty="0" smtClean="0"/>
              <a:t>лечение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836712"/>
            <a:ext cx="7020272" cy="5904656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Главным критерием при постановке диагноза служат различные клинические и лабораторные показатели: это маркеры вирусов гепатита, изменения биохимических показателей крови. Для диагностики гепатита G применяется метод</a:t>
            </a:r>
            <a:r>
              <a:rPr lang="ru-RU" sz="1800" b="1" dirty="0"/>
              <a:t> </a:t>
            </a:r>
            <a:r>
              <a:rPr lang="ru-RU" sz="1800" dirty="0"/>
              <a:t>ПЦР</a:t>
            </a:r>
            <a:r>
              <a:rPr lang="ru-RU" sz="1800" b="1" dirty="0"/>
              <a:t> </a:t>
            </a:r>
            <a:r>
              <a:rPr lang="ru-RU" sz="1800" dirty="0"/>
              <a:t>(полимеразной цепной реакции), которое позволяет выявить РНК вируса гепатита G.</a:t>
            </a:r>
          </a:p>
          <a:p>
            <a:pPr marL="0" indent="0">
              <a:buNone/>
            </a:pPr>
            <a:r>
              <a:rPr lang="ru-RU" sz="1800" b="1" dirty="0"/>
              <a:t>Цели лечения:</a:t>
            </a:r>
            <a:endParaRPr lang="ru-RU" sz="1800" dirty="0"/>
          </a:p>
          <a:p>
            <a:r>
              <a:rPr lang="ru-RU" sz="1800" dirty="0"/>
              <a:t>Уменьшить или устранить воспаление печени, чтобы предупредить переход гепатита в цирроз.</a:t>
            </a:r>
          </a:p>
          <a:p>
            <a:r>
              <a:rPr lang="ru-RU" sz="1800" dirty="0"/>
              <a:t>Уменьшить количество или полностью устранить вирус из организма, в частности из печени.</a:t>
            </a:r>
          </a:p>
          <a:p>
            <a:pPr marL="0" indent="0">
              <a:buNone/>
            </a:pPr>
            <a:r>
              <a:rPr lang="ru-RU" sz="1800" dirty="0"/>
              <a:t>Основой всех схем лечения является </a:t>
            </a:r>
            <a:r>
              <a:rPr lang="ru-RU" sz="1800" dirty="0" smtClean="0"/>
              <a:t>альфа-интерферон</a:t>
            </a:r>
            <a:r>
              <a:rPr lang="ru-RU" sz="1800" dirty="0"/>
              <a:t>. </a:t>
            </a:r>
            <a:r>
              <a:rPr lang="ru-RU" sz="1800" dirty="0"/>
              <a:t>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Механизм </a:t>
            </a:r>
            <a:r>
              <a:rPr lang="ru-RU" sz="1800" dirty="0"/>
              <a:t>действия этого препарата заключается в предотвращении инфицирования новых клеток печени (</a:t>
            </a:r>
            <a:r>
              <a:rPr lang="ru-RU" sz="1800" dirty="0" err="1"/>
              <a:t>гепатоцитов</a:t>
            </a:r>
            <a:r>
              <a:rPr lang="ru-RU" sz="1800" dirty="0"/>
              <a:t>).</a:t>
            </a:r>
          </a:p>
          <a:p>
            <a:pPr marL="0" indent="0">
              <a:buNone/>
            </a:pPr>
            <a:r>
              <a:rPr lang="ru-RU" sz="1800" dirty="0"/>
              <a:t>Применение Интерферона не может гарантировать полного выздоровления, однако, оно предотвращает развитие цирроза </a:t>
            </a:r>
            <a:r>
              <a:rPr lang="ru-RU" sz="1800" dirty="0" smtClean="0"/>
              <a:t>или рака </a:t>
            </a:r>
            <a:r>
              <a:rPr lang="ru-RU" sz="1800" dirty="0"/>
              <a:t>печени. Эффективность лечения значительно повышается, если интерферон используют в сочетании с </a:t>
            </a:r>
            <a:r>
              <a:rPr lang="ru-RU" sz="1800" dirty="0" err="1"/>
              <a:t>рибавирином</a:t>
            </a:r>
            <a:r>
              <a:rPr lang="ru-RU" sz="1800" dirty="0"/>
              <a:t>. Положительное действие достигается в 40-60% случаев</a:t>
            </a:r>
            <a:r>
              <a:rPr lang="ru-RU" sz="1800" dirty="0" smtClean="0"/>
              <a:t>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0029866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2612" y="116632"/>
            <a:ext cx="7143802" cy="1008112"/>
          </a:xfrm>
        </p:spPr>
        <p:txBody>
          <a:bodyPr/>
          <a:lstStyle/>
          <a:p>
            <a:r>
              <a:rPr lang="ru-RU" dirty="0" err="1"/>
              <a:t>Альтевир</a:t>
            </a:r>
            <a:r>
              <a:rPr lang="ru-RU" dirty="0"/>
              <a:t>, ампулы 3 млн</a:t>
            </a:r>
            <a:r>
              <a:rPr lang="ru-RU" dirty="0" smtClean="0"/>
              <a:t>. МЕ </a:t>
            </a:r>
            <a:r>
              <a:rPr lang="ru-RU" dirty="0"/>
              <a:t>1 мл, 5 шт</a:t>
            </a:r>
            <a:r>
              <a:rPr lang="ru-RU" dirty="0" smtClean="0"/>
              <a:t>. </a:t>
            </a:r>
            <a:r>
              <a:rPr lang="ru-RU" dirty="0"/>
              <a:t>Цена 1149 руб. </a:t>
            </a:r>
            <a:endParaRPr lang="ru-RU" dirty="0" smtClean="0"/>
          </a:p>
          <a:p>
            <a:r>
              <a:rPr lang="ru-RU" dirty="0"/>
              <a:t>Рибавирин капсулы 200 мг 30 шт. </a:t>
            </a:r>
            <a:r>
              <a:rPr lang="ru-RU" dirty="0" smtClean="0"/>
              <a:t> Цена 274 руб</a:t>
            </a:r>
            <a:r>
              <a:rPr lang="ru-RU" dirty="0"/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63688" y="1484784"/>
            <a:ext cx="72728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Хронический гепатит В:</a:t>
            </a:r>
            <a:r>
              <a:rPr lang="ru-RU" dirty="0"/>
              <a:t> </a:t>
            </a:r>
            <a:r>
              <a:rPr lang="ru-RU" dirty="0" err="1"/>
              <a:t>Альтевир</a:t>
            </a:r>
            <a:r>
              <a:rPr lang="ru-RU" baseline="30000" dirty="0"/>
              <a:t>®</a:t>
            </a:r>
            <a:r>
              <a:rPr lang="ru-RU" dirty="0"/>
              <a:t> вводят п/к или в/м в дозе 5-10 млн. ME 3 раза в неделю в течение 16-24 недель. Лечение прекращают после 3-4 месяцев применения при отсутствии положительной динамики (по данным исследования ДНК вируса гепатита В).</a:t>
            </a:r>
            <a:br>
              <a:rPr lang="ru-RU" dirty="0"/>
            </a:br>
            <a:r>
              <a:rPr lang="ru-RU" i="1" dirty="0"/>
              <a:t>Хронический гепатит С:</a:t>
            </a:r>
            <a:r>
              <a:rPr lang="ru-RU" dirty="0"/>
              <a:t> </a:t>
            </a:r>
            <a:r>
              <a:rPr lang="ru-RU" dirty="0" err="1"/>
              <a:t>Альтевир</a:t>
            </a:r>
            <a:r>
              <a:rPr lang="ru-RU" baseline="30000" dirty="0"/>
              <a:t>®</a:t>
            </a:r>
            <a:r>
              <a:rPr lang="ru-RU" dirty="0"/>
              <a:t> вводят п/к или в/м в дозе 3 млн. ME 3 раза в неделю в течение 24-48 недель. У больных с рецидивирующим течением </a:t>
            </a:r>
            <a:r>
              <a:rPr lang="ru-RU" dirty="0" smtClean="0"/>
              <a:t>заболевания </a:t>
            </a:r>
            <a:r>
              <a:rPr lang="ru-RU" dirty="0"/>
              <a:t>и больных, ранее не получавших лечение интерферонами альфа 2b эффективность лечения увеличивается при использовании комбинированной терапии с </a:t>
            </a:r>
            <a:r>
              <a:rPr lang="ru-RU" dirty="0" err="1"/>
              <a:t>рибавирином</a:t>
            </a:r>
            <a:r>
              <a:rPr lang="ru-RU" dirty="0"/>
              <a:t>. Продолжительность комбинированной терапии не менее 24 недель. Терапию </a:t>
            </a:r>
            <a:r>
              <a:rPr lang="ru-RU" dirty="0" err="1"/>
              <a:t>Альтевиром</a:t>
            </a:r>
            <a:r>
              <a:rPr lang="ru-RU" baseline="30000" dirty="0"/>
              <a:t>®</a:t>
            </a:r>
            <a:r>
              <a:rPr lang="ru-RU" dirty="0"/>
              <a:t> следует проводить 48 недель больным хроническим гепатитом С и 1-м генотипом вируса с высокой вирусной нагрузкой, у которых к концу первых 24 недель лечения в сыворотке крови не определяется РЖ вируса гепатита С.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211960" y="5949280"/>
            <a:ext cx="4411978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Лечение гепатита В обойдется </a:t>
            </a:r>
            <a:r>
              <a:rPr lang="ru-RU" dirty="0" err="1" smtClean="0"/>
              <a:t>затратно</a:t>
            </a:r>
            <a:r>
              <a:rPr lang="ru-RU" dirty="0" smtClean="0"/>
              <a:t> </a:t>
            </a:r>
          </a:p>
          <a:p>
            <a:pPr algn="ctr"/>
            <a:r>
              <a:rPr lang="ru-RU" b="1" u="sng" dirty="0" smtClean="0"/>
              <a:t>(от</a:t>
            </a:r>
            <a:r>
              <a:rPr lang="ru-RU" dirty="0" smtClean="0"/>
              <a:t> 37000 руб.) + длительность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941168"/>
            <a:ext cx="1854702" cy="1854702"/>
          </a:xfrm>
          <a:prstGeom prst="rect">
            <a:avLst/>
          </a:prstGeom>
        </p:spPr>
      </p:pic>
      <p:sp>
        <p:nvSpPr>
          <p:cNvPr id="7" name="Стрелка вправо 6"/>
          <p:cNvSpPr/>
          <p:nvPr/>
        </p:nvSpPr>
        <p:spPr>
          <a:xfrm>
            <a:off x="0" y="116632"/>
            <a:ext cx="2267743" cy="1834158"/>
          </a:xfrm>
          <a:prstGeom prst="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PS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44143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332656"/>
            <a:ext cx="5290602" cy="981075"/>
          </a:xfrm>
        </p:spPr>
        <p:txBody>
          <a:bodyPr/>
          <a:lstStyle/>
          <a:p>
            <a:pPr>
              <a:lnSpc>
                <a:spcPts val="3000"/>
              </a:lnSpc>
              <a:spcAft>
                <a:spcPts val="900"/>
              </a:spcAft>
            </a:pPr>
            <a:r>
              <a:rPr lang="ru-RU" sz="4400" b="1" kern="1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Берегите себя и своих близких!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6814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88640"/>
            <a:ext cx="6984776" cy="6552728"/>
          </a:xfrm>
        </p:spPr>
        <p:txBody>
          <a:bodyPr/>
          <a:lstStyle/>
          <a:p>
            <a:pPr marL="0" indent="0" algn="ctr">
              <a:buNone/>
            </a:pPr>
            <a:r>
              <a:rPr lang="ru-RU" sz="1800" b="1" dirty="0" smtClean="0"/>
              <a:t>Механизмы заражения гепатитом:</a:t>
            </a:r>
          </a:p>
          <a:p>
            <a:pPr algn="ctr"/>
            <a:r>
              <a:rPr lang="ru-RU" sz="1800" dirty="0" err="1" smtClean="0"/>
              <a:t>энтеральный</a:t>
            </a:r>
            <a:r>
              <a:rPr lang="ru-RU" sz="1800" dirty="0" smtClean="0"/>
              <a:t> </a:t>
            </a:r>
            <a:r>
              <a:rPr lang="ru-RU" sz="1800" dirty="0"/>
              <a:t>(через рот</a:t>
            </a:r>
            <a:r>
              <a:rPr lang="ru-RU" sz="1800" dirty="0" smtClean="0"/>
              <a:t>); </a:t>
            </a:r>
          </a:p>
          <a:p>
            <a:pPr algn="ctr"/>
            <a:r>
              <a:rPr lang="ru-RU" sz="1800" dirty="0" smtClean="0"/>
              <a:t>парентеральный </a:t>
            </a:r>
            <a:r>
              <a:rPr lang="ru-RU" sz="1800" dirty="0"/>
              <a:t>(через кровь</a:t>
            </a:r>
            <a:r>
              <a:rPr lang="ru-RU" sz="1800" dirty="0" smtClean="0"/>
              <a:t>). </a:t>
            </a:r>
          </a:p>
          <a:p>
            <a:pPr marL="0" indent="0">
              <a:buNone/>
            </a:pPr>
            <a:endParaRPr lang="ru-RU" sz="1600" dirty="0" smtClean="0"/>
          </a:p>
          <a:p>
            <a:pPr marL="0" indent="0">
              <a:buNone/>
            </a:pPr>
            <a:r>
              <a:rPr lang="ru-RU" sz="1800" i="1" dirty="0" err="1" smtClean="0"/>
              <a:t>Энтеральные</a:t>
            </a:r>
            <a:r>
              <a:rPr lang="ru-RU" sz="1800" i="1" dirty="0" smtClean="0"/>
              <a:t> гепатиты - А </a:t>
            </a:r>
            <a:r>
              <a:rPr lang="ru-RU" sz="1800" i="1" dirty="0"/>
              <a:t>и Е</a:t>
            </a:r>
            <a:r>
              <a:rPr lang="ru-RU" sz="1800" dirty="0"/>
              <a:t>, заразиться которыми можно, выпив инфицированную вирусом воду или занеся инфекцию через грязные руки (недомытые овощи и т.д.).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i="1" dirty="0" smtClean="0"/>
              <a:t>Парентеральные гепатиты - </a:t>
            </a:r>
            <a:r>
              <a:rPr lang="ru-RU" sz="1800" i="1" dirty="0"/>
              <a:t>B, C, D и G</a:t>
            </a:r>
            <a:r>
              <a:rPr lang="ru-RU" sz="1800" dirty="0"/>
              <a:t>, подхватить которые можно при переливании зараженной крови, инъекциях нестерильными шприцами и половых контактах. </a:t>
            </a:r>
            <a:endParaRPr lang="ru-RU" sz="1800" dirty="0" smtClean="0"/>
          </a:p>
          <a:p>
            <a:pPr marL="0" indent="0">
              <a:buNone/>
            </a:pPr>
            <a:r>
              <a:rPr lang="ru-RU" sz="1800" dirty="0" smtClean="0"/>
              <a:t>Гепатиты </a:t>
            </a:r>
            <a:r>
              <a:rPr lang="ru-RU" sz="1800" dirty="0"/>
              <a:t>А и Е считаются наиболее благоприятными, поскольку, в отличие от других разновидностей вирусных гепатитов, не могут принимать хроническое течение.</a:t>
            </a:r>
          </a:p>
          <a:p>
            <a:pPr marL="0" indent="0" algn="ctr">
              <a:buNone/>
            </a:pPr>
            <a:r>
              <a:rPr lang="ru-RU" sz="1800" i="1" dirty="0"/>
              <a:t>Несмотря на то, что острые вирусные гепатиты вызываются разными вирусами, внешние проявления этих болезней очень похожи — </a:t>
            </a:r>
            <a:r>
              <a:rPr lang="ru-RU" sz="1800" i="1" dirty="0" smtClean="0"/>
              <a:t>боли в </a:t>
            </a:r>
            <a:r>
              <a:rPr lang="ru-RU" sz="1800" i="1" dirty="0"/>
              <a:t>правом подреберье, потемнение мочи, обесцвечивание кала, желтуха. </a:t>
            </a:r>
            <a:endParaRPr lang="ru-RU" sz="1800" i="1" dirty="0" smtClean="0"/>
          </a:p>
          <a:p>
            <a:pPr marL="0" indent="0" algn="ctr">
              <a:buNone/>
            </a:pPr>
            <a:r>
              <a:rPr lang="ru-RU" sz="1800" i="1" dirty="0" smtClean="0"/>
              <a:t>При </a:t>
            </a:r>
            <a:r>
              <a:rPr lang="ru-RU" sz="1800" i="1" dirty="0"/>
              <a:t>появлении этих симптомов следует обратиться к врачу-инфекционисту. </a:t>
            </a:r>
            <a:endParaRPr lang="ru-RU" sz="1800" i="1" dirty="0" smtClean="0"/>
          </a:p>
          <a:p>
            <a:pPr marL="0" indent="0" algn="ctr">
              <a:buNone/>
            </a:pPr>
            <a:r>
              <a:rPr lang="ru-RU" sz="1800" dirty="0" smtClean="0"/>
              <a:t>Все </a:t>
            </a:r>
            <a:r>
              <a:rPr lang="ru-RU" sz="1800" dirty="0"/>
              <a:t>острые гепатиты могут давать тяжелые осложнения, поэтому может потребоваться госпитализация</a:t>
            </a:r>
            <a:r>
              <a:rPr lang="ru-RU" sz="1800" dirty="0" smtClean="0"/>
              <a:t>.</a:t>
            </a:r>
            <a:endParaRPr lang="ru-RU" sz="18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4869160"/>
            <a:ext cx="198884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30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3000"/>
              </a:lnSpc>
              <a:spcAft>
                <a:spcPts val="900"/>
              </a:spcAft>
            </a:pPr>
            <a:r>
              <a:rPr lang="ru-RU" sz="3600" kern="1800" dirty="0">
                <a:solidFill>
                  <a:srgbClr val="3A3F46"/>
                </a:solidFill>
                <a:latin typeface="Times New Roman"/>
                <a:ea typeface="Times New Roman"/>
                <a:cs typeface="Times New Roman"/>
              </a:rPr>
              <a:t>Гепатит</a:t>
            </a:r>
            <a:r>
              <a:rPr lang="ru-RU" sz="3600" b="1" kern="1800" dirty="0">
                <a:solidFill>
                  <a:srgbClr val="3A3F46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3600" b="1" kern="1800" dirty="0" smtClean="0">
                <a:solidFill>
                  <a:srgbClr val="3A3F46"/>
                </a:solidFill>
                <a:latin typeface="Times New Roman"/>
                <a:ea typeface="Times New Roman"/>
                <a:cs typeface="Times New Roman"/>
              </a:rPr>
              <a:t>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1720" y="1484784"/>
            <a:ext cx="6984776" cy="5256584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Гепатит А</a:t>
            </a:r>
            <a:r>
              <a:rPr lang="ru-RU" dirty="0"/>
              <a:t> (болезнь Боткина) — это острое поражение печени, вызванное вирусом гепатита А. Считается наиболее благоприятной формой гепатита, так как не может принимать хроническое течение.</a:t>
            </a:r>
          </a:p>
          <a:p>
            <a:pPr marL="0" indent="0">
              <a:buNone/>
            </a:pPr>
            <a:r>
              <a:rPr lang="ru-RU" b="1" dirty="0"/>
              <a:t>Источник</a:t>
            </a:r>
            <a:r>
              <a:rPr lang="ru-RU" dirty="0"/>
              <a:t> заражения вирусом - человек, больной гепатитом А. Он выделяет вирус с фекалиями, после чего тот - с водой или пищей - попадает в организм других людей. </a:t>
            </a:r>
            <a:r>
              <a:rPr lang="ru-RU" dirty="0" smtClean="0"/>
              <a:t>Врачи называют </a:t>
            </a:r>
            <a:r>
              <a:rPr lang="ru-RU" dirty="0"/>
              <a:t>такой </a:t>
            </a:r>
            <a:r>
              <a:rPr lang="ru-RU" b="1" dirty="0"/>
              <a:t>механизм заражения фекально-оральным</a:t>
            </a:r>
            <a:r>
              <a:rPr lang="ru-RU" dirty="0"/>
              <a:t>. Чаще всего гепатитом А заболевают дети, которые заражаются вирусом через грязные руки. </a:t>
            </a:r>
            <a:r>
              <a:rPr lang="ru-RU" i="1" dirty="0"/>
              <a:t>Именно поэтому эту форму гепатита называют «болезнью немытых рук</a:t>
            </a:r>
            <a:r>
              <a:rPr lang="ru-RU" i="1" dirty="0" smtClean="0"/>
              <a:t>».</a:t>
            </a:r>
          </a:p>
          <a:p>
            <a:pPr marL="0" indent="0">
              <a:buNone/>
            </a:pPr>
            <a:endParaRPr lang="ru-RU" i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901825" cy="1238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4208" y="5247956"/>
            <a:ext cx="2088654" cy="13946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051720" y="5206633"/>
            <a:ext cx="41044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Болезнь начинает проявляться по истечении </a:t>
            </a:r>
            <a:r>
              <a:rPr lang="ru-RU" b="1" dirty="0" smtClean="0"/>
              <a:t>инкубационного периода </a:t>
            </a:r>
            <a:r>
              <a:rPr lang="ru-RU" dirty="0" smtClean="0"/>
              <a:t>(от 7 до 50 дней), во время которого вирус размножается и адаптируется в организме.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9347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Симптоматика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484784"/>
            <a:ext cx="6840760" cy="5256584"/>
          </a:xfrm>
        </p:spPr>
        <p:txBody>
          <a:bodyPr/>
          <a:lstStyle/>
          <a:p>
            <a:pPr marL="0" indent="0">
              <a:buNone/>
            </a:pPr>
            <a:r>
              <a:rPr lang="ru-RU" sz="1600" dirty="0" err="1" smtClean="0"/>
              <a:t>Преджелтушный</a:t>
            </a:r>
            <a:r>
              <a:rPr lang="ru-RU" sz="1600" dirty="0" smtClean="0"/>
              <a:t> период (5-7 дней):</a:t>
            </a:r>
            <a:endParaRPr lang="ru-RU" sz="1600" dirty="0"/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слабость</a:t>
            </a:r>
            <a:r>
              <a:rPr lang="ru-RU" sz="1600" dirty="0"/>
              <a:t>, утомляемость;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головная </a:t>
            </a:r>
            <a:r>
              <a:rPr lang="ru-RU" sz="1600" dirty="0"/>
              <a:t>боль;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боль </a:t>
            </a:r>
            <a:r>
              <a:rPr lang="ru-RU" sz="1600" dirty="0"/>
              <a:t>в мышцах и суставах;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тошнота</a:t>
            </a:r>
            <a:r>
              <a:rPr lang="ru-RU" sz="1600" dirty="0"/>
              <a:t>, рвота;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зуд </a:t>
            </a:r>
            <a:r>
              <a:rPr lang="ru-RU" sz="1600" dirty="0"/>
              <a:t>кожи;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умеренное </a:t>
            </a:r>
            <a:r>
              <a:rPr lang="ru-RU" sz="1600" dirty="0"/>
              <a:t>повышением температуры (37° — 38,5° С);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у </a:t>
            </a:r>
            <a:r>
              <a:rPr lang="ru-RU" sz="1600" dirty="0"/>
              <a:t>маленьких детей может иметь место диарея;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у </a:t>
            </a:r>
            <a:r>
              <a:rPr lang="ru-RU" sz="1600" dirty="0"/>
              <a:t>подростков и взрослых могут отмечаться боли в верхней части живота (в правом подреберье и «под ложечкой»).</a:t>
            </a:r>
          </a:p>
          <a:p>
            <a:pPr marL="0" indent="0">
              <a:buNone/>
            </a:pPr>
            <a:r>
              <a:rPr lang="ru-RU" sz="1600" dirty="0" smtClean="0"/>
              <a:t>Желтушный период:</a:t>
            </a:r>
            <a:endParaRPr lang="ru-RU" sz="1600" dirty="0"/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желтуха </a:t>
            </a:r>
            <a:r>
              <a:rPr lang="ru-RU" sz="1600" dirty="0"/>
              <a:t>— пожелтение слизистых, склер (белковой оболочки глаз) и кожи;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потемнение </a:t>
            </a:r>
            <a:r>
              <a:rPr lang="ru-RU" sz="1600" dirty="0"/>
              <a:t>мочи;</a:t>
            </a:r>
          </a:p>
          <a:p>
            <a:pPr lvl="1">
              <a:buFont typeface="Wingdings" pitchFamily="2" charset="2"/>
              <a:buChar char="ü"/>
            </a:pPr>
            <a:r>
              <a:rPr lang="ru-RU" sz="1600" dirty="0" smtClean="0"/>
              <a:t>обесцвечение </a:t>
            </a:r>
            <a:r>
              <a:rPr lang="ru-RU" sz="1600" dirty="0"/>
              <a:t>кала.</a:t>
            </a:r>
          </a:p>
          <a:p>
            <a:pPr marL="0" indent="0">
              <a:buNone/>
            </a:pPr>
            <a:r>
              <a:rPr lang="ru-RU" sz="1600" dirty="0"/>
              <a:t>Желтуха сохраняется на протяжении 1-2 недель, после чего постепенно сходит на нет. Заболевание длится от 1 недели до </a:t>
            </a:r>
            <a:r>
              <a:rPr lang="ru-RU" sz="1600" dirty="0" smtClean="0"/>
              <a:t>1,5-2-х месяцев</a:t>
            </a:r>
            <a:r>
              <a:rPr lang="ru-RU" sz="1600" dirty="0"/>
              <a:t>, после чего наступает период восстановления, который может растянуться до полугода. В большинстве случаев болезнь заканчивается спонтанным выздоровлением.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4464" y="44624"/>
            <a:ext cx="2447731" cy="17297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1484783"/>
            <a:ext cx="2749130" cy="16139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20099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ts val="1800"/>
              </a:lnSpc>
              <a:spcBef>
                <a:spcPts val="1350"/>
              </a:spcBef>
              <a:spcAft>
                <a:spcPts val="450"/>
              </a:spcAft>
            </a:pPr>
            <a:r>
              <a:rPr lang="ru-RU" sz="3600" dirty="0" smtClean="0">
                <a:latin typeface="Times New Roman"/>
                <a:ea typeface="Times New Roman"/>
                <a:cs typeface="Times New Roman"/>
              </a:rPr>
              <a:t>Диагностика</a:t>
            </a:r>
            <a:endParaRPr lang="ru-RU" sz="2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484784"/>
            <a:ext cx="6840760" cy="4392488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Диагностикой и лечением гепатита А занимается врач-инфекционист.</a:t>
            </a:r>
          </a:p>
          <a:p>
            <a:pPr marL="0" indent="0">
              <a:buNone/>
            </a:pPr>
            <a:r>
              <a:rPr lang="ru-RU" sz="2000" dirty="0" smtClean="0"/>
              <a:t>Для </a:t>
            </a:r>
            <a:r>
              <a:rPr lang="ru-RU" sz="2000" dirty="0"/>
              <a:t>постановки диагноза гепатита А важное значение имеют биохимический анализ крови и мочи. При этом отмечается повышение билирубина, а также так называемых печеночных ферментов (АСТ, АЛТ). Последние попадают в кровь при разрушении клеток печени, и их </a:t>
            </a:r>
            <a:r>
              <a:rPr lang="ru-RU" sz="2000" dirty="0" smtClean="0"/>
              <a:t>концентрация </a:t>
            </a:r>
            <a:r>
              <a:rPr lang="ru-RU" sz="2000" dirty="0"/>
              <a:t>позволяет судить о степени поражения печеночной ткани. Как правило, при гепатите А уровень этих ферментов увеличивается в 8-10 раз.</a:t>
            </a:r>
          </a:p>
          <a:p>
            <a:pPr marL="0" indent="0">
              <a:buNone/>
            </a:pPr>
            <a:r>
              <a:rPr lang="ru-RU" sz="2000" dirty="0"/>
              <a:t>Обязательно проводится анализ крови на маркеры вирусного гепатита, который позволяет окончательно подтвердить диагноз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0072" y="5373216"/>
            <a:ext cx="2232248" cy="133248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7726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Лечение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7" y="1484784"/>
            <a:ext cx="6768752" cy="5184576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/>
              <a:t>При легком и среднетяжелом течении заболевания организм больного сам справляется с инфекцией. В острый период необходимо придерживаться диеты (5 стол по Певзнеру). Всем больным рекомендован постельный режим и прием </a:t>
            </a:r>
            <a:r>
              <a:rPr lang="ru-RU" sz="1800" dirty="0" err="1"/>
              <a:t>гепатопротекторов</a:t>
            </a:r>
            <a:r>
              <a:rPr lang="ru-RU" sz="1800" dirty="0"/>
              <a:t> (препаратов, защищающих печень). Рекомендуют избегать употребления алкоголя, который, как ядовитое вещество, может ослабить и без того поврежденную печень.</a:t>
            </a:r>
          </a:p>
          <a:p>
            <a:pPr marL="0" indent="0">
              <a:buNone/>
            </a:pPr>
            <a:r>
              <a:rPr lang="ru-RU" sz="1800" dirty="0"/>
              <a:t>В тяжелых случаях проводят лечение, направленное на снижение концентрации токсинов и обеспечение печеночных клеток энергией и материалом для восстановления. Больному вводят </a:t>
            </a:r>
            <a:r>
              <a:rPr lang="ru-RU" sz="1800" dirty="0" err="1"/>
              <a:t>дезинтоксикационные</a:t>
            </a:r>
            <a:r>
              <a:rPr lang="ru-RU" sz="1800" dirty="0"/>
              <a:t> растворы (эти препараты «разбавляют» кровь и способствуют выведению токсинов), глюкозу, витамины. Кроме того, применяется симптоматическая терапия, которая устраняет симптомы заболевания и улучшает состояние больного. Противовирусное лечение не проводится.</a:t>
            </a:r>
          </a:p>
          <a:p>
            <a:pPr marL="0" indent="0">
              <a:buNone/>
            </a:pPr>
            <a:r>
              <a:rPr lang="ru-RU" sz="1800" dirty="0"/>
              <a:t>Прогноз благоприятный, функции печени обычно восстанавливаются полностью.</a:t>
            </a:r>
          </a:p>
          <a:p>
            <a:pPr marL="0" indent="0">
              <a:buNone/>
            </a:pP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29599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07704" y="188640"/>
            <a:ext cx="712879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Стол № </a:t>
            </a:r>
            <a:r>
              <a:rPr lang="ru-RU" sz="20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</a:t>
            </a:r>
          </a:p>
          <a:p>
            <a:r>
              <a:rPr lang="ru-RU" dirty="0" smtClean="0"/>
              <a:t>Целевое </a:t>
            </a:r>
            <a:r>
              <a:rPr lang="ru-RU" dirty="0"/>
              <a:t>назначение такого стола — разгрузка жирового и холестеринового обмена, </a:t>
            </a:r>
            <a:r>
              <a:rPr lang="ru-RU" dirty="0" err="1"/>
              <a:t>щажение</a:t>
            </a:r>
            <a:r>
              <a:rPr lang="ru-RU" dirty="0"/>
              <a:t> функции печени, стимуляция нормальной деятельности кишечника. Диета применяется при заболеваниях печени и желчных путей, “застойной” печени, хроническом колите со склонностью к запорам, хроническом гастрите без резких нарушений.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2250743"/>
            <a:ext cx="71287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Состав:</a:t>
            </a:r>
            <a:r>
              <a:rPr lang="ru-RU" dirty="0"/>
              <a:t> белков 80-90 г, жиров 80-90 г, углеводов 300-350 г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i="1" dirty="0"/>
              <a:t>Энергетическая ценность: </a:t>
            </a:r>
            <a:r>
              <a:rPr lang="ru-RU" dirty="0"/>
              <a:t>2 200-2 500 ккал (9 211-10 467 кДж</a:t>
            </a:r>
            <a:r>
              <a:rPr lang="ru-RU" dirty="0" smtClean="0"/>
              <a:t>).</a:t>
            </a:r>
            <a:endParaRPr lang="ru-RU" dirty="0"/>
          </a:p>
          <a:p>
            <a:r>
              <a:rPr lang="ru-RU" dirty="0"/>
              <a:t>В рационе ограничивают содержание холестерина, пуриновых оснований и жиров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Из суточного рациона необходимо исключить печень, жареные блюда, сдобные мучные изделия, масло, сливки, яйца и бобовые. </a:t>
            </a:r>
            <a:r>
              <a:rPr lang="ru-RU" i="1" dirty="0"/>
              <a:t>Продукты, удовлетворяющие требованиям диеты: </a:t>
            </a:r>
            <a:r>
              <a:rPr lang="ru-RU" dirty="0"/>
              <a:t>молочные и вегетарианские супы, нежирные отварные рыбные и мясные блюда, овощи и фрукты, молочные продукты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i="1" dirty="0"/>
              <a:t>Кулинарная обработка:</a:t>
            </a:r>
            <a:r>
              <a:rPr lang="ru-RU" dirty="0"/>
              <a:t> пищу готовят в варёном виде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Режим питания: дробный (5-6 р/</a:t>
            </a:r>
            <a:r>
              <a:rPr lang="ru-RU" dirty="0" err="1"/>
              <a:t>сут</a:t>
            </a:r>
            <a:r>
              <a:rPr lang="ru-RU" dirty="0" smtClean="0"/>
              <a:t>).</a:t>
            </a:r>
            <a:endParaRPr lang="ru-RU" dirty="0"/>
          </a:p>
          <a:p>
            <a:r>
              <a:rPr lang="ru-RU" i="1" dirty="0"/>
              <a:t>Температура пищи: </a:t>
            </a:r>
            <a:r>
              <a:rPr lang="ru-RU" dirty="0"/>
              <a:t>пища в тёплом виде, холодные блюда исключены.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67808" y="6381328"/>
            <a:ext cx="34615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Источник </a:t>
            </a:r>
            <a:r>
              <a:rPr lang="en-US" sz="1400" dirty="0"/>
              <a:t>http://spravka.komarovskiy.net</a:t>
            </a:r>
            <a:endParaRPr lang="ru-RU" sz="1400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35896" y="5633865"/>
            <a:ext cx="122413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0853" y="5763614"/>
            <a:ext cx="866953" cy="96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4931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PP_SGlob_TXT_Global_Swirls_A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PP_SGlob_TXT_Global_Swirls_A.pot [Compatibility Mode]" id="{79B36450-7657-4DCE-9615-8A22548E82A1}" vid="{96DBA213-CB12-4FB7-8A56-EB007E199AA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PPP_SGlob_TXT_Global_Swirls_A</Template>
  <TotalTime>342</TotalTime>
  <Words>2513</Words>
  <Application>Microsoft Office PowerPoint</Application>
  <PresentationFormat>Экран (4:3)</PresentationFormat>
  <Paragraphs>216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PPP_SGlob_TXT_Global_Swirls_A</vt:lpstr>
      <vt:lpstr>Вирусные гепатиты</vt:lpstr>
      <vt:lpstr>Презентация PowerPoint</vt:lpstr>
      <vt:lpstr>Печень  (лат. hepar) </vt:lpstr>
      <vt:lpstr>Презентация PowerPoint</vt:lpstr>
      <vt:lpstr>Гепатит А</vt:lpstr>
      <vt:lpstr>Симптоматика </vt:lpstr>
      <vt:lpstr>Диагностика</vt:lpstr>
      <vt:lpstr>Лечение </vt:lpstr>
      <vt:lpstr>Презентация PowerPoint</vt:lpstr>
      <vt:lpstr>Профилактика</vt:lpstr>
      <vt:lpstr>Гепатит В (сывороточный гепатит)</vt:lpstr>
      <vt:lpstr>Симптоматика </vt:lpstr>
      <vt:lpstr>Презентация PowerPoint</vt:lpstr>
      <vt:lpstr>Хронический гепатит В</vt:lpstr>
      <vt:lpstr>Диагностика </vt:lpstr>
      <vt:lpstr>Лечение </vt:lpstr>
      <vt:lpstr>Гепатит С (ласковый убийца)</vt:lpstr>
      <vt:lpstr>Презентация PowerPoint</vt:lpstr>
      <vt:lpstr>Презентация PowerPoint</vt:lpstr>
      <vt:lpstr>Диагностика и лечение</vt:lpstr>
      <vt:lpstr>Презентация PowerPoint</vt:lpstr>
      <vt:lpstr>Презентация PowerPoint</vt:lpstr>
      <vt:lpstr>Гепатит D</vt:lpstr>
      <vt:lpstr>Ситуации, при которых чаще всего происходит заражение:</vt:lpstr>
      <vt:lpstr>Диагностика и лечение</vt:lpstr>
      <vt:lpstr>Гепатит E</vt:lpstr>
      <vt:lpstr>Презентация PowerPoint</vt:lpstr>
      <vt:lpstr>Что происходит?</vt:lpstr>
      <vt:lpstr>Диагностика и лечение</vt:lpstr>
      <vt:lpstr>Гепатит G</vt:lpstr>
      <vt:lpstr>Диагностика и лечение</vt:lpstr>
      <vt:lpstr>Презентация PowerPoint</vt:lpstr>
      <vt:lpstr>Берегите себя и своих близких!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Вирусные гепатиты</dc:title>
  <dc:creator>Радуга</dc:creator>
  <cp:lastModifiedBy>Радуга</cp:lastModifiedBy>
  <cp:revision>77</cp:revision>
  <dcterms:created xsi:type="dcterms:W3CDTF">2017-03-30T05:41:32Z</dcterms:created>
  <dcterms:modified xsi:type="dcterms:W3CDTF">2018-02-28T07:59:46Z</dcterms:modified>
</cp:coreProperties>
</file>