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41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3E97A9-9E6B-42D8-B356-A4053DA9348F}" type="doc">
      <dgm:prSet loTypeId="urn:microsoft.com/office/officeart/2008/layout/VerticalAccentList" loCatId="list" qsTypeId="urn:microsoft.com/office/officeart/2005/8/quickstyle/simple1" qsCatId="simple" csTypeId="urn:microsoft.com/office/officeart/2005/8/colors/colorful2" csCatId="colorful" phldr="1"/>
      <dgm:spPr/>
      <dgm:t>
        <a:bodyPr/>
        <a:lstStyle/>
        <a:p>
          <a:endParaRPr lang="ru-RU"/>
        </a:p>
      </dgm:t>
    </dgm:pt>
    <dgm:pt modelId="{669789CC-CDC2-4242-B771-7DA9055CF61D}">
      <dgm:prSet phldrT="[Текст]" custT="1"/>
      <dgm:spPr/>
      <dgm:t>
        <a:bodyPr/>
        <a:lstStyle/>
        <a:p>
          <a:r>
            <a:rPr lang="ru-RU" sz="1600" b="1" dirty="0" smtClean="0">
              <a:solidFill>
                <a:srgbClr val="C00000"/>
              </a:solidFill>
            </a:rPr>
            <a:t>Диабет появляется, если есть много сладкого</a:t>
          </a:r>
          <a:endParaRPr lang="ru-RU" sz="1600" dirty="0">
            <a:solidFill>
              <a:srgbClr val="C00000"/>
            </a:solidFill>
          </a:endParaRPr>
        </a:p>
      </dgm:t>
    </dgm:pt>
    <dgm:pt modelId="{1A6782BE-8661-4246-B71A-7D2AE736A517}" type="parTrans" cxnId="{0FA666F4-F977-449C-BEE3-775973C8F2B3}">
      <dgm:prSet/>
      <dgm:spPr/>
      <dgm:t>
        <a:bodyPr/>
        <a:lstStyle/>
        <a:p>
          <a:endParaRPr lang="ru-RU"/>
        </a:p>
      </dgm:t>
    </dgm:pt>
    <dgm:pt modelId="{9E90031E-71FF-4E80-B6E6-72335F697F7D}" type="sibTrans" cxnId="{0FA666F4-F977-449C-BEE3-775973C8F2B3}">
      <dgm:prSet/>
      <dgm:spPr/>
      <dgm:t>
        <a:bodyPr/>
        <a:lstStyle/>
        <a:p>
          <a:endParaRPr lang="ru-RU"/>
        </a:p>
      </dgm:t>
    </dgm:pt>
    <dgm:pt modelId="{22FB076C-3A47-438B-830E-EF5F3E9BF248}">
      <dgm:prSet phldrT="[Текст]"/>
      <dgm:spPr/>
      <dgm:t>
        <a:bodyPr/>
        <a:lstStyle/>
        <a:p>
          <a:r>
            <a:rPr lang="ru-RU" b="1" dirty="0" smtClean="0"/>
            <a:t>Не совсем так. </a:t>
          </a:r>
          <a:r>
            <a:rPr lang="ru-RU" dirty="0" smtClean="0"/>
            <a:t>Употребление сладкого потенциально может приводить к увеличению массы тела и способствовать развитию сахарного диабета 2 типа у предрасположенных лиц, т.к. основной причиной его развития является именно ожирение и наследственность. </a:t>
          </a:r>
          <a:endParaRPr lang="ru-RU" dirty="0"/>
        </a:p>
      </dgm:t>
    </dgm:pt>
    <dgm:pt modelId="{6CED6562-B2F2-4330-A8D3-F54DF89A9E5D}" type="parTrans" cxnId="{93EE2B63-3FD2-49DF-8D4F-6FD856A35A26}">
      <dgm:prSet/>
      <dgm:spPr/>
      <dgm:t>
        <a:bodyPr/>
        <a:lstStyle/>
        <a:p>
          <a:endParaRPr lang="ru-RU"/>
        </a:p>
      </dgm:t>
    </dgm:pt>
    <dgm:pt modelId="{5CE86385-F754-4E7D-94EC-571A1D4319B1}" type="sibTrans" cxnId="{93EE2B63-3FD2-49DF-8D4F-6FD856A35A26}">
      <dgm:prSet/>
      <dgm:spPr/>
      <dgm:t>
        <a:bodyPr/>
        <a:lstStyle/>
        <a:p>
          <a:endParaRPr lang="ru-RU"/>
        </a:p>
      </dgm:t>
    </dgm:pt>
    <dgm:pt modelId="{3CB20FFF-9844-44C4-BF0D-C8C65319E287}">
      <dgm:prSet phldrT="[Текст]" custT="1"/>
      <dgm:spPr/>
      <dgm:t>
        <a:bodyPr/>
        <a:lstStyle/>
        <a:p>
          <a:r>
            <a:rPr lang="ru-RU" sz="1600" b="1" dirty="0" smtClean="0">
              <a:solidFill>
                <a:schemeClr val="bg2">
                  <a:lumMod val="50000"/>
                </a:schemeClr>
              </a:solidFill>
            </a:rPr>
            <a:t>Если у меня будет диабет, то я сразу узнаю об этом</a:t>
          </a:r>
          <a:endParaRPr lang="ru-RU" sz="1600" dirty="0">
            <a:solidFill>
              <a:schemeClr val="bg2">
                <a:lumMod val="50000"/>
              </a:schemeClr>
            </a:solidFill>
          </a:endParaRPr>
        </a:p>
      </dgm:t>
    </dgm:pt>
    <dgm:pt modelId="{7BB53870-BCEC-4F0D-9C57-F5B6B04EB435}" type="parTrans" cxnId="{0D182B43-35A8-4346-9E7C-51624B03611B}">
      <dgm:prSet/>
      <dgm:spPr/>
      <dgm:t>
        <a:bodyPr/>
        <a:lstStyle/>
        <a:p>
          <a:endParaRPr lang="ru-RU"/>
        </a:p>
      </dgm:t>
    </dgm:pt>
    <dgm:pt modelId="{203A78E5-FBCD-4C12-9477-F843DA375ACC}" type="sibTrans" cxnId="{0D182B43-35A8-4346-9E7C-51624B03611B}">
      <dgm:prSet/>
      <dgm:spPr/>
      <dgm:t>
        <a:bodyPr/>
        <a:lstStyle/>
        <a:p>
          <a:endParaRPr lang="ru-RU"/>
        </a:p>
      </dgm:t>
    </dgm:pt>
    <dgm:pt modelId="{56623079-CDB2-4B84-967B-D883CE0ED1F7}">
      <dgm:prSet phldrT="[Текст]"/>
      <dgm:spPr/>
      <dgm:t>
        <a:bodyPr/>
        <a:lstStyle/>
        <a:p>
          <a:r>
            <a:rPr lang="ru-RU" b="1" dirty="0" smtClean="0"/>
            <a:t>Не всегда так.</a:t>
          </a:r>
          <a:r>
            <a:rPr lang="ru-RU" dirty="0" smtClean="0"/>
            <a:t> Это утверждение справедливо для сахарного диабета 1 типа – заболевание развивается стремительно и симптомы слишком очевидны, чтобы их не заметить, однако сахарный диабет 2 типа может протекать достаточно долго без каких-либо симптомов и в этом его коварство</a:t>
          </a:r>
          <a:endParaRPr lang="ru-RU" dirty="0"/>
        </a:p>
      </dgm:t>
    </dgm:pt>
    <dgm:pt modelId="{C1CE90E1-E29A-41D1-A7C6-59E1D6E38DAC}" type="parTrans" cxnId="{121ADDA0-10FD-43B7-A381-A02D00B7F0C3}">
      <dgm:prSet/>
      <dgm:spPr/>
      <dgm:t>
        <a:bodyPr/>
        <a:lstStyle/>
        <a:p>
          <a:endParaRPr lang="ru-RU"/>
        </a:p>
      </dgm:t>
    </dgm:pt>
    <dgm:pt modelId="{D69FF28B-06C8-4EF8-BD6B-A6B91BA43CAE}" type="sibTrans" cxnId="{121ADDA0-10FD-43B7-A381-A02D00B7F0C3}">
      <dgm:prSet/>
      <dgm:spPr/>
      <dgm:t>
        <a:bodyPr/>
        <a:lstStyle/>
        <a:p>
          <a:endParaRPr lang="ru-RU"/>
        </a:p>
      </dgm:t>
    </dgm:pt>
    <dgm:pt modelId="{922B07DF-4100-4D79-BED5-AD941405BC1D}">
      <dgm:prSet phldrT="[Текст]" custT="1"/>
      <dgm:spPr/>
      <dgm:t>
        <a:bodyPr/>
        <a:lstStyle/>
        <a:p>
          <a:r>
            <a:rPr lang="ru-RU" sz="1600" b="1" dirty="0" smtClean="0">
              <a:solidFill>
                <a:schemeClr val="accent3">
                  <a:lumMod val="50000"/>
                </a:schemeClr>
              </a:solidFill>
            </a:rPr>
            <a:t>Диабет 1 типа всегда проявляется в детстве, а диабет 2 типа может быть только у взрослых</a:t>
          </a:r>
          <a:endParaRPr lang="ru-RU" sz="1600" dirty="0">
            <a:solidFill>
              <a:schemeClr val="accent3">
                <a:lumMod val="50000"/>
              </a:schemeClr>
            </a:solidFill>
          </a:endParaRPr>
        </a:p>
      </dgm:t>
    </dgm:pt>
    <dgm:pt modelId="{EFE8BE2C-AA37-4622-A5DF-030C7DFCA331}" type="parTrans" cxnId="{627F8B0D-7973-414C-A692-7FED432D3410}">
      <dgm:prSet/>
      <dgm:spPr/>
      <dgm:t>
        <a:bodyPr/>
        <a:lstStyle/>
        <a:p>
          <a:endParaRPr lang="ru-RU"/>
        </a:p>
      </dgm:t>
    </dgm:pt>
    <dgm:pt modelId="{AB687092-BB78-46AA-81F2-92E4AD661B18}" type="sibTrans" cxnId="{627F8B0D-7973-414C-A692-7FED432D3410}">
      <dgm:prSet/>
      <dgm:spPr/>
      <dgm:t>
        <a:bodyPr/>
        <a:lstStyle/>
        <a:p>
          <a:endParaRPr lang="ru-RU"/>
        </a:p>
      </dgm:t>
    </dgm:pt>
    <dgm:pt modelId="{61A96620-778C-4F53-8607-F1935E24E924}">
      <dgm:prSet phldrT="[Текст]"/>
      <dgm:spPr/>
      <dgm:t>
        <a:bodyPr/>
        <a:lstStyle/>
        <a:p>
          <a:r>
            <a:rPr lang="ru-RU" b="1" dirty="0" smtClean="0"/>
            <a:t>Нет.</a:t>
          </a:r>
          <a:r>
            <a:rPr lang="ru-RU" dirty="0" smtClean="0"/>
            <a:t> Сахарный диабет как 1, так и 2 типа может возникнуть в абсолютно любом возрасте. Действительно, первым типом диабета чаще заболевают дети, подростки и молодые люди, однако он может начаться и в гораздо более позднем возрасте. </a:t>
          </a:r>
          <a:endParaRPr lang="ru-RU" dirty="0"/>
        </a:p>
      </dgm:t>
    </dgm:pt>
    <dgm:pt modelId="{568132C6-D54A-4405-BD0B-618F6807E7E0}" type="parTrans" cxnId="{E9EC38E3-343B-4789-9F29-96DB9FDFB977}">
      <dgm:prSet/>
      <dgm:spPr/>
      <dgm:t>
        <a:bodyPr/>
        <a:lstStyle/>
        <a:p>
          <a:endParaRPr lang="ru-RU"/>
        </a:p>
      </dgm:t>
    </dgm:pt>
    <dgm:pt modelId="{C251E2AA-6A4F-4A2D-B8F8-708B9FDC8464}" type="sibTrans" cxnId="{E9EC38E3-343B-4789-9F29-96DB9FDFB977}">
      <dgm:prSet/>
      <dgm:spPr/>
      <dgm:t>
        <a:bodyPr/>
        <a:lstStyle/>
        <a:p>
          <a:endParaRPr lang="ru-RU"/>
        </a:p>
      </dgm:t>
    </dgm:pt>
    <dgm:pt modelId="{EB51E1C4-582F-49E0-B354-ED8A34573958}" type="pres">
      <dgm:prSet presAssocID="{983E97A9-9E6B-42D8-B356-A4053DA9348F}" presName="Name0" presStyleCnt="0">
        <dgm:presLayoutVars>
          <dgm:chMax/>
          <dgm:chPref/>
          <dgm:dir/>
        </dgm:presLayoutVars>
      </dgm:prSet>
      <dgm:spPr/>
      <dgm:t>
        <a:bodyPr/>
        <a:lstStyle/>
        <a:p>
          <a:endParaRPr lang="ru-RU"/>
        </a:p>
      </dgm:t>
    </dgm:pt>
    <dgm:pt modelId="{50675EB7-1049-4194-B149-CD2519CE1813}" type="pres">
      <dgm:prSet presAssocID="{669789CC-CDC2-4242-B771-7DA9055CF61D}" presName="parenttextcomposite" presStyleCnt="0"/>
      <dgm:spPr/>
    </dgm:pt>
    <dgm:pt modelId="{58962FB5-3A02-4242-AAFB-7D24EE647187}" type="pres">
      <dgm:prSet presAssocID="{669789CC-CDC2-4242-B771-7DA9055CF61D}" presName="parenttext" presStyleLbl="revTx" presStyleIdx="0" presStyleCnt="3">
        <dgm:presLayoutVars>
          <dgm:chMax/>
          <dgm:chPref val="2"/>
          <dgm:bulletEnabled val="1"/>
        </dgm:presLayoutVars>
      </dgm:prSet>
      <dgm:spPr/>
      <dgm:t>
        <a:bodyPr/>
        <a:lstStyle/>
        <a:p>
          <a:endParaRPr lang="ru-RU"/>
        </a:p>
      </dgm:t>
    </dgm:pt>
    <dgm:pt modelId="{5AEE564D-C0C7-4790-B9B2-052DF35AAE2C}" type="pres">
      <dgm:prSet presAssocID="{669789CC-CDC2-4242-B771-7DA9055CF61D}" presName="composite" presStyleCnt="0"/>
      <dgm:spPr/>
    </dgm:pt>
    <dgm:pt modelId="{A972EF6D-718A-4947-8F79-E37EF2D8A97E}" type="pres">
      <dgm:prSet presAssocID="{669789CC-CDC2-4242-B771-7DA9055CF61D}" presName="chevron1" presStyleLbl="alignNode1" presStyleIdx="0" presStyleCnt="21"/>
      <dgm:spPr/>
    </dgm:pt>
    <dgm:pt modelId="{D19F5832-5CDC-41FE-8179-D2035C278B17}" type="pres">
      <dgm:prSet presAssocID="{669789CC-CDC2-4242-B771-7DA9055CF61D}" presName="chevron2" presStyleLbl="alignNode1" presStyleIdx="1" presStyleCnt="21"/>
      <dgm:spPr/>
    </dgm:pt>
    <dgm:pt modelId="{71510596-6F70-4EC6-BA3A-0F2F6A0EF200}" type="pres">
      <dgm:prSet presAssocID="{669789CC-CDC2-4242-B771-7DA9055CF61D}" presName="chevron3" presStyleLbl="alignNode1" presStyleIdx="2" presStyleCnt="21"/>
      <dgm:spPr/>
    </dgm:pt>
    <dgm:pt modelId="{93BD4962-86F1-4D46-AE82-C0B8C5D5A52C}" type="pres">
      <dgm:prSet presAssocID="{669789CC-CDC2-4242-B771-7DA9055CF61D}" presName="chevron4" presStyleLbl="alignNode1" presStyleIdx="3" presStyleCnt="21"/>
      <dgm:spPr/>
    </dgm:pt>
    <dgm:pt modelId="{A7A9B5F1-8586-4BDA-A2E5-672325AB355C}" type="pres">
      <dgm:prSet presAssocID="{669789CC-CDC2-4242-B771-7DA9055CF61D}" presName="chevron5" presStyleLbl="alignNode1" presStyleIdx="4" presStyleCnt="21"/>
      <dgm:spPr/>
    </dgm:pt>
    <dgm:pt modelId="{20B135D5-40CE-4263-B9A3-F98C56D4F78C}" type="pres">
      <dgm:prSet presAssocID="{669789CC-CDC2-4242-B771-7DA9055CF61D}" presName="chevron6" presStyleLbl="alignNode1" presStyleIdx="5" presStyleCnt="21"/>
      <dgm:spPr/>
    </dgm:pt>
    <dgm:pt modelId="{13963576-E2D6-4BB0-AF32-771A9A18F255}" type="pres">
      <dgm:prSet presAssocID="{669789CC-CDC2-4242-B771-7DA9055CF61D}" presName="chevron7" presStyleLbl="alignNode1" presStyleIdx="6" presStyleCnt="21"/>
      <dgm:spPr/>
    </dgm:pt>
    <dgm:pt modelId="{24EDD69E-E4B8-44A5-8F6E-AC870EB9A0FD}" type="pres">
      <dgm:prSet presAssocID="{669789CC-CDC2-4242-B771-7DA9055CF61D}" presName="childtext" presStyleLbl="solidFgAcc1" presStyleIdx="0" presStyleCnt="3">
        <dgm:presLayoutVars>
          <dgm:chMax/>
          <dgm:chPref val="0"/>
          <dgm:bulletEnabled val="1"/>
        </dgm:presLayoutVars>
      </dgm:prSet>
      <dgm:spPr/>
      <dgm:t>
        <a:bodyPr/>
        <a:lstStyle/>
        <a:p>
          <a:endParaRPr lang="ru-RU"/>
        </a:p>
      </dgm:t>
    </dgm:pt>
    <dgm:pt modelId="{0F28165A-9BFB-469D-B031-6FDA829A97D6}" type="pres">
      <dgm:prSet presAssocID="{9E90031E-71FF-4E80-B6E6-72335F697F7D}" presName="sibTrans" presStyleCnt="0"/>
      <dgm:spPr/>
    </dgm:pt>
    <dgm:pt modelId="{8DC45983-F834-46FB-A038-F27D1DE0B097}" type="pres">
      <dgm:prSet presAssocID="{3CB20FFF-9844-44C4-BF0D-C8C65319E287}" presName="parenttextcomposite" presStyleCnt="0"/>
      <dgm:spPr/>
    </dgm:pt>
    <dgm:pt modelId="{A0E945EA-FB8F-4F93-BA5F-5925EA5F539F}" type="pres">
      <dgm:prSet presAssocID="{3CB20FFF-9844-44C4-BF0D-C8C65319E287}" presName="parenttext" presStyleLbl="revTx" presStyleIdx="1" presStyleCnt="3">
        <dgm:presLayoutVars>
          <dgm:chMax/>
          <dgm:chPref val="2"/>
          <dgm:bulletEnabled val="1"/>
        </dgm:presLayoutVars>
      </dgm:prSet>
      <dgm:spPr/>
      <dgm:t>
        <a:bodyPr/>
        <a:lstStyle/>
        <a:p>
          <a:endParaRPr lang="ru-RU"/>
        </a:p>
      </dgm:t>
    </dgm:pt>
    <dgm:pt modelId="{C117B9A1-5DB7-4E6A-B420-1F42F58F6F62}" type="pres">
      <dgm:prSet presAssocID="{3CB20FFF-9844-44C4-BF0D-C8C65319E287}" presName="composite" presStyleCnt="0"/>
      <dgm:spPr/>
    </dgm:pt>
    <dgm:pt modelId="{C6060973-3D33-4D02-B0A8-906F43814CD9}" type="pres">
      <dgm:prSet presAssocID="{3CB20FFF-9844-44C4-BF0D-C8C65319E287}" presName="chevron1" presStyleLbl="alignNode1" presStyleIdx="7" presStyleCnt="21"/>
      <dgm:spPr/>
    </dgm:pt>
    <dgm:pt modelId="{655363CD-6646-4B53-8824-4FD386085BAF}" type="pres">
      <dgm:prSet presAssocID="{3CB20FFF-9844-44C4-BF0D-C8C65319E287}" presName="chevron2" presStyleLbl="alignNode1" presStyleIdx="8" presStyleCnt="21"/>
      <dgm:spPr/>
    </dgm:pt>
    <dgm:pt modelId="{11E4C8BC-6859-449A-8867-163F14134C38}" type="pres">
      <dgm:prSet presAssocID="{3CB20FFF-9844-44C4-BF0D-C8C65319E287}" presName="chevron3" presStyleLbl="alignNode1" presStyleIdx="9" presStyleCnt="21"/>
      <dgm:spPr/>
    </dgm:pt>
    <dgm:pt modelId="{AE7695AA-936A-4897-BCC2-E31A3C620B47}" type="pres">
      <dgm:prSet presAssocID="{3CB20FFF-9844-44C4-BF0D-C8C65319E287}" presName="chevron4" presStyleLbl="alignNode1" presStyleIdx="10" presStyleCnt="21"/>
      <dgm:spPr/>
    </dgm:pt>
    <dgm:pt modelId="{7D865B11-D1D5-4473-9E97-7AC2100D547E}" type="pres">
      <dgm:prSet presAssocID="{3CB20FFF-9844-44C4-BF0D-C8C65319E287}" presName="chevron5" presStyleLbl="alignNode1" presStyleIdx="11" presStyleCnt="21"/>
      <dgm:spPr/>
    </dgm:pt>
    <dgm:pt modelId="{352E3A25-B8CE-48A6-B463-1225A00B6233}" type="pres">
      <dgm:prSet presAssocID="{3CB20FFF-9844-44C4-BF0D-C8C65319E287}" presName="chevron6" presStyleLbl="alignNode1" presStyleIdx="12" presStyleCnt="21"/>
      <dgm:spPr/>
    </dgm:pt>
    <dgm:pt modelId="{B106B060-78EF-4AEB-A9CF-AAADFF509C40}" type="pres">
      <dgm:prSet presAssocID="{3CB20FFF-9844-44C4-BF0D-C8C65319E287}" presName="chevron7" presStyleLbl="alignNode1" presStyleIdx="13" presStyleCnt="21"/>
      <dgm:spPr/>
    </dgm:pt>
    <dgm:pt modelId="{CA9F42E6-C5E0-4160-95A8-D908FE490058}" type="pres">
      <dgm:prSet presAssocID="{3CB20FFF-9844-44C4-BF0D-C8C65319E287}" presName="childtext" presStyleLbl="solidFgAcc1" presStyleIdx="1" presStyleCnt="3">
        <dgm:presLayoutVars>
          <dgm:chMax/>
          <dgm:chPref val="0"/>
          <dgm:bulletEnabled val="1"/>
        </dgm:presLayoutVars>
      </dgm:prSet>
      <dgm:spPr/>
      <dgm:t>
        <a:bodyPr/>
        <a:lstStyle/>
        <a:p>
          <a:endParaRPr lang="ru-RU"/>
        </a:p>
      </dgm:t>
    </dgm:pt>
    <dgm:pt modelId="{A12BC5A7-3035-4E2E-B115-76028DC3BE9F}" type="pres">
      <dgm:prSet presAssocID="{203A78E5-FBCD-4C12-9477-F843DA375ACC}" presName="sibTrans" presStyleCnt="0"/>
      <dgm:spPr/>
    </dgm:pt>
    <dgm:pt modelId="{CD467C64-F966-432F-AC19-25935A5BF99C}" type="pres">
      <dgm:prSet presAssocID="{922B07DF-4100-4D79-BED5-AD941405BC1D}" presName="parenttextcomposite" presStyleCnt="0"/>
      <dgm:spPr/>
    </dgm:pt>
    <dgm:pt modelId="{80BC521F-FD1E-4E8B-BB65-FA2B40CE4514}" type="pres">
      <dgm:prSet presAssocID="{922B07DF-4100-4D79-BED5-AD941405BC1D}" presName="parenttext" presStyleLbl="revTx" presStyleIdx="2" presStyleCnt="3">
        <dgm:presLayoutVars>
          <dgm:chMax/>
          <dgm:chPref val="2"/>
          <dgm:bulletEnabled val="1"/>
        </dgm:presLayoutVars>
      </dgm:prSet>
      <dgm:spPr/>
      <dgm:t>
        <a:bodyPr/>
        <a:lstStyle/>
        <a:p>
          <a:endParaRPr lang="ru-RU"/>
        </a:p>
      </dgm:t>
    </dgm:pt>
    <dgm:pt modelId="{BF2A9CD2-9454-4F00-BE4B-5DB251EB0083}" type="pres">
      <dgm:prSet presAssocID="{922B07DF-4100-4D79-BED5-AD941405BC1D}" presName="composite" presStyleCnt="0"/>
      <dgm:spPr/>
    </dgm:pt>
    <dgm:pt modelId="{684079BF-4BC6-4433-A218-413707E54BA6}" type="pres">
      <dgm:prSet presAssocID="{922B07DF-4100-4D79-BED5-AD941405BC1D}" presName="chevron1" presStyleLbl="alignNode1" presStyleIdx="14" presStyleCnt="21"/>
      <dgm:spPr/>
    </dgm:pt>
    <dgm:pt modelId="{187FCBBA-7E30-49FB-A95D-BA355597F6F1}" type="pres">
      <dgm:prSet presAssocID="{922B07DF-4100-4D79-BED5-AD941405BC1D}" presName="chevron2" presStyleLbl="alignNode1" presStyleIdx="15" presStyleCnt="21"/>
      <dgm:spPr/>
    </dgm:pt>
    <dgm:pt modelId="{356FC458-3C72-4F66-BE39-8A37D3D94211}" type="pres">
      <dgm:prSet presAssocID="{922B07DF-4100-4D79-BED5-AD941405BC1D}" presName="chevron3" presStyleLbl="alignNode1" presStyleIdx="16" presStyleCnt="21"/>
      <dgm:spPr/>
    </dgm:pt>
    <dgm:pt modelId="{3AB5DCE7-94F4-4243-88DF-8AE9D85E16C0}" type="pres">
      <dgm:prSet presAssocID="{922B07DF-4100-4D79-BED5-AD941405BC1D}" presName="chevron4" presStyleLbl="alignNode1" presStyleIdx="17" presStyleCnt="21"/>
      <dgm:spPr/>
    </dgm:pt>
    <dgm:pt modelId="{B683C2EA-2510-49ED-8826-CA8478549F17}" type="pres">
      <dgm:prSet presAssocID="{922B07DF-4100-4D79-BED5-AD941405BC1D}" presName="chevron5" presStyleLbl="alignNode1" presStyleIdx="18" presStyleCnt="21"/>
      <dgm:spPr/>
    </dgm:pt>
    <dgm:pt modelId="{C764FF5E-82F1-4F49-B7BE-34EEDE7FD0E2}" type="pres">
      <dgm:prSet presAssocID="{922B07DF-4100-4D79-BED5-AD941405BC1D}" presName="chevron6" presStyleLbl="alignNode1" presStyleIdx="19" presStyleCnt="21"/>
      <dgm:spPr/>
    </dgm:pt>
    <dgm:pt modelId="{DD1C04F0-710A-43D9-B866-E1DCD4F51373}" type="pres">
      <dgm:prSet presAssocID="{922B07DF-4100-4D79-BED5-AD941405BC1D}" presName="chevron7" presStyleLbl="alignNode1" presStyleIdx="20" presStyleCnt="21"/>
      <dgm:spPr/>
    </dgm:pt>
    <dgm:pt modelId="{A4665AFA-67F4-4E9C-B4C3-19145DD48C8E}" type="pres">
      <dgm:prSet presAssocID="{922B07DF-4100-4D79-BED5-AD941405BC1D}" presName="childtext" presStyleLbl="solidFgAcc1" presStyleIdx="2" presStyleCnt="3">
        <dgm:presLayoutVars>
          <dgm:chMax/>
          <dgm:chPref val="0"/>
          <dgm:bulletEnabled val="1"/>
        </dgm:presLayoutVars>
      </dgm:prSet>
      <dgm:spPr/>
      <dgm:t>
        <a:bodyPr/>
        <a:lstStyle/>
        <a:p>
          <a:endParaRPr lang="ru-RU"/>
        </a:p>
      </dgm:t>
    </dgm:pt>
  </dgm:ptLst>
  <dgm:cxnLst>
    <dgm:cxn modelId="{C1258E4F-B9EB-4F25-901B-BA94583DE916}" type="presOf" srcId="{3CB20FFF-9844-44C4-BF0D-C8C65319E287}" destId="{A0E945EA-FB8F-4F93-BA5F-5925EA5F539F}" srcOrd="0" destOrd="0" presId="urn:microsoft.com/office/officeart/2008/layout/VerticalAccentList"/>
    <dgm:cxn modelId="{93EE2B63-3FD2-49DF-8D4F-6FD856A35A26}" srcId="{669789CC-CDC2-4242-B771-7DA9055CF61D}" destId="{22FB076C-3A47-438B-830E-EF5F3E9BF248}" srcOrd="0" destOrd="0" parTransId="{6CED6562-B2F2-4330-A8D3-F54DF89A9E5D}" sibTransId="{5CE86385-F754-4E7D-94EC-571A1D4319B1}"/>
    <dgm:cxn modelId="{901EEF64-9ADA-4327-A2C5-3FEF46EE8742}" type="presOf" srcId="{22FB076C-3A47-438B-830E-EF5F3E9BF248}" destId="{24EDD69E-E4B8-44A5-8F6E-AC870EB9A0FD}" srcOrd="0" destOrd="0" presId="urn:microsoft.com/office/officeart/2008/layout/VerticalAccentList"/>
    <dgm:cxn modelId="{E9EC38E3-343B-4789-9F29-96DB9FDFB977}" srcId="{922B07DF-4100-4D79-BED5-AD941405BC1D}" destId="{61A96620-778C-4F53-8607-F1935E24E924}" srcOrd="0" destOrd="0" parTransId="{568132C6-D54A-4405-BD0B-618F6807E7E0}" sibTransId="{C251E2AA-6A4F-4A2D-B8F8-708B9FDC8464}"/>
    <dgm:cxn modelId="{9B2BA807-896F-469E-8D1F-CB161B1E5CBC}" type="presOf" srcId="{61A96620-778C-4F53-8607-F1935E24E924}" destId="{A4665AFA-67F4-4E9C-B4C3-19145DD48C8E}" srcOrd="0" destOrd="0" presId="urn:microsoft.com/office/officeart/2008/layout/VerticalAccentList"/>
    <dgm:cxn modelId="{0FA666F4-F977-449C-BEE3-775973C8F2B3}" srcId="{983E97A9-9E6B-42D8-B356-A4053DA9348F}" destId="{669789CC-CDC2-4242-B771-7DA9055CF61D}" srcOrd="0" destOrd="0" parTransId="{1A6782BE-8661-4246-B71A-7D2AE736A517}" sibTransId="{9E90031E-71FF-4E80-B6E6-72335F697F7D}"/>
    <dgm:cxn modelId="{F1145B4D-024C-43C7-ACED-CFE36914047D}" type="presOf" srcId="{983E97A9-9E6B-42D8-B356-A4053DA9348F}" destId="{EB51E1C4-582F-49E0-B354-ED8A34573958}" srcOrd="0" destOrd="0" presId="urn:microsoft.com/office/officeart/2008/layout/VerticalAccentList"/>
    <dgm:cxn modelId="{0D182B43-35A8-4346-9E7C-51624B03611B}" srcId="{983E97A9-9E6B-42D8-B356-A4053DA9348F}" destId="{3CB20FFF-9844-44C4-BF0D-C8C65319E287}" srcOrd="1" destOrd="0" parTransId="{7BB53870-BCEC-4F0D-9C57-F5B6B04EB435}" sibTransId="{203A78E5-FBCD-4C12-9477-F843DA375ACC}"/>
    <dgm:cxn modelId="{627F8B0D-7973-414C-A692-7FED432D3410}" srcId="{983E97A9-9E6B-42D8-B356-A4053DA9348F}" destId="{922B07DF-4100-4D79-BED5-AD941405BC1D}" srcOrd="2" destOrd="0" parTransId="{EFE8BE2C-AA37-4622-A5DF-030C7DFCA331}" sibTransId="{AB687092-BB78-46AA-81F2-92E4AD661B18}"/>
    <dgm:cxn modelId="{7C83456A-3828-4F86-8374-7842901A8041}" type="presOf" srcId="{669789CC-CDC2-4242-B771-7DA9055CF61D}" destId="{58962FB5-3A02-4242-AAFB-7D24EE647187}" srcOrd="0" destOrd="0" presId="urn:microsoft.com/office/officeart/2008/layout/VerticalAccentList"/>
    <dgm:cxn modelId="{121ADDA0-10FD-43B7-A381-A02D00B7F0C3}" srcId="{3CB20FFF-9844-44C4-BF0D-C8C65319E287}" destId="{56623079-CDB2-4B84-967B-D883CE0ED1F7}" srcOrd="0" destOrd="0" parTransId="{C1CE90E1-E29A-41D1-A7C6-59E1D6E38DAC}" sibTransId="{D69FF28B-06C8-4EF8-BD6B-A6B91BA43CAE}"/>
    <dgm:cxn modelId="{DF858047-8099-4ED6-82D9-F286F5013024}" type="presOf" srcId="{922B07DF-4100-4D79-BED5-AD941405BC1D}" destId="{80BC521F-FD1E-4E8B-BB65-FA2B40CE4514}" srcOrd="0" destOrd="0" presId="urn:microsoft.com/office/officeart/2008/layout/VerticalAccentList"/>
    <dgm:cxn modelId="{67476664-BF8A-4088-B400-DA8852FF70B4}" type="presOf" srcId="{56623079-CDB2-4B84-967B-D883CE0ED1F7}" destId="{CA9F42E6-C5E0-4160-95A8-D908FE490058}" srcOrd="0" destOrd="0" presId="urn:microsoft.com/office/officeart/2008/layout/VerticalAccentList"/>
    <dgm:cxn modelId="{D5D3A0F4-39EC-41A3-B707-8DCA3D5CCD03}" type="presParOf" srcId="{EB51E1C4-582F-49E0-B354-ED8A34573958}" destId="{50675EB7-1049-4194-B149-CD2519CE1813}" srcOrd="0" destOrd="0" presId="urn:microsoft.com/office/officeart/2008/layout/VerticalAccentList"/>
    <dgm:cxn modelId="{A07ED159-54A8-45BE-888C-2559DDDCFEF8}" type="presParOf" srcId="{50675EB7-1049-4194-B149-CD2519CE1813}" destId="{58962FB5-3A02-4242-AAFB-7D24EE647187}" srcOrd="0" destOrd="0" presId="urn:microsoft.com/office/officeart/2008/layout/VerticalAccentList"/>
    <dgm:cxn modelId="{863EF17B-E884-4B9F-A147-F6A6B7793C18}" type="presParOf" srcId="{EB51E1C4-582F-49E0-B354-ED8A34573958}" destId="{5AEE564D-C0C7-4790-B9B2-052DF35AAE2C}" srcOrd="1" destOrd="0" presId="urn:microsoft.com/office/officeart/2008/layout/VerticalAccentList"/>
    <dgm:cxn modelId="{3EA6DD7F-2BC6-4720-BAC1-6A3CDEB6C412}" type="presParOf" srcId="{5AEE564D-C0C7-4790-B9B2-052DF35AAE2C}" destId="{A972EF6D-718A-4947-8F79-E37EF2D8A97E}" srcOrd="0" destOrd="0" presId="urn:microsoft.com/office/officeart/2008/layout/VerticalAccentList"/>
    <dgm:cxn modelId="{01F0B0C9-F676-45BC-96DA-38E5AB25741C}" type="presParOf" srcId="{5AEE564D-C0C7-4790-B9B2-052DF35AAE2C}" destId="{D19F5832-5CDC-41FE-8179-D2035C278B17}" srcOrd="1" destOrd="0" presId="urn:microsoft.com/office/officeart/2008/layout/VerticalAccentList"/>
    <dgm:cxn modelId="{3BBCF2C7-64AF-44F0-B32B-CDA3F8090DF8}" type="presParOf" srcId="{5AEE564D-C0C7-4790-B9B2-052DF35AAE2C}" destId="{71510596-6F70-4EC6-BA3A-0F2F6A0EF200}" srcOrd="2" destOrd="0" presId="urn:microsoft.com/office/officeart/2008/layout/VerticalAccentList"/>
    <dgm:cxn modelId="{FEA2B336-F88D-49DC-85F8-1B4C2B0E6D7C}" type="presParOf" srcId="{5AEE564D-C0C7-4790-B9B2-052DF35AAE2C}" destId="{93BD4962-86F1-4D46-AE82-C0B8C5D5A52C}" srcOrd="3" destOrd="0" presId="urn:microsoft.com/office/officeart/2008/layout/VerticalAccentList"/>
    <dgm:cxn modelId="{69A1C107-A011-499C-BA35-A96A9292D5A2}" type="presParOf" srcId="{5AEE564D-C0C7-4790-B9B2-052DF35AAE2C}" destId="{A7A9B5F1-8586-4BDA-A2E5-672325AB355C}" srcOrd="4" destOrd="0" presId="urn:microsoft.com/office/officeart/2008/layout/VerticalAccentList"/>
    <dgm:cxn modelId="{142B49B8-DF21-4CB4-8DB5-BBBEC87A54CA}" type="presParOf" srcId="{5AEE564D-C0C7-4790-B9B2-052DF35AAE2C}" destId="{20B135D5-40CE-4263-B9A3-F98C56D4F78C}" srcOrd="5" destOrd="0" presId="urn:microsoft.com/office/officeart/2008/layout/VerticalAccentList"/>
    <dgm:cxn modelId="{7E195094-F753-4241-8883-E48B55E6D755}" type="presParOf" srcId="{5AEE564D-C0C7-4790-B9B2-052DF35AAE2C}" destId="{13963576-E2D6-4BB0-AF32-771A9A18F255}" srcOrd="6" destOrd="0" presId="urn:microsoft.com/office/officeart/2008/layout/VerticalAccentList"/>
    <dgm:cxn modelId="{3FE55EDD-C705-4C18-AA6C-B7A0D1888E92}" type="presParOf" srcId="{5AEE564D-C0C7-4790-B9B2-052DF35AAE2C}" destId="{24EDD69E-E4B8-44A5-8F6E-AC870EB9A0FD}" srcOrd="7" destOrd="0" presId="urn:microsoft.com/office/officeart/2008/layout/VerticalAccentList"/>
    <dgm:cxn modelId="{36FE66EF-997F-4256-812B-C83424A447F5}" type="presParOf" srcId="{EB51E1C4-582F-49E0-B354-ED8A34573958}" destId="{0F28165A-9BFB-469D-B031-6FDA829A97D6}" srcOrd="2" destOrd="0" presId="urn:microsoft.com/office/officeart/2008/layout/VerticalAccentList"/>
    <dgm:cxn modelId="{A72CBE6E-6642-4A8A-A852-E990013A108F}" type="presParOf" srcId="{EB51E1C4-582F-49E0-B354-ED8A34573958}" destId="{8DC45983-F834-46FB-A038-F27D1DE0B097}" srcOrd="3" destOrd="0" presId="urn:microsoft.com/office/officeart/2008/layout/VerticalAccentList"/>
    <dgm:cxn modelId="{CBAB32CE-BC81-4FFE-9719-3745D328C574}" type="presParOf" srcId="{8DC45983-F834-46FB-A038-F27D1DE0B097}" destId="{A0E945EA-FB8F-4F93-BA5F-5925EA5F539F}" srcOrd="0" destOrd="0" presId="urn:microsoft.com/office/officeart/2008/layout/VerticalAccentList"/>
    <dgm:cxn modelId="{22DA6410-F4D3-4911-948C-379C89897597}" type="presParOf" srcId="{EB51E1C4-582F-49E0-B354-ED8A34573958}" destId="{C117B9A1-5DB7-4E6A-B420-1F42F58F6F62}" srcOrd="4" destOrd="0" presId="urn:microsoft.com/office/officeart/2008/layout/VerticalAccentList"/>
    <dgm:cxn modelId="{06DC228F-042B-47B7-A985-FC9D4F9B6D51}" type="presParOf" srcId="{C117B9A1-5DB7-4E6A-B420-1F42F58F6F62}" destId="{C6060973-3D33-4D02-B0A8-906F43814CD9}" srcOrd="0" destOrd="0" presId="urn:microsoft.com/office/officeart/2008/layout/VerticalAccentList"/>
    <dgm:cxn modelId="{FB09AD28-7491-4D83-A882-B254AFAAE2D6}" type="presParOf" srcId="{C117B9A1-5DB7-4E6A-B420-1F42F58F6F62}" destId="{655363CD-6646-4B53-8824-4FD386085BAF}" srcOrd="1" destOrd="0" presId="urn:microsoft.com/office/officeart/2008/layout/VerticalAccentList"/>
    <dgm:cxn modelId="{E75C956D-C3F0-46EF-8A6D-EF08504BADEC}" type="presParOf" srcId="{C117B9A1-5DB7-4E6A-B420-1F42F58F6F62}" destId="{11E4C8BC-6859-449A-8867-163F14134C38}" srcOrd="2" destOrd="0" presId="urn:microsoft.com/office/officeart/2008/layout/VerticalAccentList"/>
    <dgm:cxn modelId="{90F296DE-3F61-4F06-800F-C9B7BF0622A9}" type="presParOf" srcId="{C117B9A1-5DB7-4E6A-B420-1F42F58F6F62}" destId="{AE7695AA-936A-4897-BCC2-E31A3C620B47}" srcOrd="3" destOrd="0" presId="urn:microsoft.com/office/officeart/2008/layout/VerticalAccentList"/>
    <dgm:cxn modelId="{EB36C9DD-D7BA-492E-BE51-8DA1F6165211}" type="presParOf" srcId="{C117B9A1-5DB7-4E6A-B420-1F42F58F6F62}" destId="{7D865B11-D1D5-4473-9E97-7AC2100D547E}" srcOrd="4" destOrd="0" presId="urn:microsoft.com/office/officeart/2008/layout/VerticalAccentList"/>
    <dgm:cxn modelId="{A92FA591-A174-4731-B963-2C35711AFD4C}" type="presParOf" srcId="{C117B9A1-5DB7-4E6A-B420-1F42F58F6F62}" destId="{352E3A25-B8CE-48A6-B463-1225A00B6233}" srcOrd="5" destOrd="0" presId="urn:microsoft.com/office/officeart/2008/layout/VerticalAccentList"/>
    <dgm:cxn modelId="{21CD2334-2043-4593-B681-CA08A5EB3FBC}" type="presParOf" srcId="{C117B9A1-5DB7-4E6A-B420-1F42F58F6F62}" destId="{B106B060-78EF-4AEB-A9CF-AAADFF509C40}" srcOrd="6" destOrd="0" presId="urn:microsoft.com/office/officeart/2008/layout/VerticalAccentList"/>
    <dgm:cxn modelId="{1B28B1F8-CF80-41F5-A582-ABBDD1E20DD0}" type="presParOf" srcId="{C117B9A1-5DB7-4E6A-B420-1F42F58F6F62}" destId="{CA9F42E6-C5E0-4160-95A8-D908FE490058}" srcOrd="7" destOrd="0" presId="urn:microsoft.com/office/officeart/2008/layout/VerticalAccentList"/>
    <dgm:cxn modelId="{3C6DDEE9-9B28-4B44-A253-86138A4638E4}" type="presParOf" srcId="{EB51E1C4-582F-49E0-B354-ED8A34573958}" destId="{A12BC5A7-3035-4E2E-B115-76028DC3BE9F}" srcOrd="5" destOrd="0" presId="urn:microsoft.com/office/officeart/2008/layout/VerticalAccentList"/>
    <dgm:cxn modelId="{D221B4F2-2D7F-4573-95E1-5D5BC2ECF3DB}" type="presParOf" srcId="{EB51E1C4-582F-49E0-B354-ED8A34573958}" destId="{CD467C64-F966-432F-AC19-25935A5BF99C}" srcOrd="6" destOrd="0" presId="urn:microsoft.com/office/officeart/2008/layout/VerticalAccentList"/>
    <dgm:cxn modelId="{431691F4-F878-4757-AD6F-A2EF56D5A7A2}" type="presParOf" srcId="{CD467C64-F966-432F-AC19-25935A5BF99C}" destId="{80BC521F-FD1E-4E8B-BB65-FA2B40CE4514}" srcOrd="0" destOrd="0" presId="urn:microsoft.com/office/officeart/2008/layout/VerticalAccentList"/>
    <dgm:cxn modelId="{C89B65D0-CC1D-4163-85E1-6B6B5CDBED11}" type="presParOf" srcId="{EB51E1C4-582F-49E0-B354-ED8A34573958}" destId="{BF2A9CD2-9454-4F00-BE4B-5DB251EB0083}" srcOrd="7" destOrd="0" presId="urn:microsoft.com/office/officeart/2008/layout/VerticalAccentList"/>
    <dgm:cxn modelId="{CDEE8B64-BED3-4DA9-95F6-7739F2F951E3}" type="presParOf" srcId="{BF2A9CD2-9454-4F00-BE4B-5DB251EB0083}" destId="{684079BF-4BC6-4433-A218-413707E54BA6}" srcOrd="0" destOrd="0" presId="urn:microsoft.com/office/officeart/2008/layout/VerticalAccentList"/>
    <dgm:cxn modelId="{D36695B6-1C16-4E98-A44C-5E2E73F0A529}" type="presParOf" srcId="{BF2A9CD2-9454-4F00-BE4B-5DB251EB0083}" destId="{187FCBBA-7E30-49FB-A95D-BA355597F6F1}" srcOrd="1" destOrd="0" presId="urn:microsoft.com/office/officeart/2008/layout/VerticalAccentList"/>
    <dgm:cxn modelId="{1346D245-CA15-4ECC-9646-4B14016A51CC}" type="presParOf" srcId="{BF2A9CD2-9454-4F00-BE4B-5DB251EB0083}" destId="{356FC458-3C72-4F66-BE39-8A37D3D94211}" srcOrd="2" destOrd="0" presId="urn:microsoft.com/office/officeart/2008/layout/VerticalAccentList"/>
    <dgm:cxn modelId="{4C8F0E48-D5D0-4FF0-868C-D9A2AD1AB110}" type="presParOf" srcId="{BF2A9CD2-9454-4F00-BE4B-5DB251EB0083}" destId="{3AB5DCE7-94F4-4243-88DF-8AE9D85E16C0}" srcOrd="3" destOrd="0" presId="urn:microsoft.com/office/officeart/2008/layout/VerticalAccentList"/>
    <dgm:cxn modelId="{E136C19E-B235-48B5-A7FF-B84A5F50FBB4}" type="presParOf" srcId="{BF2A9CD2-9454-4F00-BE4B-5DB251EB0083}" destId="{B683C2EA-2510-49ED-8826-CA8478549F17}" srcOrd="4" destOrd="0" presId="urn:microsoft.com/office/officeart/2008/layout/VerticalAccentList"/>
    <dgm:cxn modelId="{D1D7562A-30B3-45F5-A2C0-0FB0271970B0}" type="presParOf" srcId="{BF2A9CD2-9454-4F00-BE4B-5DB251EB0083}" destId="{C764FF5E-82F1-4F49-B7BE-34EEDE7FD0E2}" srcOrd="5" destOrd="0" presId="urn:microsoft.com/office/officeart/2008/layout/VerticalAccentList"/>
    <dgm:cxn modelId="{5C52001B-5F8F-4B5A-9153-505DAE4529E4}" type="presParOf" srcId="{BF2A9CD2-9454-4F00-BE4B-5DB251EB0083}" destId="{DD1C04F0-710A-43D9-B866-E1DCD4F51373}" srcOrd="6" destOrd="0" presId="urn:microsoft.com/office/officeart/2008/layout/VerticalAccentList"/>
    <dgm:cxn modelId="{DE3B4F46-23D8-4468-B8AC-8D0765C8EDF3}" type="presParOf" srcId="{BF2A9CD2-9454-4F00-BE4B-5DB251EB0083}" destId="{A4665AFA-67F4-4E9C-B4C3-19145DD48C8E}" srcOrd="7"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3E97A9-9E6B-42D8-B356-A4053DA9348F}" type="doc">
      <dgm:prSet loTypeId="urn:microsoft.com/office/officeart/2008/layout/VerticalAccentList" loCatId="list" qsTypeId="urn:microsoft.com/office/officeart/2005/8/quickstyle/simple1" qsCatId="simple" csTypeId="urn:microsoft.com/office/officeart/2005/8/colors/colorful2" csCatId="colorful" phldr="1"/>
      <dgm:spPr/>
      <dgm:t>
        <a:bodyPr/>
        <a:lstStyle/>
        <a:p>
          <a:endParaRPr lang="ru-RU"/>
        </a:p>
      </dgm:t>
    </dgm:pt>
    <dgm:pt modelId="{669789CC-CDC2-4242-B771-7DA9055CF61D}">
      <dgm:prSet phldrT="[Текст]" custT="1"/>
      <dgm:spPr/>
      <dgm:t>
        <a:bodyPr/>
        <a:lstStyle/>
        <a:p>
          <a:r>
            <a:rPr lang="ru-RU" sz="1600" b="1" dirty="0" smtClean="0">
              <a:solidFill>
                <a:srgbClr val="C00000"/>
              </a:solidFill>
            </a:rPr>
            <a:t>Инсулин вызывает зависимость, поэтому колоть его нужно лишь в крайнем случае</a:t>
          </a:r>
        </a:p>
        <a:p>
          <a:endParaRPr lang="ru-RU" sz="1100" dirty="0"/>
        </a:p>
      </dgm:t>
    </dgm:pt>
    <dgm:pt modelId="{1A6782BE-8661-4246-B71A-7D2AE736A517}" type="parTrans" cxnId="{0FA666F4-F977-449C-BEE3-775973C8F2B3}">
      <dgm:prSet/>
      <dgm:spPr/>
      <dgm:t>
        <a:bodyPr/>
        <a:lstStyle/>
        <a:p>
          <a:endParaRPr lang="ru-RU"/>
        </a:p>
      </dgm:t>
    </dgm:pt>
    <dgm:pt modelId="{9E90031E-71FF-4E80-B6E6-72335F697F7D}" type="sibTrans" cxnId="{0FA666F4-F977-449C-BEE3-775973C8F2B3}">
      <dgm:prSet/>
      <dgm:spPr/>
      <dgm:t>
        <a:bodyPr/>
        <a:lstStyle/>
        <a:p>
          <a:endParaRPr lang="ru-RU"/>
        </a:p>
      </dgm:t>
    </dgm:pt>
    <dgm:pt modelId="{22FB076C-3A47-438B-830E-EF5F3E9BF248}">
      <dgm:prSet phldrT="[Текст]" custT="1"/>
      <dgm:spPr/>
      <dgm:t>
        <a:bodyPr/>
        <a:lstStyle/>
        <a:p>
          <a:pPr algn="ctr"/>
          <a:r>
            <a:rPr lang="ru-RU" sz="1400" b="1" dirty="0" smtClean="0"/>
            <a:t>Нет. </a:t>
          </a:r>
          <a:r>
            <a:rPr lang="ru-RU" sz="1400" b="0" dirty="0" smtClean="0"/>
            <a:t>Людям с диабетом 1 типа обойтись без инъекций инсулина не удастся, поскольку они являются жизненно необходимыми. При сахарном диабете 2 типа в начале заболевания поджелудочная железа как правило еще вырабатывает достаточное количество инсулина, поэтому  пациенту назначают  </a:t>
          </a:r>
          <a:r>
            <a:rPr lang="ru-RU" sz="1400" b="0" dirty="0" err="1" smtClean="0"/>
            <a:t>таблетированные</a:t>
          </a:r>
          <a:r>
            <a:rPr lang="ru-RU" sz="1400" b="0" dirty="0" smtClean="0"/>
            <a:t> или инъекционные </a:t>
          </a:r>
          <a:r>
            <a:rPr lang="ru-RU" sz="1400" b="0" dirty="0" err="1" smtClean="0"/>
            <a:t>сахароснижающие</a:t>
          </a:r>
          <a:r>
            <a:rPr lang="ru-RU" sz="1400" b="0" dirty="0" smtClean="0"/>
            <a:t> препараты, которые помогают собственному инсулину работать более эффективно.</a:t>
          </a:r>
          <a:endParaRPr lang="ru-RU" sz="1400" b="0" dirty="0"/>
        </a:p>
      </dgm:t>
    </dgm:pt>
    <dgm:pt modelId="{6CED6562-B2F2-4330-A8D3-F54DF89A9E5D}" type="parTrans" cxnId="{93EE2B63-3FD2-49DF-8D4F-6FD856A35A26}">
      <dgm:prSet/>
      <dgm:spPr/>
      <dgm:t>
        <a:bodyPr/>
        <a:lstStyle/>
        <a:p>
          <a:endParaRPr lang="ru-RU"/>
        </a:p>
      </dgm:t>
    </dgm:pt>
    <dgm:pt modelId="{5CE86385-F754-4E7D-94EC-571A1D4319B1}" type="sibTrans" cxnId="{93EE2B63-3FD2-49DF-8D4F-6FD856A35A26}">
      <dgm:prSet/>
      <dgm:spPr/>
      <dgm:t>
        <a:bodyPr/>
        <a:lstStyle/>
        <a:p>
          <a:endParaRPr lang="ru-RU"/>
        </a:p>
      </dgm:t>
    </dgm:pt>
    <dgm:pt modelId="{3CB20FFF-9844-44C4-BF0D-C8C65319E287}">
      <dgm:prSet phldrT="[Текст]" custT="1"/>
      <dgm:spPr/>
      <dgm:t>
        <a:bodyPr/>
        <a:lstStyle/>
        <a:p>
          <a:r>
            <a:rPr lang="ru-RU" sz="1600" b="1" dirty="0" smtClean="0">
              <a:solidFill>
                <a:schemeClr val="bg2">
                  <a:lumMod val="50000"/>
                </a:schemeClr>
              </a:solidFill>
            </a:rPr>
            <a:t>При диабете нельзя есть сладкое, а лучше перейти на специальные диабетические продукты</a:t>
          </a:r>
        </a:p>
        <a:p>
          <a:endParaRPr lang="ru-RU" sz="1100" dirty="0"/>
        </a:p>
      </dgm:t>
    </dgm:pt>
    <dgm:pt modelId="{7BB53870-BCEC-4F0D-9C57-F5B6B04EB435}" type="parTrans" cxnId="{0D182B43-35A8-4346-9E7C-51624B03611B}">
      <dgm:prSet/>
      <dgm:spPr/>
      <dgm:t>
        <a:bodyPr/>
        <a:lstStyle/>
        <a:p>
          <a:endParaRPr lang="ru-RU"/>
        </a:p>
      </dgm:t>
    </dgm:pt>
    <dgm:pt modelId="{203A78E5-FBCD-4C12-9477-F843DA375ACC}" type="sibTrans" cxnId="{0D182B43-35A8-4346-9E7C-51624B03611B}">
      <dgm:prSet/>
      <dgm:spPr/>
      <dgm:t>
        <a:bodyPr/>
        <a:lstStyle/>
        <a:p>
          <a:endParaRPr lang="ru-RU"/>
        </a:p>
      </dgm:t>
    </dgm:pt>
    <dgm:pt modelId="{56623079-CDB2-4B84-967B-D883CE0ED1F7}">
      <dgm:prSet phldrT="[Текст]" custT="1"/>
      <dgm:spPr/>
      <dgm:t>
        <a:bodyPr/>
        <a:lstStyle/>
        <a:p>
          <a:pPr algn="ctr"/>
          <a:r>
            <a:rPr lang="ru-RU" sz="1400" b="1" dirty="0" smtClean="0"/>
            <a:t>Нет. </a:t>
          </a:r>
          <a:r>
            <a:rPr lang="ru-RU" sz="1400" b="0" dirty="0" smtClean="0"/>
            <a:t>Полностью отказываться от привычных продуктов не нужно, а вот скорректировать рацион придется. Диабетические продукты могут показаться достойной альтернативой «обычным» сладостям и десертам. Оптимальным для людей с диабетом, да и для всех тех, кто следит за здоровьем, будет переход на здоровое питание – рацион, богатый сложными углеводами, белкам, фруктами, овощами и витаминами. </a:t>
          </a:r>
          <a:endParaRPr lang="ru-RU" sz="1400" b="0" dirty="0"/>
        </a:p>
      </dgm:t>
    </dgm:pt>
    <dgm:pt modelId="{C1CE90E1-E29A-41D1-A7C6-59E1D6E38DAC}" type="parTrans" cxnId="{121ADDA0-10FD-43B7-A381-A02D00B7F0C3}">
      <dgm:prSet/>
      <dgm:spPr/>
      <dgm:t>
        <a:bodyPr/>
        <a:lstStyle/>
        <a:p>
          <a:endParaRPr lang="ru-RU"/>
        </a:p>
      </dgm:t>
    </dgm:pt>
    <dgm:pt modelId="{D69FF28B-06C8-4EF8-BD6B-A6B91BA43CAE}" type="sibTrans" cxnId="{121ADDA0-10FD-43B7-A381-A02D00B7F0C3}">
      <dgm:prSet/>
      <dgm:spPr/>
      <dgm:t>
        <a:bodyPr/>
        <a:lstStyle/>
        <a:p>
          <a:endParaRPr lang="ru-RU"/>
        </a:p>
      </dgm:t>
    </dgm:pt>
    <dgm:pt modelId="{922B07DF-4100-4D79-BED5-AD941405BC1D}">
      <dgm:prSet phldrT="[Текст]" custT="1"/>
      <dgm:spPr/>
      <dgm:t>
        <a:bodyPr/>
        <a:lstStyle/>
        <a:p>
          <a:r>
            <a:rPr lang="ru-RU" sz="1600" b="1" dirty="0" smtClean="0">
              <a:solidFill>
                <a:schemeClr val="accent3">
                  <a:lumMod val="50000"/>
                </a:schemeClr>
              </a:solidFill>
            </a:rPr>
            <a:t>Инсулин вызывает прибавку веса</a:t>
          </a:r>
        </a:p>
      </dgm:t>
    </dgm:pt>
    <dgm:pt modelId="{EFE8BE2C-AA37-4622-A5DF-030C7DFCA331}" type="parTrans" cxnId="{627F8B0D-7973-414C-A692-7FED432D3410}">
      <dgm:prSet/>
      <dgm:spPr/>
      <dgm:t>
        <a:bodyPr/>
        <a:lstStyle/>
        <a:p>
          <a:endParaRPr lang="ru-RU"/>
        </a:p>
      </dgm:t>
    </dgm:pt>
    <dgm:pt modelId="{AB687092-BB78-46AA-81F2-92E4AD661B18}" type="sibTrans" cxnId="{627F8B0D-7973-414C-A692-7FED432D3410}">
      <dgm:prSet/>
      <dgm:spPr/>
      <dgm:t>
        <a:bodyPr/>
        <a:lstStyle/>
        <a:p>
          <a:endParaRPr lang="ru-RU"/>
        </a:p>
      </dgm:t>
    </dgm:pt>
    <dgm:pt modelId="{61A96620-778C-4F53-8607-F1935E24E924}">
      <dgm:prSet phldrT="[Текст]" custT="1"/>
      <dgm:spPr/>
      <dgm:t>
        <a:bodyPr/>
        <a:lstStyle/>
        <a:p>
          <a:pPr algn="ctr"/>
          <a:r>
            <a:rPr lang="ru-RU" sz="1400" b="1" dirty="0" smtClean="0"/>
            <a:t>Нет. </a:t>
          </a:r>
          <a:r>
            <a:rPr lang="ru-RU" sz="1400" b="0" dirty="0" smtClean="0"/>
            <a:t>Пациенты, которым назначают инсулинотерапию, действительно нередко начинают набирать вес. Высокий уровень сахара провоцирует потерю веса: с мочой выводится глюкоза, а вместе с ней – часть потребленных калорий. При назначении инсулина, процесс потери «калорий» с сахаром прекращается и они остаются в организме. Если человек продолжает вести тот образ жизни, к которому привык (есть калорийную пищу, мало двигаться), то масса тела будет увеличиваться, но это будет происходить не из-за инсулина. </a:t>
          </a:r>
          <a:endParaRPr lang="ru-RU" sz="1400" b="0" dirty="0"/>
        </a:p>
      </dgm:t>
    </dgm:pt>
    <dgm:pt modelId="{568132C6-D54A-4405-BD0B-618F6807E7E0}" type="parTrans" cxnId="{E9EC38E3-343B-4789-9F29-96DB9FDFB977}">
      <dgm:prSet/>
      <dgm:spPr/>
      <dgm:t>
        <a:bodyPr/>
        <a:lstStyle/>
        <a:p>
          <a:endParaRPr lang="ru-RU"/>
        </a:p>
      </dgm:t>
    </dgm:pt>
    <dgm:pt modelId="{C251E2AA-6A4F-4A2D-B8F8-708B9FDC8464}" type="sibTrans" cxnId="{E9EC38E3-343B-4789-9F29-96DB9FDFB977}">
      <dgm:prSet/>
      <dgm:spPr/>
      <dgm:t>
        <a:bodyPr/>
        <a:lstStyle/>
        <a:p>
          <a:endParaRPr lang="ru-RU"/>
        </a:p>
      </dgm:t>
    </dgm:pt>
    <dgm:pt modelId="{A38B411F-E010-462E-82B6-FB9FC38BF39A}" type="pres">
      <dgm:prSet presAssocID="{983E97A9-9E6B-42D8-B356-A4053DA9348F}" presName="Name0" presStyleCnt="0">
        <dgm:presLayoutVars>
          <dgm:chMax/>
          <dgm:chPref/>
          <dgm:dir/>
        </dgm:presLayoutVars>
      </dgm:prSet>
      <dgm:spPr/>
      <dgm:t>
        <a:bodyPr/>
        <a:lstStyle/>
        <a:p>
          <a:endParaRPr lang="ru-RU"/>
        </a:p>
      </dgm:t>
    </dgm:pt>
    <dgm:pt modelId="{96061DBF-B3BF-411C-A736-AA42EEAAB94C}" type="pres">
      <dgm:prSet presAssocID="{669789CC-CDC2-4242-B771-7DA9055CF61D}" presName="parenttextcomposite" presStyleCnt="0"/>
      <dgm:spPr/>
    </dgm:pt>
    <dgm:pt modelId="{25C5E799-C531-4A8A-9999-61C98696EEFA}" type="pres">
      <dgm:prSet presAssocID="{669789CC-CDC2-4242-B771-7DA9055CF61D}" presName="parenttext" presStyleLbl="revTx" presStyleIdx="0" presStyleCnt="3" custLinFactNeighborX="-3" custLinFactNeighborY="15987">
        <dgm:presLayoutVars>
          <dgm:chMax/>
          <dgm:chPref val="2"/>
          <dgm:bulletEnabled val="1"/>
        </dgm:presLayoutVars>
      </dgm:prSet>
      <dgm:spPr/>
      <dgm:t>
        <a:bodyPr/>
        <a:lstStyle/>
        <a:p>
          <a:endParaRPr lang="ru-RU"/>
        </a:p>
      </dgm:t>
    </dgm:pt>
    <dgm:pt modelId="{992DE87D-FB18-41C8-9E78-4D7B4E32AF2D}" type="pres">
      <dgm:prSet presAssocID="{669789CC-CDC2-4242-B771-7DA9055CF61D}" presName="composite" presStyleCnt="0"/>
      <dgm:spPr/>
    </dgm:pt>
    <dgm:pt modelId="{369AA56B-4BB1-4F24-BB53-7B24EE38ED71}" type="pres">
      <dgm:prSet presAssocID="{669789CC-CDC2-4242-B771-7DA9055CF61D}" presName="chevron1" presStyleLbl="alignNode1" presStyleIdx="0" presStyleCnt="21"/>
      <dgm:spPr/>
    </dgm:pt>
    <dgm:pt modelId="{E7CC09D5-7E59-43C0-8E97-6875123780AF}" type="pres">
      <dgm:prSet presAssocID="{669789CC-CDC2-4242-B771-7DA9055CF61D}" presName="chevron2" presStyleLbl="alignNode1" presStyleIdx="1" presStyleCnt="21"/>
      <dgm:spPr/>
    </dgm:pt>
    <dgm:pt modelId="{4E386B54-E437-4746-BBC6-D1065E7BA364}" type="pres">
      <dgm:prSet presAssocID="{669789CC-CDC2-4242-B771-7DA9055CF61D}" presName="chevron3" presStyleLbl="alignNode1" presStyleIdx="2" presStyleCnt="21"/>
      <dgm:spPr/>
    </dgm:pt>
    <dgm:pt modelId="{5E5B347D-6E55-4E45-BBC9-B315E9FD55CD}" type="pres">
      <dgm:prSet presAssocID="{669789CC-CDC2-4242-B771-7DA9055CF61D}" presName="chevron4" presStyleLbl="alignNode1" presStyleIdx="3" presStyleCnt="21"/>
      <dgm:spPr/>
    </dgm:pt>
    <dgm:pt modelId="{5AA7A86C-0A67-44CF-A8CA-6EED294D8D51}" type="pres">
      <dgm:prSet presAssocID="{669789CC-CDC2-4242-B771-7DA9055CF61D}" presName="chevron5" presStyleLbl="alignNode1" presStyleIdx="4" presStyleCnt="21"/>
      <dgm:spPr/>
    </dgm:pt>
    <dgm:pt modelId="{308B37E3-3B3B-442E-9B96-B4616F262461}" type="pres">
      <dgm:prSet presAssocID="{669789CC-CDC2-4242-B771-7DA9055CF61D}" presName="chevron6" presStyleLbl="alignNode1" presStyleIdx="5" presStyleCnt="21"/>
      <dgm:spPr/>
    </dgm:pt>
    <dgm:pt modelId="{0A775F40-AD9F-4AAA-9316-F7C91326D159}" type="pres">
      <dgm:prSet presAssocID="{669789CC-CDC2-4242-B771-7DA9055CF61D}" presName="chevron7" presStyleLbl="alignNode1" presStyleIdx="6" presStyleCnt="21"/>
      <dgm:spPr/>
    </dgm:pt>
    <dgm:pt modelId="{BAB99AF6-4C7A-4098-9741-5B83C15D63FF}" type="pres">
      <dgm:prSet presAssocID="{669789CC-CDC2-4242-B771-7DA9055CF61D}" presName="childtext" presStyleLbl="solidFgAcc1" presStyleIdx="0" presStyleCnt="3">
        <dgm:presLayoutVars>
          <dgm:chMax/>
          <dgm:chPref val="0"/>
          <dgm:bulletEnabled val="1"/>
        </dgm:presLayoutVars>
      </dgm:prSet>
      <dgm:spPr/>
      <dgm:t>
        <a:bodyPr/>
        <a:lstStyle/>
        <a:p>
          <a:endParaRPr lang="ru-RU"/>
        </a:p>
      </dgm:t>
    </dgm:pt>
    <dgm:pt modelId="{E73CB4E1-DD09-4D09-B96A-38D315E3C0D9}" type="pres">
      <dgm:prSet presAssocID="{9E90031E-71FF-4E80-B6E6-72335F697F7D}" presName="sibTrans" presStyleCnt="0"/>
      <dgm:spPr/>
    </dgm:pt>
    <dgm:pt modelId="{458EB293-456F-4BB6-A574-5BAB00F34301}" type="pres">
      <dgm:prSet presAssocID="{3CB20FFF-9844-44C4-BF0D-C8C65319E287}" presName="parenttextcomposite" presStyleCnt="0"/>
      <dgm:spPr/>
    </dgm:pt>
    <dgm:pt modelId="{0D48E9F1-0CAC-4FB9-AB4C-2BF04C0931F1}" type="pres">
      <dgm:prSet presAssocID="{3CB20FFF-9844-44C4-BF0D-C8C65319E287}" presName="parenttext" presStyleLbl="revTx" presStyleIdx="1" presStyleCnt="3" custLinFactNeighborX="-3" custLinFactNeighborY="24693">
        <dgm:presLayoutVars>
          <dgm:chMax/>
          <dgm:chPref val="2"/>
          <dgm:bulletEnabled val="1"/>
        </dgm:presLayoutVars>
      </dgm:prSet>
      <dgm:spPr/>
      <dgm:t>
        <a:bodyPr/>
        <a:lstStyle/>
        <a:p>
          <a:endParaRPr lang="ru-RU"/>
        </a:p>
      </dgm:t>
    </dgm:pt>
    <dgm:pt modelId="{753FF1BF-E413-4D0A-B949-170756766EF1}" type="pres">
      <dgm:prSet presAssocID="{3CB20FFF-9844-44C4-BF0D-C8C65319E287}" presName="composite" presStyleCnt="0"/>
      <dgm:spPr/>
    </dgm:pt>
    <dgm:pt modelId="{1A6682A7-4BC0-44A1-BD68-1DC440F9BB46}" type="pres">
      <dgm:prSet presAssocID="{3CB20FFF-9844-44C4-BF0D-C8C65319E287}" presName="chevron1" presStyleLbl="alignNode1" presStyleIdx="7" presStyleCnt="21"/>
      <dgm:spPr/>
    </dgm:pt>
    <dgm:pt modelId="{989B8DCD-2BB7-425D-BDFA-ACF68E7ED18E}" type="pres">
      <dgm:prSet presAssocID="{3CB20FFF-9844-44C4-BF0D-C8C65319E287}" presName="chevron2" presStyleLbl="alignNode1" presStyleIdx="8" presStyleCnt="21"/>
      <dgm:spPr/>
    </dgm:pt>
    <dgm:pt modelId="{E40CC2A4-25FC-4015-B5C1-8306365E5375}" type="pres">
      <dgm:prSet presAssocID="{3CB20FFF-9844-44C4-BF0D-C8C65319E287}" presName="chevron3" presStyleLbl="alignNode1" presStyleIdx="9" presStyleCnt="21"/>
      <dgm:spPr/>
    </dgm:pt>
    <dgm:pt modelId="{5D8BFED8-9298-4F19-A1B9-B89E4E6C90A3}" type="pres">
      <dgm:prSet presAssocID="{3CB20FFF-9844-44C4-BF0D-C8C65319E287}" presName="chevron4" presStyleLbl="alignNode1" presStyleIdx="10" presStyleCnt="21"/>
      <dgm:spPr/>
    </dgm:pt>
    <dgm:pt modelId="{9CAF76C2-A116-40FC-949B-7831D53D72D4}" type="pres">
      <dgm:prSet presAssocID="{3CB20FFF-9844-44C4-BF0D-C8C65319E287}" presName="chevron5" presStyleLbl="alignNode1" presStyleIdx="11" presStyleCnt="21"/>
      <dgm:spPr/>
    </dgm:pt>
    <dgm:pt modelId="{475162F5-436E-4412-BE82-20653DF18986}" type="pres">
      <dgm:prSet presAssocID="{3CB20FFF-9844-44C4-BF0D-C8C65319E287}" presName="chevron6" presStyleLbl="alignNode1" presStyleIdx="12" presStyleCnt="21"/>
      <dgm:spPr/>
    </dgm:pt>
    <dgm:pt modelId="{0ACC8885-7A2A-49FA-9EAB-44B9EE21A421}" type="pres">
      <dgm:prSet presAssocID="{3CB20FFF-9844-44C4-BF0D-C8C65319E287}" presName="chevron7" presStyleLbl="alignNode1" presStyleIdx="13" presStyleCnt="21"/>
      <dgm:spPr/>
    </dgm:pt>
    <dgm:pt modelId="{29E8790A-4569-4158-9C90-59FF4AB699D1}" type="pres">
      <dgm:prSet presAssocID="{3CB20FFF-9844-44C4-BF0D-C8C65319E287}" presName="childtext" presStyleLbl="solidFgAcc1" presStyleIdx="1" presStyleCnt="3">
        <dgm:presLayoutVars>
          <dgm:chMax/>
          <dgm:chPref val="0"/>
          <dgm:bulletEnabled val="1"/>
        </dgm:presLayoutVars>
      </dgm:prSet>
      <dgm:spPr/>
      <dgm:t>
        <a:bodyPr/>
        <a:lstStyle/>
        <a:p>
          <a:endParaRPr lang="ru-RU"/>
        </a:p>
      </dgm:t>
    </dgm:pt>
    <dgm:pt modelId="{818A4ADF-2D6F-4D07-A9F3-4F4F6BDA52F1}" type="pres">
      <dgm:prSet presAssocID="{203A78E5-FBCD-4C12-9477-F843DA375ACC}" presName="sibTrans" presStyleCnt="0"/>
      <dgm:spPr/>
    </dgm:pt>
    <dgm:pt modelId="{18D82D67-F597-4AE8-91F0-7FE23383D5B5}" type="pres">
      <dgm:prSet presAssocID="{922B07DF-4100-4D79-BED5-AD941405BC1D}" presName="parenttextcomposite" presStyleCnt="0"/>
      <dgm:spPr/>
    </dgm:pt>
    <dgm:pt modelId="{77CE9346-1D49-45EB-8EA0-F30CC2F99B5F}" type="pres">
      <dgm:prSet presAssocID="{922B07DF-4100-4D79-BED5-AD941405BC1D}" presName="parenttext" presStyleLbl="revTx" presStyleIdx="2" presStyleCnt="3">
        <dgm:presLayoutVars>
          <dgm:chMax/>
          <dgm:chPref val="2"/>
          <dgm:bulletEnabled val="1"/>
        </dgm:presLayoutVars>
      </dgm:prSet>
      <dgm:spPr/>
      <dgm:t>
        <a:bodyPr/>
        <a:lstStyle/>
        <a:p>
          <a:endParaRPr lang="ru-RU"/>
        </a:p>
      </dgm:t>
    </dgm:pt>
    <dgm:pt modelId="{ABC83739-0456-4B3A-8D88-8597B4B63432}" type="pres">
      <dgm:prSet presAssocID="{922B07DF-4100-4D79-BED5-AD941405BC1D}" presName="composite" presStyleCnt="0"/>
      <dgm:spPr/>
    </dgm:pt>
    <dgm:pt modelId="{C261C8A3-A7F4-45D5-B018-4CDFF87343E0}" type="pres">
      <dgm:prSet presAssocID="{922B07DF-4100-4D79-BED5-AD941405BC1D}" presName="chevron1" presStyleLbl="alignNode1" presStyleIdx="14" presStyleCnt="21"/>
      <dgm:spPr/>
    </dgm:pt>
    <dgm:pt modelId="{219ADC8E-0131-45E9-B9FB-515B82D7A742}" type="pres">
      <dgm:prSet presAssocID="{922B07DF-4100-4D79-BED5-AD941405BC1D}" presName="chevron2" presStyleLbl="alignNode1" presStyleIdx="15" presStyleCnt="21"/>
      <dgm:spPr/>
    </dgm:pt>
    <dgm:pt modelId="{F1D1DC56-F1D5-4B8E-A300-F601E39E5EE9}" type="pres">
      <dgm:prSet presAssocID="{922B07DF-4100-4D79-BED5-AD941405BC1D}" presName="chevron3" presStyleLbl="alignNode1" presStyleIdx="16" presStyleCnt="21"/>
      <dgm:spPr/>
    </dgm:pt>
    <dgm:pt modelId="{23EF4CA0-F78A-4DDB-89BE-5C41C3225E53}" type="pres">
      <dgm:prSet presAssocID="{922B07DF-4100-4D79-BED5-AD941405BC1D}" presName="chevron4" presStyleLbl="alignNode1" presStyleIdx="17" presStyleCnt="21"/>
      <dgm:spPr/>
    </dgm:pt>
    <dgm:pt modelId="{A756019E-13BB-4544-ABA0-979A520AB562}" type="pres">
      <dgm:prSet presAssocID="{922B07DF-4100-4D79-BED5-AD941405BC1D}" presName="chevron5" presStyleLbl="alignNode1" presStyleIdx="18" presStyleCnt="21"/>
      <dgm:spPr/>
    </dgm:pt>
    <dgm:pt modelId="{C557C5D8-3684-43ED-B5B3-7C8017C62B7E}" type="pres">
      <dgm:prSet presAssocID="{922B07DF-4100-4D79-BED5-AD941405BC1D}" presName="chevron6" presStyleLbl="alignNode1" presStyleIdx="19" presStyleCnt="21"/>
      <dgm:spPr/>
    </dgm:pt>
    <dgm:pt modelId="{FD62EAE5-8C16-4889-9D33-2176346C6F61}" type="pres">
      <dgm:prSet presAssocID="{922B07DF-4100-4D79-BED5-AD941405BC1D}" presName="chevron7" presStyleLbl="alignNode1" presStyleIdx="20" presStyleCnt="21"/>
      <dgm:spPr/>
    </dgm:pt>
    <dgm:pt modelId="{F04E48FB-D2CE-4053-A224-8BDD474A37D0}" type="pres">
      <dgm:prSet presAssocID="{922B07DF-4100-4D79-BED5-AD941405BC1D}" presName="childtext" presStyleLbl="solidFgAcc1" presStyleIdx="2" presStyleCnt="3">
        <dgm:presLayoutVars>
          <dgm:chMax/>
          <dgm:chPref val="0"/>
          <dgm:bulletEnabled val="1"/>
        </dgm:presLayoutVars>
      </dgm:prSet>
      <dgm:spPr/>
      <dgm:t>
        <a:bodyPr/>
        <a:lstStyle/>
        <a:p>
          <a:endParaRPr lang="ru-RU"/>
        </a:p>
      </dgm:t>
    </dgm:pt>
  </dgm:ptLst>
  <dgm:cxnLst>
    <dgm:cxn modelId="{93EE2B63-3FD2-49DF-8D4F-6FD856A35A26}" srcId="{669789CC-CDC2-4242-B771-7DA9055CF61D}" destId="{22FB076C-3A47-438B-830E-EF5F3E9BF248}" srcOrd="0" destOrd="0" parTransId="{6CED6562-B2F2-4330-A8D3-F54DF89A9E5D}" sibTransId="{5CE86385-F754-4E7D-94EC-571A1D4319B1}"/>
    <dgm:cxn modelId="{DB21177E-D1A7-4CE5-8499-0C7F962C877B}" type="presOf" srcId="{22FB076C-3A47-438B-830E-EF5F3E9BF248}" destId="{BAB99AF6-4C7A-4098-9741-5B83C15D63FF}" srcOrd="0" destOrd="0" presId="urn:microsoft.com/office/officeart/2008/layout/VerticalAccentList"/>
    <dgm:cxn modelId="{A7CFF06D-8B66-4F42-819C-BB055E5091E0}" type="presOf" srcId="{669789CC-CDC2-4242-B771-7DA9055CF61D}" destId="{25C5E799-C531-4A8A-9999-61C98696EEFA}" srcOrd="0" destOrd="0" presId="urn:microsoft.com/office/officeart/2008/layout/VerticalAccentList"/>
    <dgm:cxn modelId="{15C395B1-1AF6-4A2E-B7EA-0861D1226C89}" type="presOf" srcId="{3CB20FFF-9844-44C4-BF0D-C8C65319E287}" destId="{0D48E9F1-0CAC-4FB9-AB4C-2BF04C0931F1}" srcOrd="0" destOrd="0" presId="urn:microsoft.com/office/officeart/2008/layout/VerticalAccentList"/>
    <dgm:cxn modelId="{E9EC38E3-343B-4789-9F29-96DB9FDFB977}" srcId="{922B07DF-4100-4D79-BED5-AD941405BC1D}" destId="{61A96620-778C-4F53-8607-F1935E24E924}" srcOrd="0" destOrd="0" parTransId="{568132C6-D54A-4405-BD0B-618F6807E7E0}" sibTransId="{C251E2AA-6A4F-4A2D-B8F8-708B9FDC8464}"/>
    <dgm:cxn modelId="{0FA666F4-F977-449C-BEE3-775973C8F2B3}" srcId="{983E97A9-9E6B-42D8-B356-A4053DA9348F}" destId="{669789CC-CDC2-4242-B771-7DA9055CF61D}" srcOrd="0" destOrd="0" parTransId="{1A6782BE-8661-4246-B71A-7D2AE736A517}" sibTransId="{9E90031E-71FF-4E80-B6E6-72335F697F7D}"/>
    <dgm:cxn modelId="{0D182B43-35A8-4346-9E7C-51624B03611B}" srcId="{983E97A9-9E6B-42D8-B356-A4053DA9348F}" destId="{3CB20FFF-9844-44C4-BF0D-C8C65319E287}" srcOrd="1" destOrd="0" parTransId="{7BB53870-BCEC-4F0D-9C57-F5B6B04EB435}" sibTransId="{203A78E5-FBCD-4C12-9477-F843DA375ACC}"/>
    <dgm:cxn modelId="{627F8B0D-7973-414C-A692-7FED432D3410}" srcId="{983E97A9-9E6B-42D8-B356-A4053DA9348F}" destId="{922B07DF-4100-4D79-BED5-AD941405BC1D}" srcOrd="2" destOrd="0" parTransId="{EFE8BE2C-AA37-4622-A5DF-030C7DFCA331}" sibTransId="{AB687092-BB78-46AA-81F2-92E4AD661B18}"/>
    <dgm:cxn modelId="{9FFE3166-F752-43EA-9CDC-4E4BFF8CD34D}" type="presOf" srcId="{56623079-CDB2-4B84-967B-D883CE0ED1F7}" destId="{29E8790A-4569-4158-9C90-59FF4AB699D1}" srcOrd="0" destOrd="0" presId="urn:microsoft.com/office/officeart/2008/layout/VerticalAccentList"/>
    <dgm:cxn modelId="{8C866862-723F-46C0-99F0-54721E11B210}" type="presOf" srcId="{922B07DF-4100-4D79-BED5-AD941405BC1D}" destId="{77CE9346-1D49-45EB-8EA0-F30CC2F99B5F}" srcOrd="0" destOrd="0" presId="urn:microsoft.com/office/officeart/2008/layout/VerticalAccentList"/>
    <dgm:cxn modelId="{121ADDA0-10FD-43B7-A381-A02D00B7F0C3}" srcId="{3CB20FFF-9844-44C4-BF0D-C8C65319E287}" destId="{56623079-CDB2-4B84-967B-D883CE0ED1F7}" srcOrd="0" destOrd="0" parTransId="{C1CE90E1-E29A-41D1-A7C6-59E1D6E38DAC}" sibTransId="{D69FF28B-06C8-4EF8-BD6B-A6B91BA43CAE}"/>
    <dgm:cxn modelId="{0C8FB867-AEF7-4122-A8DD-C411C68E5A53}" type="presOf" srcId="{983E97A9-9E6B-42D8-B356-A4053DA9348F}" destId="{A38B411F-E010-462E-82B6-FB9FC38BF39A}" srcOrd="0" destOrd="0" presId="urn:microsoft.com/office/officeart/2008/layout/VerticalAccentList"/>
    <dgm:cxn modelId="{D9176E92-F17A-4186-9816-42F858738044}" type="presOf" srcId="{61A96620-778C-4F53-8607-F1935E24E924}" destId="{F04E48FB-D2CE-4053-A224-8BDD474A37D0}" srcOrd="0" destOrd="0" presId="urn:microsoft.com/office/officeart/2008/layout/VerticalAccentList"/>
    <dgm:cxn modelId="{EB124F4F-7BFB-4F1E-A0F3-76104C232222}" type="presParOf" srcId="{A38B411F-E010-462E-82B6-FB9FC38BF39A}" destId="{96061DBF-B3BF-411C-A736-AA42EEAAB94C}" srcOrd="0" destOrd="0" presId="urn:microsoft.com/office/officeart/2008/layout/VerticalAccentList"/>
    <dgm:cxn modelId="{4844C54D-A569-4153-9E5F-3A124799845A}" type="presParOf" srcId="{96061DBF-B3BF-411C-A736-AA42EEAAB94C}" destId="{25C5E799-C531-4A8A-9999-61C98696EEFA}" srcOrd="0" destOrd="0" presId="urn:microsoft.com/office/officeart/2008/layout/VerticalAccentList"/>
    <dgm:cxn modelId="{68571248-179B-46A6-8F47-FE6AC7181C57}" type="presParOf" srcId="{A38B411F-E010-462E-82B6-FB9FC38BF39A}" destId="{992DE87D-FB18-41C8-9E78-4D7B4E32AF2D}" srcOrd="1" destOrd="0" presId="urn:microsoft.com/office/officeart/2008/layout/VerticalAccentList"/>
    <dgm:cxn modelId="{7D607B5B-956E-4350-92EA-39FCAD03F3B7}" type="presParOf" srcId="{992DE87D-FB18-41C8-9E78-4D7B4E32AF2D}" destId="{369AA56B-4BB1-4F24-BB53-7B24EE38ED71}" srcOrd="0" destOrd="0" presId="urn:microsoft.com/office/officeart/2008/layout/VerticalAccentList"/>
    <dgm:cxn modelId="{E8C5956A-8FDC-4C3F-9618-366D466AED8B}" type="presParOf" srcId="{992DE87D-FB18-41C8-9E78-4D7B4E32AF2D}" destId="{E7CC09D5-7E59-43C0-8E97-6875123780AF}" srcOrd="1" destOrd="0" presId="urn:microsoft.com/office/officeart/2008/layout/VerticalAccentList"/>
    <dgm:cxn modelId="{2BA09786-23DA-4A08-B710-24D0D9B54F5B}" type="presParOf" srcId="{992DE87D-FB18-41C8-9E78-4D7B4E32AF2D}" destId="{4E386B54-E437-4746-BBC6-D1065E7BA364}" srcOrd="2" destOrd="0" presId="urn:microsoft.com/office/officeart/2008/layout/VerticalAccentList"/>
    <dgm:cxn modelId="{DEF68F72-FBA3-4D41-8EAA-696FFB9998D8}" type="presParOf" srcId="{992DE87D-FB18-41C8-9E78-4D7B4E32AF2D}" destId="{5E5B347D-6E55-4E45-BBC9-B315E9FD55CD}" srcOrd="3" destOrd="0" presId="urn:microsoft.com/office/officeart/2008/layout/VerticalAccentList"/>
    <dgm:cxn modelId="{E45FADFB-69CB-4C16-8040-6CDCF8818613}" type="presParOf" srcId="{992DE87D-FB18-41C8-9E78-4D7B4E32AF2D}" destId="{5AA7A86C-0A67-44CF-A8CA-6EED294D8D51}" srcOrd="4" destOrd="0" presId="urn:microsoft.com/office/officeart/2008/layout/VerticalAccentList"/>
    <dgm:cxn modelId="{21D7B589-BD3C-4094-B89B-D880EC7EE4B4}" type="presParOf" srcId="{992DE87D-FB18-41C8-9E78-4D7B4E32AF2D}" destId="{308B37E3-3B3B-442E-9B96-B4616F262461}" srcOrd="5" destOrd="0" presId="urn:microsoft.com/office/officeart/2008/layout/VerticalAccentList"/>
    <dgm:cxn modelId="{C24F7F96-4EB7-4B34-89D5-95956B0015B5}" type="presParOf" srcId="{992DE87D-FB18-41C8-9E78-4D7B4E32AF2D}" destId="{0A775F40-AD9F-4AAA-9316-F7C91326D159}" srcOrd="6" destOrd="0" presId="urn:microsoft.com/office/officeart/2008/layout/VerticalAccentList"/>
    <dgm:cxn modelId="{4E0E56A3-92BD-4434-A493-33D631617D61}" type="presParOf" srcId="{992DE87D-FB18-41C8-9E78-4D7B4E32AF2D}" destId="{BAB99AF6-4C7A-4098-9741-5B83C15D63FF}" srcOrd="7" destOrd="0" presId="urn:microsoft.com/office/officeart/2008/layout/VerticalAccentList"/>
    <dgm:cxn modelId="{8A77AB79-7921-4F52-B7AD-1898B102B29E}" type="presParOf" srcId="{A38B411F-E010-462E-82B6-FB9FC38BF39A}" destId="{E73CB4E1-DD09-4D09-B96A-38D315E3C0D9}" srcOrd="2" destOrd="0" presId="urn:microsoft.com/office/officeart/2008/layout/VerticalAccentList"/>
    <dgm:cxn modelId="{B2084D30-8DCE-4D7F-8763-01F389A3C41D}" type="presParOf" srcId="{A38B411F-E010-462E-82B6-FB9FC38BF39A}" destId="{458EB293-456F-4BB6-A574-5BAB00F34301}" srcOrd="3" destOrd="0" presId="urn:microsoft.com/office/officeart/2008/layout/VerticalAccentList"/>
    <dgm:cxn modelId="{C444F09F-9B55-4E6E-9AF7-BFB7D8C6C078}" type="presParOf" srcId="{458EB293-456F-4BB6-A574-5BAB00F34301}" destId="{0D48E9F1-0CAC-4FB9-AB4C-2BF04C0931F1}" srcOrd="0" destOrd="0" presId="urn:microsoft.com/office/officeart/2008/layout/VerticalAccentList"/>
    <dgm:cxn modelId="{D41BE57C-F328-4540-B5E1-8AD99C62654E}" type="presParOf" srcId="{A38B411F-E010-462E-82B6-FB9FC38BF39A}" destId="{753FF1BF-E413-4D0A-B949-170756766EF1}" srcOrd="4" destOrd="0" presId="urn:microsoft.com/office/officeart/2008/layout/VerticalAccentList"/>
    <dgm:cxn modelId="{E827A273-2242-461E-A7E3-2CC31027B4A8}" type="presParOf" srcId="{753FF1BF-E413-4D0A-B949-170756766EF1}" destId="{1A6682A7-4BC0-44A1-BD68-1DC440F9BB46}" srcOrd="0" destOrd="0" presId="urn:microsoft.com/office/officeart/2008/layout/VerticalAccentList"/>
    <dgm:cxn modelId="{75038D1E-AC0D-4261-B0DB-76DF53755B03}" type="presParOf" srcId="{753FF1BF-E413-4D0A-B949-170756766EF1}" destId="{989B8DCD-2BB7-425D-BDFA-ACF68E7ED18E}" srcOrd="1" destOrd="0" presId="urn:microsoft.com/office/officeart/2008/layout/VerticalAccentList"/>
    <dgm:cxn modelId="{1B715A7E-85F8-4570-95EB-3CDC7A8B4EE2}" type="presParOf" srcId="{753FF1BF-E413-4D0A-B949-170756766EF1}" destId="{E40CC2A4-25FC-4015-B5C1-8306365E5375}" srcOrd="2" destOrd="0" presId="urn:microsoft.com/office/officeart/2008/layout/VerticalAccentList"/>
    <dgm:cxn modelId="{3F183591-5964-4D08-A816-0E84C0CEFFF6}" type="presParOf" srcId="{753FF1BF-E413-4D0A-B949-170756766EF1}" destId="{5D8BFED8-9298-4F19-A1B9-B89E4E6C90A3}" srcOrd="3" destOrd="0" presId="urn:microsoft.com/office/officeart/2008/layout/VerticalAccentList"/>
    <dgm:cxn modelId="{E12586AD-0FE7-4BE5-9DDF-B8B602BE456E}" type="presParOf" srcId="{753FF1BF-E413-4D0A-B949-170756766EF1}" destId="{9CAF76C2-A116-40FC-949B-7831D53D72D4}" srcOrd="4" destOrd="0" presId="urn:microsoft.com/office/officeart/2008/layout/VerticalAccentList"/>
    <dgm:cxn modelId="{20BFB032-96AF-402F-8AAD-ED31F0B9B04E}" type="presParOf" srcId="{753FF1BF-E413-4D0A-B949-170756766EF1}" destId="{475162F5-436E-4412-BE82-20653DF18986}" srcOrd="5" destOrd="0" presId="urn:microsoft.com/office/officeart/2008/layout/VerticalAccentList"/>
    <dgm:cxn modelId="{7DF09AB1-1A5F-44B6-BD70-0D934AE5B12B}" type="presParOf" srcId="{753FF1BF-E413-4D0A-B949-170756766EF1}" destId="{0ACC8885-7A2A-49FA-9EAB-44B9EE21A421}" srcOrd="6" destOrd="0" presId="urn:microsoft.com/office/officeart/2008/layout/VerticalAccentList"/>
    <dgm:cxn modelId="{83FE9376-41F3-451B-A8B9-DE16A3938E11}" type="presParOf" srcId="{753FF1BF-E413-4D0A-B949-170756766EF1}" destId="{29E8790A-4569-4158-9C90-59FF4AB699D1}" srcOrd="7" destOrd="0" presId="urn:microsoft.com/office/officeart/2008/layout/VerticalAccentList"/>
    <dgm:cxn modelId="{6540812C-F319-4052-B86B-DFC650EA0437}" type="presParOf" srcId="{A38B411F-E010-462E-82B6-FB9FC38BF39A}" destId="{818A4ADF-2D6F-4D07-A9F3-4F4F6BDA52F1}" srcOrd="5" destOrd="0" presId="urn:microsoft.com/office/officeart/2008/layout/VerticalAccentList"/>
    <dgm:cxn modelId="{C2499199-B7EB-4225-B496-1518A6D24F8D}" type="presParOf" srcId="{A38B411F-E010-462E-82B6-FB9FC38BF39A}" destId="{18D82D67-F597-4AE8-91F0-7FE23383D5B5}" srcOrd="6" destOrd="0" presId="urn:microsoft.com/office/officeart/2008/layout/VerticalAccentList"/>
    <dgm:cxn modelId="{E708E3BF-10A6-4F24-9B7F-7F4924934113}" type="presParOf" srcId="{18D82D67-F597-4AE8-91F0-7FE23383D5B5}" destId="{77CE9346-1D49-45EB-8EA0-F30CC2F99B5F}" srcOrd="0" destOrd="0" presId="urn:microsoft.com/office/officeart/2008/layout/VerticalAccentList"/>
    <dgm:cxn modelId="{E37F3120-FDC2-4FD1-9FC4-CB98A086F4A5}" type="presParOf" srcId="{A38B411F-E010-462E-82B6-FB9FC38BF39A}" destId="{ABC83739-0456-4B3A-8D88-8597B4B63432}" srcOrd="7" destOrd="0" presId="urn:microsoft.com/office/officeart/2008/layout/VerticalAccentList"/>
    <dgm:cxn modelId="{E1016D58-111C-4090-826F-86F167969DF8}" type="presParOf" srcId="{ABC83739-0456-4B3A-8D88-8597B4B63432}" destId="{C261C8A3-A7F4-45D5-B018-4CDFF87343E0}" srcOrd="0" destOrd="0" presId="urn:microsoft.com/office/officeart/2008/layout/VerticalAccentList"/>
    <dgm:cxn modelId="{452768EB-ED89-419F-8739-EABB8DAD7343}" type="presParOf" srcId="{ABC83739-0456-4B3A-8D88-8597B4B63432}" destId="{219ADC8E-0131-45E9-B9FB-515B82D7A742}" srcOrd="1" destOrd="0" presId="urn:microsoft.com/office/officeart/2008/layout/VerticalAccentList"/>
    <dgm:cxn modelId="{24D722FF-36B9-44B9-B577-6A0086B9B855}" type="presParOf" srcId="{ABC83739-0456-4B3A-8D88-8597B4B63432}" destId="{F1D1DC56-F1D5-4B8E-A300-F601E39E5EE9}" srcOrd="2" destOrd="0" presId="urn:microsoft.com/office/officeart/2008/layout/VerticalAccentList"/>
    <dgm:cxn modelId="{C1CA4B13-BF9D-4E33-A6DF-0E9266598DC4}" type="presParOf" srcId="{ABC83739-0456-4B3A-8D88-8597B4B63432}" destId="{23EF4CA0-F78A-4DDB-89BE-5C41C3225E53}" srcOrd="3" destOrd="0" presId="urn:microsoft.com/office/officeart/2008/layout/VerticalAccentList"/>
    <dgm:cxn modelId="{818C23BC-A037-4BB9-ADC8-9A65B1F2F90F}" type="presParOf" srcId="{ABC83739-0456-4B3A-8D88-8597B4B63432}" destId="{A756019E-13BB-4544-ABA0-979A520AB562}" srcOrd="4" destOrd="0" presId="urn:microsoft.com/office/officeart/2008/layout/VerticalAccentList"/>
    <dgm:cxn modelId="{E33FD210-9C9F-47AF-A56D-EB47DB32E080}" type="presParOf" srcId="{ABC83739-0456-4B3A-8D88-8597B4B63432}" destId="{C557C5D8-3684-43ED-B5B3-7C8017C62B7E}" srcOrd="5" destOrd="0" presId="urn:microsoft.com/office/officeart/2008/layout/VerticalAccentList"/>
    <dgm:cxn modelId="{1ED52B11-0961-4CAD-94E4-C7A14E693615}" type="presParOf" srcId="{ABC83739-0456-4B3A-8D88-8597B4B63432}" destId="{FD62EAE5-8C16-4889-9D33-2176346C6F61}" srcOrd="6" destOrd="0" presId="urn:microsoft.com/office/officeart/2008/layout/VerticalAccentList"/>
    <dgm:cxn modelId="{39D1A227-006C-46A8-AC20-07D9FE961ACA}" type="presParOf" srcId="{ABC83739-0456-4B3A-8D88-8597B4B63432}" destId="{F04E48FB-D2CE-4053-A224-8BDD474A37D0}" srcOrd="7"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8E6DDC-4E18-4CA4-9E0F-AC51C5BA7493}" type="doc">
      <dgm:prSet loTypeId="urn:microsoft.com/office/officeart/2005/8/layout/radial4" loCatId="relationship" qsTypeId="urn:microsoft.com/office/officeart/2005/8/quickstyle/3d2" qsCatId="3D" csTypeId="urn:microsoft.com/office/officeart/2005/8/colors/accent1_1" csCatId="accent1" phldr="1"/>
      <dgm:spPr/>
      <dgm:t>
        <a:bodyPr/>
        <a:lstStyle/>
        <a:p>
          <a:endParaRPr lang="ru-RU"/>
        </a:p>
      </dgm:t>
    </dgm:pt>
    <dgm:pt modelId="{E03FEA65-1360-4A31-A3C5-EDF1A6E7E803}">
      <dgm:prSet phldrT="[Текст]" custT="1"/>
      <dgm:spPr/>
      <dgm:t>
        <a:bodyPr/>
        <a:lstStyle/>
        <a:p>
          <a:r>
            <a:rPr lang="ru-RU" sz="2000" dirty="0" smtClean="0"/>
            <a:t>Если у ребенка:</a:t>
          </a:r>
          <a:endParaRPr lang="ru-RU" sz="2000" dirty="0"/>
        </a:p>
      </dgm:t>
    </dgm:pt>
    <dgm:pt modelId="{73C78056-1067-4E87-9B68-6A1606644FA8}" type="parTrans" cxnId="{7B63A26C-EE0D-409F-B6F4-E70BFD324951}">
      <dgm:prSet/>
      <dgm:spPr/>
      <dgm:t>
        <a:bodyPr/>
        <a:lstStyle/>
        <a:p>
          <a:endParaRPr lang="ru-RU" sz="2800"/>
        </a:p>
      </dgm:t>
    </dgm:pt>
    <dgm:pt modelId="{2D3E8410-D56E-4BF8-81A7-BD0C9696B143}" type="sibTrans" cxnId="{7B63A26C-EE0D-409F-B6F4-E70BFD324951}">
      <dgm:prSet/>
      <dgm:spPr/>
      <dgm:t>
        <a:bodyPr/>
        <a:lstStyle/>
        <a:p>
          <a:endParaRPr lang="ru-RU" sz="2800"/>
        </a:p>
      </dgm:t>
    </dgm:pt>
    <dgm:pt modelId="{E60D422C-5B17-4787-9A5E-34390EAF4FF5}">
      <dgm:prSet phldrT="[Текст]" custT="1"/>
      <dgm:spPr/>
      <dgm:t>
        <a:bodyPr/>
        <a:lstStyle/>
        <a:p>
          <a:r>
            <a:rPr lang="ru-RU" sz="1800" dirty="0" smtClean="0"/>
            <a:t>учащенное мочеиспускание</a:t>
          </a:r>
        </a:p>
        <a:p>
          <a:r>
            <a:rPr lang="ru-RU" sz="1800" dirty="0" smtClean="0"/>
            <a:t>(особенно заметно в ночное время) </a:t>
          </a:r>
          <a:endParaRPr lang="ru-RU" sz="1800" dirty="0"/>
        </a:p>
      </dgm:t>
    </dgm:pt>
    <dgm:pt modelId="{B1C190DA-E20D-48BF-A323-E6C0DE49D61A}" type="parTrans" cxnId="{93A705B5-0632-4E94-A6C7-991931A2F7CC}">
      <dgm:prSet/>
      <dgm:spPr/>
      <dgm:t>
        <a:bodyPr/>
        <a:lstStyle/>
        <a:p>
          <a:endParaRPr lang="ru-RU" sz="2800"/>
        </a:p>
      </dgm:t>
    </dgm:pt>
    <dgm:pt modelId="{2B9D8681-F578-4AB2-AC93-8D891C949C03}" type="sibTrans" cxnId="{93A705B5-0632-4E94-A6C7-991931A2F7CC}">
      <dgm:prSet/>
      <dgm:spPr/>
      <dgm:t>
        <a:bodyPr/>
        <a:lstStyle/>
        <a:p>
          <a:endParaRPr lang="ru-RU" sz="2800"/>
        </a:p>
      </dgm:t>
    </dgm:pt>
    <dgm:pt modelId="{7AFD4609-1D42-42F5-932F-2558FFDDC0AB}">
      <dgm:prSet phldrT="[Текст]" custT="1"/>
      <dgm:spPr/>
      <dgm:t>
        <a:bodyPr/>
        <a:lstStyle/>
        <a:p>
          <a:r>
            <a:rPr lang="ru-RU" sz="1800" dirty="0" smtClean="0"/>
            <a:t>постоянная жажда и усталость</a:t>
          </a:r>
          <a:endParaRPr lang="ru-RU" sz="1800" dirty="0"/>
        </a:p>
      </dgm:t>
    </dgm:pt>
    <dgm:pt modelId="{D148A33F-A693-4A2F-9855-10E39CA7BFFD}" type="parTrans" cxnId="{387A43CC-26F0-45E5-B3F6-3D6C0B034FCA}">
      <dgm:prSet/>
      <dgm:spPr/>
      <dgm:t>
        <a:bodyPr/>
        <a:lstStyle/>
        <a:p>
          <a:endParaRPr lang="ru-RU" sz="2800"/>
        </a:p>
      </dgm:t>
    </dgm:pt>
    <dgm:pt modelId="{9BF0C778-2BD3-46D5-ACC2-A679CB969F8E}" type="sibTrans" cxnId="{387A43CC-26F0-45E5-B3F6-3D6C0B034FCA}">
      <dgm:prSet/>
      <dgm:spPr/>
      <dgm:t>
        <a:bodyPr/>
        <a:lstStyle/>
        <a:p>
          <a:endParaRPr lang="ru-RU" sz="2800"/>
        </a:p>
      </dgm:t>
    </dgm:pt>
    <dgm:pt modelId="{06E7A9E7-7981-48AF-BB4C-A06A81010020}">
      <dgm:prSet phldrT="[Текст]" custT="1"/>
      <dgm:spPr/>
      <dgm:t>
        <a:bodyPr/>
        <a:lstStyle/>
        <a:p>
          <a:r>
            <a:rPr lang="ru-RU" sz="1800" dirty="0" smtClean="0"/>
            <a:t>повышенный аппетит</a:t>
          </a:r>
          <a:endParaRPr lang="ru-RU" sz="1800" dirty="0"/>
        </a:p>
      </dgm:t>
    </dgm:pt>
    <dgm:pt modelId="{6796557F-EE4F-4B3E-A846-3370D6326EB8}" type="parTrans" cxnId="{CDA7F94F-88C2-44BC-BC6E-13A113A957FD}">
      <dgm:prSet/>
      <dgm:spPr/>
      <dgm:t>
        <a:bodyPr/>
        <a:lstStyle/>
        <a:p>
          <a:endParaRPr lang="ru-RU" sz="2800"/>
        </a:p>
      </dgm:t>
    </dgm:pt>
    <dgm:pt modelId="{89E5D48A-966C-4827-A208-BBF95DCDEB75}" type="sibTrans" cxnId="{CDA7F94F-88C2-44BC-BC6E-13A113A957FD}">
      <dgm:prSet/>
      <dgm:spPr/>
      <dgm:t>
        <a:bodyPr/>
        <a:lstStyle/>
        <a:p>
          <a:endParaRPr lang="ru-RU" sz="2800"/>
        </a:p>
      </dgm:t>
    </dgm:pt>
    <dgm:pt modelId="{42F2810C-024A-4971-87E8-41A12EB41F88}">
      <dgm:prSet phldrT="[Текст]" custT="1"/>
      <dgm:spPr/>
      <dgm:t>
        <a:bodyPr/>
        <a:lstStyle/>
        <a:p>
          <a:r>
            <a:rPr lang="ru-RU" sz="1800" dirty="0" smtClean="0"/>
            <a:t>потеря веса</a:t>
          </a:r>
          <a:endParaRPr lang="ru-RU" sz="1800" dirty="0"/>
        </a:p>
      </dgm:t>
    </dgm:pt>
    <dgm:pt modelId="{9BDD7405-8B67-452C-9610-734FF25B5232}" type="parTrans" cxnId="{DF9CECF3-A2C7-4767-B090-F01972E34FC4}">
      <dgm:prSet/>
      <dgm:spPr/>
      <dgm:t>
        <a:bodyPr/>
        <a:lstStyle/>
        <a:p>
          <a:endParaRPr lang="ru-RU" sz="2800"/>
        </a:p>
      </dgm:t>
    </dgm:pt>
    <dgm:pt modelId="{3F0BA7A3-C9EA-405E-9DEB-1CA97BAD3BAD}" type="sibTrans" cxnId="{DF9CECF3-A2C7-4767-B090-F01972E34FC4}">
      <dgm:prSet/>
      <dgm:spPr/>
      <dgm:t>
        <a:bodyPr/>
        <a:lstStyle/>
        <a:p>
          <a:endParaRPr lang="ru-RU" sz="2800"/>
        </a:p>
      </dgm:t>
    </dgm:pt>
    <dgm:pt modelId="{EAA9C846-8A6B-48D5-A9E7-B166006B5C6F}" type="pres">
      <dgm:prSet presAssocID="{F38E6DDC-4E18-4CA4-9E0F-AC51C5BA7493}" presName="cycle" presStyleCnt="0">
        <dgm:presLayoutVars>
          <dgm:chMax val="1"/>
          <dgm:dir/>
          <dgm:animLvl val="ctr"/>
          <dgm:resizeHandles val="exact"/>
        </dgm:presLayoutVars>
      </dgm:prSet>
      <dgm:spPr/>
      <dgm:t>
        <a:bodyPr/>
        <a:lstStyle/>
        <a:p>
          <a:endParaRPr lang="ru-RU"/>
        </a:p>
      </dgm:t>
    </dgm:pt>
    <dgm:pt modelId="{F9A2644C-88B4-4E8C-9BB3-B06BEA25E45B}" type="pres">
      <dgm:prSet presAssocID="{E03FEA65-1360-4A31-A3C5-EDF1A6E7E803}" presName="centerShape" presStyleLbl="node0" presStyleIdx="0" presStyleCnt="1"/>
      <dgm:spPr/>
      <dgm:t>
        <a:bodyPr/>
        <a:lstStyle/>
        <a:p>
          <a:endParaRPr lang="ru-RU"/>
        </a:p>
      </dgm:t>
    </dgm:pt>
    <dgm:pt modelId="{B3D51035-649D-4D8E-B8C6-044F4BA9C142}" type="pres">
      <dgm:prSet presAssocID="{B1C190DA-E20D-48BF-A323-E6C0DE49D61A}" presName="parTrans" presStyleLbl="bgSibTrans2D1" presStyleIdx="0" presStyleCnt="4"/>
      <dgm:spPr/>
      <dgm:t>
        <a:bodyPr/>
        <a:lstStyle/>
        <a:p>
          <a:endParaRPr lang="ru-RU"/>
        </a:p>
      </dgm:t>
    </dgm:pt>
    <dgm:pt modelId="{147DA706-74FE-457C-8273-677345C180C5}" type="pres">
      <dgm:prSet presAssocID="{E60D422C-5B17-4787-9A5E-34390EAF4FF5}" presName="node" presStyleLbl="node1" presStyleIdx="0" presStyleCnt="4">
        <dgm:presLayoutVars>
          <dgm:bulletEnabled val="1"/>
        </dgm:presLayoutVars>
      </dgm:prSet>
      <dgm:spPr/>
      <dgm:t>
        <a:bodyPr/>
        <a:lstStyle/>
        <a:p>
          <a:endParaRPr lang="ru-RU"/>
        </a:p>
      </dgm:t>
    </dgm:pt>
    <dgm:pt modelId="{C2F19693-7F7C-48DA-8FB3-8FF40F832029}" type="pres">
      <dgm:prSet presAssocID="{D148A33F-A693-4A2F-9855-10E39CA7BFFD}" presName="parTrans" presStyleLbl="bgSibTrans2D1" presStyleIdx="1" presStyleCnt="4"/>
      <dgm:spPr/>
      <dgm:t>
        <a:bodyPr/>
        <a:lstStyle/>
        <a:p>
          <a:endParaRPr lang="ru-RU"/>
        </a:p>
      </dgm:t>
    </dgm:pt>
    <dgm:pt modelId="{BF2689B2-C492-403F-AC29-50F279B2B1D2}" type="pres">
      <dgm:prSet presAssocID="{7AFD4609-1D42-42F5-932F-2558FFDDC0AB}" presName="node" presStyleLbl="node1" presStyleIdx="1" presStyleCnt="4">
        <dgm:presLayoutVars>
          <dgm:bulletEnabled val="1"/>
        </dgm:presLayoutVars>
      </dgm:prSet>
      <dgm:spPr/>
      <dgm:t>
        <a:bodyPr/>
        <a:lstStyle/>
        <a:p>
          <a:endParaRPr lang="ru-RU"/>
        </a:p>
      </dgm:t>
    </dgm:pt>
    <dgm:pt modelId="{648AA676-99ED-4B62-97AE-772D1EC197D7}" type="pres">
      <dgm:prSet presAssocID="{6796557F-EE4F-4B3E-A846-3370D6326EB8}" presName="parTrans" presStyleLbl="bgSibTrans2D1" presStyleIdx="2" presStyleCnt="4"/>
      <dgm:spPr/>
      <dgm:t>
        <a:bodyPr/>
        <a:lstStyle/>
        <a:p>
          <a:endParaRPr lang="ru-RU"/>
        </a:p>
      </dgm:t>
    </dgm:pt>
    <dgm:pt modelId="{8D4C350B-7C44-427B-B0F7-CDDF749184AE}" type="pres">
      <dgm:prSet presAssocID="{06E7A9E7-7981-48AF-BB4C-A06A81010020}" presName="node" presStyleLbl="node1" presStyleIdx="2" presStyleCnt="4">
        <dgm:presLayoutVars>
          <dgm:bulletEnabled val="1"/>
        </dgm:presLayoutVars>
      </dgm:prSet>
      <dgm:spPr/>
      <dgm:t>
        <a:bodyPr/>
        <a:lstStyle/>
        <a:p>
          <a:endParaRPr lang="ru-RU"/>
        </a:p>
      </dgm:t>
    </dgm:pt>
    <dgm:pt modelId="{6D7514D8-12E2-4539-88AF-A63997E7629C}" type="pres">
      <dgm:prSet presAssocID="{9BDD7405-8B67-452C-9610-734FF25B5232}" presName="parTrans" presStyleLbl="bgSibTrans2D1" presStyleIdx="3" presStyleCnt="4"/>
      <dgm:spPr/>
      <dgm:t>
        <a:bodyPr/>
        <a:lstStyle/>
        <a:p>
          <a:endParaRPr lang="ru-RU"/>
        </a:p>
      </dgm:t>
    </dgm:pt>
    <dgm:pt modelId="{E8611B5E-A738-4501-9236-B1BBCEFAFCF3}" type="pres">
      <dgm:prSet presAssocID="{42F2810C-024A-4971-87E8-41A12EB41F88}" presName="node" presStyleLbl="node1" presStyleIdx="3" presStyleCnt="4">
        <dgm:presLayoutVars>
          <dgm:bulletEnabled val="1"/>
        </dgm:presLayoutVars>
      </dgm:prSet>
      <dgm:spPr/>
      <dgm:t>
        <a:bodyPr/>
        <a:lstStyle/>
        <a:p>
          <a:endParaRPr lang="ru-RU"/>
        </a:p>
      </dgm:t>
    </dgm:pt>
  </dgm:ptLst>
  <dgm:cxnLst>
    <dgm:cxn modelId="{0605D497-58D6-4382-9D4F-5272290DDC68}" type="presOf" srcId="{7AFD4609-1D42-42F5-932F-2558FFDDC0AB}" destId="{BF2689B2-C492-403F-AC29-50F279B2B1D2}" srcOrd="0" destOrd="0" presId="urn:microsoft.com/office/officeart/2005/8/layout/radial4"/>
    <dgm:cxn modelId="{7CF9EB52-9BA8-446D-8749-BC9707EF9360}" type="presOf" srcId="{D148A33F-A693-4A2F-9855-10E39CA7BFFD}" destId="{C2F19693-7F7C-48DA-8FB3-8FF40F832029}" srcOrd="0" destOrd="0" presId="urn:microsoft.com/office/officeart/2005/8/layout/radial4"/>
    <dgm:cxn modelId="{5CD4EF1B-F031-4C92-AE32-E18C6BBEBDFA}" type="presOf" srcId="{B1C190DA-E20D-48BF-A323-E6C0DE49D61A}" destId="{B3D51035-649D-4D8E-B8C6-044F4BA9C142}" srcOrd="0" destOrd="0" presId="urn:microsoft.com/office/officeart/2005/8/layout/radial4"/>
    <dgm:cxn modelId="{93A705B5-0632-4E94-A6C7-991931A2F7CC}" srcId="{E03FEA65-1360-4A31-A3C5-EDF1A6E7E803}" destId="{E60D422C-5B17-4787-9A5E-34390EAF4FF5}" srcOrd="0" destOrd="0" parTransId="{B1C190DA-E20D-48BF-A323-E6C0DE49D61A}" sibTransId="{2B9D8681-F578-4AB2-AC93-8D891C949C03}"/>
    <dgm:cxn modelId="{7B63A26C-EE0D-409F-B6F4-E70BFD324951}" srcId="{F38E6DDC-4E18-4CA4-9E0F-AC51C5BA7493}" destId="{E03FEA65-1360-4A31-A3C5-EDF1A6E7E803}" srcOrd="0" destOrd="0" parTransId="{73C78056-1067-4E87-9B68-6A1606644FA8}" sibTransId="{2D3E8410-D56E-4BF8-81A7-BD0C9696B143}"/>
    <dgm:cxn modelId="{4C4F03E4-EF8B-4621-BD4C-22E73D91E5FF}" type="presOf" srcId="{6796557F-EE4F-4B3E-A846-3370D6326EB8}" destId="{648AA676-99ED-4B62-97AE-772D1EC197D7}" srcOrd="0" destOrd="0" presId="urn:microsoft.com/office/officeart/2005/8/layout/radial4"/>
    <dgm:cxn modelId="{597E93DC-E8C7-452E-9C92-82EBECBBAD37}" type="presOf" srcId="{9BDD7405-8B67-452C-9610-734FF25B5232}" destId="{6D7514D8-12E2-4539-88AF-A63997E7629C}" srcOrd="0" destOrd="0" presId="urn:microsoft.com/office/officeart/2005/8/layout/radial4"/>
    <dgm:cxn modelId="{E4F7BB19-C94D-4794-ABB8-EC2C27A9755F}" type="presOf" srcId="{E03FEA65-1360-4A31-A3C5-EDF1A6E7E803}" destId="{F9A2644C-88B4-4E8C-9BB3-B06BEA25E45B}" srcOrd="0" destOrd="0" presId="urn:microsoft.com/office/officeart/2005/8/layout/radial4"/>
    <dgm:cxn modelId="{387A43CC-26F0-45E5-B3F6-3D6C0B034FCA}" srcId="{E03FEA65-1360-4A31-A3C5-EDF1A6E7E803}" destId="{7AFD4609-1D42-42F5-932F-2558FFDDC0AB}" srcOrd="1" destOrd="0" parTransId="{D148A33F-A693-4A2F-9855-10E39CA7BFFD}" sibTransId="{9BF0C778-2BD3-46D5-ACC2-A679CB969F8E}"/>
    <dgm:cxn modelId="{CDA7F94F-88C2-44BC-BC6E-13A113A957FD}" srcId="{E03FEA65-1360-4A31-A3C5-EDF1A6E7E803}" destId="{06E7A9E7-7981-48AF-BB4C-A06A81010020}" srcOrd="2" destOrd="0" parTransId="{6796557F-EE4F-4B3E-A846-3370D6326EB8}" sibTransId="{89E5D48A-966C-4827-A208-BBF95DCDEB75}"/>
    <dgm:cxn modelId="{DF9CECF3-A2C7-4767-B090-F01972E34FC4}" srcId="{E03FEA65-1360-4A31-A3C5-EDF1A6E7E803}" destId="{42F2810C-024A-4971-87E8-41A12EB41F88}" srcOrd="3" destOrd="0" parTransId="{9BDD7405-8B67-452C-9610-734FF25B5232}" sibTransId="{3F0BA7A3-C9EA-405E-9DEB-1CA97BAD3BAD}"/>
    <dgm:cxn modelId="{34B0E64A-39D1-4D46-8BCB-D2A2FD5F4663}" type="presOf" srcId="{42F2810C-024A-4971-87E8-41A12EB41F88}" destId="{E8611B5E-A738-4501-9236-B1BBCEFAFCF3}" srcOrd="0" destOrd="0" presId="urn:microsoft.com/office/officeart/2005/8/layout/radial4"/>
    <dgm:cxn modelId="{070C2445-237B-4A01-AA72-50F668333B0E}" type="presOf" srcId="{F38E6DDC-4E18-4CA4-9E0F-AC51C5BA7493}" destId="{EAA9C846-8A6B-48D5-A9E7-B166006B5C6F}" srcOrd="0" destOrd="0" presId="urn:microsoft.com/office/officeart/2005/8/layout/radial4"/>
    <dgm:cxn modelId="{FFBEBD94-F407-4042-835E-33728E0854CD}" type="presOf" srcId="{06E7A9E7-7981-48AF-BB4C-A06A81010020}" destId="{8D4C350B-7C44-427B-B0F7-CDDF749184AE}" srcOrd="0" destOrd="0" presId="urn:microsoft.com/office/officeart/2005/8/layout/radial4"/>
    <dgm:cxn modelId="{20AA6850-8C41-44F6-9E74-94C786151162}" type="presOf" srcId="{E60D422C-5B17-4787-9A5E-34390EAF4FF5}" destId="{147DA706-74FE-457C-8273-677345C180C5}" srcOrd="0" destOrd="0" presId="urn:microsoft.com/office/officeart/2005/8/layout/radial4"/>
    <dgm:cxn modelId="{D221F52F-A89D-48F2-9BA1-211B22DC00C6}" type="presParOf" srcId="{EAA9C846-8A6B-48D5-A9E7-B166006B5C6F}" destId="{F9A2644C-88B4-4E8C-9BB3-B06BEA25E45B}" srcOrd="0" destOrd="0" presId="urn:microsoft.com/office/officeart/2005/8/layout/radial4"/>
    <dgm:cxn modelId="{5BB4D1ED-701F-4350-985F-731A06B57B42}" type="presParOf" srcId="{EAA9C846-8A6B-48D5-A9E7-B166006B5C6F}" destId="{B3D51035-649D-4D8E-B8C6-044F4BA9C142}" srcOrd="1" destOrd="0" presId="urn:microsoft.com/office/officeart/2005/8/layout/radial4"/>
    <dgm:cxn modelId="{3123B360-1DE6-4BD0-BC90-1B06EE968768}" type="presParOf" srcId="{EAA9C846-8A6B-48D5-A9E7-B166006B5C6F}" destId="{147DA706-74FE-457C-8273-677345C180C5}" srcOrd="2" destOrd="0" presId="urn:microsoft.com/office/officeart/2005/8/layout/radial4"/>
    <dgm:cxn modelId="{C465A297-029A-4E02-8AFC-62785CED8683}" type="presParOf" srcId="{EAA9C846-8A6B-48D5-A9E7-B166006B5C6F}" destId="{C2F19693-7F7C-48DA-8FB3-8FF40F832029}" srcOrd="3" destOrd="0" presId="urn:microsoft.com/office/officeart/2005/8/layout/radial4"/>
    <dgm:cxn modelId="{D55892B0-044E-4473-AF3D-E07F280E232C}" type="presParOf" srcId="{EAA9C846-8A6B-48D5-A9E7-B166006B5C6F}" destId="{BF2689B2-C492-403F-AC29-50F279B2B1D2}" srcOrd="4" destOrd="0" presId="urn:microsoft.com/office/officeart/2005/8/layout/radial4"/>
    <dgm:cxn modelId="{A8519B8D-BFF6-4396-984B-411E3089D07F}" type="presParOf" srcId="{EAA9C846-8A6B-48D5-A9E7-B166006B5C6F}" destId="{648AA676-99ED-4B62-97AE-772D1EC197D7}" srcOrd="5" destOrd="0" presId="urn:microsoft.com/office/officeart/2005/8/layout/radial4"/>
    <dgm:cxn modelId="{EF520B98-746F-44FA-9791-B5F77DCA97FB}" type="presParOf" srcId="{EAA9C846-8A6B-48D5-A9E7-B166006B5C6F}" destId="{8D4C350B-7C44-427B-B0F7-CDDF749184AE}" srcOrd="6" destOrd="0" presId="urn:microsoft.com/office/officeart/2005/8/layout/radial4"/>
    <dgm:cxn modelId="{9DC644D7-4545-431B-8375-5A9CA9A3CFB9}" type="presParOf" srcId="{EAA9C846-8A6B-48D5-A9E7-B166006B5C6F}" destId="{6D7514D8-12E2-4539-88AF-A63997E7629C}" srcOrd="7" destOrd="0" presId="urn:microsoft.com/office/officeart/2005/8/layout/radial4"/>
    <dgm:cxn modelId="{ACB7F722-1750-4103-A34C-F868AAD8ADF4}" type="presParOf" srcId="{EAA9C846-8A6B-48D5-A9E7-B166006B5C6F}" destId="{E8611B5E-A738-4501-9236-B1BBCEFAFCF3}" srcOrd="8"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45DD9B-C779-412E-BAB9-63F96A5CE426}" type="doc">
      <dgm:prSet loTypeId="urn:microsoft.com/office/officeart/2005/8/layout/radial3" loCatId="cycle" qsTypeId="urn:microsoft.com/office/officeart/2005/8/quickstyle/simple2" qsCatId="simple" csTypeId="urn:microsoft.com/office/officeart/2005/8/colors/colorful5" csCatId="colorful" phldr="1"/>
      <dgm:spPr/>
      <dgm:t>
        <a:bodyPr/>
        <a:lstStyle/>
        <a:p>
          <a:endParaRPr lang="ru-RU"/>
        </a:p>
      </dgm:t>
    </dgm:pt>
    <dgm:pt modelId="{299BD185-21D2-4BC9-8699-CB1750A5F466}">
      <dgm:prSet phldrT="[Текст]"/>
      <dgm:spPr/>
      <dgm:t>
        <a:bodyPr/>
        <a:lstStyle/>
        <a:p>
          <a:r>
            <a:rPr lang="ru-RU" dirty="0" smtClean="0"/>
            <a:t>Ряд состояний, требующих безотлагательной медицинской помощи:</a:t>
          </a:r>
          <a:endParaRPr lang="ru-RU" dirty="0"/>
        </a:p>
      </dgm:t>
    </dgm:pt>
    <dgm:pt modelId="{509B6E53-D417-4440-8764-2A91CDB9F78B}" type="parTrans" cxnId="{336F1FE6-4897-4AF0-91DE-D13646351C6B}">
      <dgm:prSet/>
      <dgm:spPr/>
      <dgm:t>
        <a:bodyPr/>
        <a:lstStyle/>
        <a:p>
          <a:endParaRPr lang="ru-RU"/>
        </a:p>
      </dgm:t>
    </dgm:pt>
    <dgm:pt modelId="{BA0F6B7D-88C2-4B14-BF49-7CE8974B892F}" type="sibTrans" cxnId="{336F1FE6-4897-4AF0-91DE-D13646351C6B}">
      <dgm:prSet/>
      <dgm:spPr/>
      <dgm:t>
        <a:bodyPr/>
        <a:lstStyle/>
        <a:p>
          <a:endParaRPr lang="ru-RU"/>
        </a:p>
      </dgm:t>
    </dgm:pt>
    <dgm:pt modelId="{512A44E3-12B7-430F-9E58-CDD843A83539}">
      <dgm:prSet phldrT="[Текст]" custT="1"/>
      <dgm:spPr/>
      <dgm:t>
        <a:bodyPr/>
        <a:lstStyle/>
        <a:p>
          <a:r>
            <a:rPr lang="ru-RU" sz="2000" dirty="0" smtClean="0"/>
            <a:t>гипогликемия</a:t>
          </a:r>
          <a:endParaRPr lang="ru-RU" sz="2000" dirty="0"/>
        </a:p>
      </dgm:t>
    </dgm:pt>
    <dgm:pt modelId="{56BAADC7-EF1D-4605-8349-BB7925745E1B}" type="parTrans" cxnId="{8BA68408-0FBB-4245-AFF1-42A86F9A8478}">
      <dgm:prSet/>
      <dgm:spPr/>
      <dgm:t>
        <a:bodyPr/>
        <a:lstStyle/>
        <a:p>
          <a:endParaRPr lang="ru-RU"/>
        </a:p>
      </dgm:t>
    </dgm:pt>
    <dgm:pt modelId="{416E8F03-3D6F-4695-9875-F4AA95C3EDBA}" type="sibTrans" cxnId="{8BA68408-0FBB-4245-AFF1-42A86F9A8478}">
      <dgm:prSet/>
      <dgm:spPr/>
      <dgm:t>
        <a:bodyPr/>
        <a:lstStyle/>
        <a:p>
          <a:endParaRPr lang="ru-RU"/>
        </a:p>
      </dgm:t>
    </dgm:pt>
    <dgm:pt modelId="{37752C2F-2A20-4797-B15F-C45081B55365}">
      <dgm:prSet/>
      <dgm:spPr/>
      <dgm:t>
        <a:bodyPr/>
        <a:lstStyle/>
        <a:p>
          <a:endParaRPr lang="ru-RU"/>
        </a:p>
      </dgm:t>
    </dgm:pt>
    <dgm:pt modelId="{19D2E3BB-FC34-4F35-8D77-BBD057B7AD5A}" type="parTrans" cxnId="{94B6BE34-2FCF-4F40-B9BD-681FF7187276}">
      <dgm:prSet/>
      <dgm:spPr/>
      <dgm:t>
        <a:bodyPr/>
        <a:lstStyle/>
        <a:p>
          <a:endParaRPr lang="ru-RU"/>
        </a:p>
      </dgm:t>
    </dgm:pt>
    <dgm:pt modelId="{DDD6CD33-4537-4499-B39B-189F9CB9371D}" type="sibTrans" cxnId="{94B6BE34-2FCF-4F40-B9BD-681FF7187276}">
      <dgm:prSet/>
      <dgm:spPr/>
      <dgm:t>
        <a:bodyPr/>
        <a:lstStyle/>
        <a:p>
          <a:endParaRPr lang="ru-RU"/>
        </a:p>
      </dgm:t>
    </dgm:pt>
    <dgm:pt modelId="{D2F8DCA5-654B-4F2F-ACD7-6DC0BEBEF269}">
      <dgm:prSet phldrT="[Текст]" custT="1"/>
      <dgm:spPr/>
      <dgm:t>
        <a:bodyPr/>
        <a:lstStyle/>
        <a:p>
          <a:r>
            <a:rPr lang="ru-RU" sz="2000" dirty="0" smtClean="0"/>
            <a:t>гипергликемия</a:t>
          </a:r>
          <a:endParaRPr lang="ru-RU" sz="2000" dirty="0"/>
        </a:p>
      </dgm:t>
    </dgm:pt>
    <dgm:pt modelId="{57A9A2B3-AFA4-4B4C-AF37-3C83FE2835BA}" type="parTrans" cxnId="{41ABBD90-CA99-47A0-BB21-A99BA11AAAF9}">
      <dgm:prSet/>
      <dgm:spPr/>
      <dgm:t>
        <a:bodyPr/>
        <a:lstStyle/>
        <a:p>
          <a:endParaRPr lang="ru-RU"/>
        </a:p>
      </dgm:t>
    </dgm:pt>
    <dgm:pt modelId="{9FBB9FBA-B65A-4D1B-8144-4D710EB6DFDE}" type="sibTrans" cxnId="{41ABBD90-CA99-47A0-BB21-A99BA11AAAF9}">
      <dgm:prSet/>
      <dgm:spPr/>
      <dgm:t>
        <a:bodyPr/>
        <a:lstStyle/>
        <a:p>
          <a:endParaRPr lang="ru-RU"/>
        </a:p>
      </dgm:t>
    </dgm:pt>
    <dgm:pt modelId="{0F169D05-001F-46E9-BF63-384E7360D9F1}">
      <dgm:prSet phldrT="[Текст]" custT="1"/>
      <dgm:spPr/>
      <dgm:t>
        <a:bodyPr/>
        <a:lstStyle/>
        <a:p>
          <a:r>
            <a:rPr lang="ru-RU" sz="2000" dirty="0" err="1" smtClean="0"/>
            <a:t>кетоацидоз</a:t>
          </a:r>
          <a:endParaRPr lang="ru-RU" sz="2000" dirty="0"/>
        </a:p>
      </dgm:t>
    </dgm:pt>
    <dgm:pt modelId="{797EBDB0-8BD0-4655-8031-05E8AEA1C144}" type="parTrans" cxnId="{908DF076-309D-4153-B103-445EEA6AEC53}">
      <dgm:prSet/>
      <dgm:spPr/>
      <dgm:t>
        <a:bodyPr/>
        <a:lstStyle/>
        <a:p>
          <a:endParaRPr lang="ru-RU"/>
        </a:p>
      </dgm:t>
    </dgm:pt>
    <dgm:pt modelId="{8DE6CFFD-895E-4000-8959-96D1783B6651}" type="sibTrans" cxnId="{908DF076-309D-4153-B103-445EEA6AEC53}">
      <dgm:prSet/>
      <dgm:spPr/>
      <dgm:t>
        <a:bodyPr/>
        <a:lstStyle/>
        <a:p>
          <a:endParaRPr lang="ru-RU"/>
        </a:p>
      </dgm:t>
    </dgm:pt>
    <dgm:pt modelId="{5DD7B2B1-6717-44F8-B4E4-1C0FF6D772D3}">
      <dgm:prSet phldrT="[Текст]" custT="1"/>
      <dgm:spPr/>
      <dgm:t>
        <a:bodyPr/>
        <a:lstStyle/>
        <a:p>
          <a:r>
            <a:rPr lang="ru-RU" sz="2000" dirty="0" smtClean="0"/>
            <a:t>диабетическая кома</a:t>
          </a:r>
          <a:endParaRPr lang="ru-RU" sz="2000" dirty="0"/>
        </a:p>
      </dgm:t>
    </dgm:pt>
    <dgm:pt modelId="{4345BE71-4E67-4A69-82AD-2A8103751844}" type="parTrans" cxnId="{2A0DA771-E682-45B4-9A94-C63EC7CE0F99}">
      <dgm:prSet/>
      <dgm:spPr/>
      <dgm:t>
        <a:bodyPr/>
        <a:lstStyle/>
        <a:p>
          <a:endParaRPr lang="ru-RU"/>
        </a:p>
      </dgm:t>
    </dgm:pt>
    <dgm:pt modelId="{A10A4EDA-E288-4687-B053-F630AFBBCA40}" type="sibTrans" cxnId="{2A0DA771-E682-45B4-9A94-C63EC7CE0F99}">
      <dgm:prSet/>
      <dgm:spPr/>
      <dgm:t>
        <a:bodyPr/>
        <a:lstStyle/>
        <a:p>
          <a:endParaRPr lang="ru-RU"/>
        </a:p>
      </dgm:t>
    </dgm:pt>
    <dgm:pt modelId="{93A880E7-0307-4B59-A9BE-023B1BCFD49C}" type="pres">
      <dgm:prSet presAssocID="{FE45DD9B-C779-412E-BAB9-63F96A5CE426}" presName="composite" presStyleCnt="0">
        <dgm:presLayoutVars>
          <dgm:chMax val="1"/>
          <dgm:dir/>
          <dgm:resizeHandles val="exact"/>
        </dgm:presLayoutVars>
      </dgm:prSet>
      <dgm:spPr/>
      <dgm:t>
        <a:bodyPr/>
        <a:lstStyle/>
        <a:p>
          <a:endParaRPr lang="ru-RU"/>
        </a:p>
      </dgm:t>
    </dgm:pt>
    <dgm:pt modelId="{383B836C-8539-4205-A119-64DC0EE023AD}" type="pres">
      <dgm:prSet presAssocID="{FE45DD9B-C779-412E-BAB9-63F96A5CE426}" presName="radial" presStyleCnt="0">
        <dgm:presLayoutVars>
          <dgm:animLvl val="ctr"/>
        </dgm:presLayoutVars>
      </dgm:prSet>
      <dgm:spPr/>
    </dgm:pt>
    <dgm:pt modelId="{82A195F2-F2D5-4297-B20F-F3FBE9B86A1F}" type="pres">
      <dgm:prSet presAssocID="{299BD185-21D2-4BC9-8699-CB1750A5F466}" presName="centerShape" presStyleLbl="vennNode1" presStyleIdx="0" presStyleCnt="5"/>
      <dgm:spPr/>
      <dgm:t>
        <a:bodyPr/>
        <a:lstStyle/>
        <a:p>
          <a:endParaRPr lang="ru-RU"/>
        </a:p>
      </dgm:t>
    </dgm:pt>
    <dgm:pt modelId="{2CE42DCF-F3E0-4F73-A029-3321E077432B}" type="pres">
      <dgm:prSet presAssocID="{512A44E3-12B7-430F-9E58-CDD843A83539}" presName="node" presStyleLbl="vennNode1" presStyleIdx="1" presStyleCnt="5" custScaleX="232314" custScaleY="124247">
        <dgm:presLayoutVars>
          <dgm:bulletEnabled val="1"/>
        </dgm:presLayoutVars>
      </dgm:prSet>
      <dgm:spPr/>
      <dgm:t>
        <a:bodyPr/>
        <a:lstStyle/>
        <a:p>
          <a:endParaRPr lang="ru-RU"/>
        </a:p>
      </dgm:t>
    </dgm:pt>
    <dgm:pt modelId="{1FD35C66-C387-4278-8C3C-3DC24D05B21D}" type="pres">
      <dgm:prSet presAssocID="{D2F8DCA5-654B-4F2F-ACD7-6DC0BEBEF269}" presName="node" presStyleLbl="vennNode1" presStyleIdx="2" presStyleCnt="5" custScaleX="187660" custScaleY="124247" custRadScaleRad="128771" custRadScaleInc="0">
        <dgm:presLayoutVars>
          <dgm:bulletEnabled val="1"/>
        </dgm:presLayoutVars>
      </dgm:prSet>
      <dgm:spPr/>
      <dgm:t>
        <a:bodyPr/>
        <a:lstStyle/>
        <a:p>
          <a:endParaRPr lang="ru-RU"/>
        </a:p>
      </dgm:t>
    </dgm:pt>
    <dgm:pt modelId="{2C018EAB-5CE3-4DAF-AD17-CC3BA3661FF5}" type="pres">
      <dgm:prSet presAssocID="{0F169D05-001F-46E9-BF63-384E7360D9F1}" presName="node" presStyleLbl="vennNode1" presStyleIdx="3" presStyleCnt="5" custScaleX="222214" custScaleY="124247">
        <dgm:presLayoutVars>
          <dgm:bulletEnabled val="1"/>
        </dgm:presLayoutVars>
      </dgm:prSet>
      <dgm:spPr/>
      <dgm:t>
        <a:bodyPr/>
        <a:lstStyle/>
        <a:p>
          <a:endParaRPr lang="ru-RU"/>
        </a:p>
      </dgm:t>
    </dgm:pt>
    <dgm:pt modelId="{169AB1EF-9098-400B-B112-BC73A9497705}" type="pres">
      <dgm:prSet presAssocID="{5DD7B2B1-6717-44F8-B4E4-1C0FF6D772D3}" presName="node" presStyleLbl="vennNode1" presStyleIdx="4" presStyleCnt="5" custScaleX="218746" custScaleY="124247" custRadScaleRad="139081" custRadScaleInc="-135">
        <dgm:presLayoutVars>
          <dgm:bulletEnabled val="1"/>
        </dgm:presLayoutVars>
      </dgm:prSet>
      <dgm:spPr/>
      <dgm:t>
        <a:bodyPr/>
        <a:lstStyle/>
        <a:p>
          <a:endParaRPr lang="ru-RU"/>
        </a:p>
      </dgm:t>
    </dgm:pt>
  </dgm:ptLst>
  <dgm:cxnLst>
    <dgm:cxn modelId="{7AC281FD-D63A-42CE-89A6-58A0577FDDF5}" type="presOf" srcId="{5DD7B2B1-6717-44F8-B4E4-1C0FF6D772D3}" destId="{169AB1EF-9098-400B-B112-BC73A9497705}" srcOrd="0" destOrd="0" presId="urn:microsoft.com/office/officeart/2005/8/layout/radial3"/>
    <dgm:cxn modelId="{2A0DA771-E682-45B4-9A94-C63EC7CE0F99}" srcId="{299BD185-21D2-4BC9-8699-CB1750A5F466}" destId="{5DD7B2B1-6717-44F8-B4E4-1C0FF6D772D3}" srcOrd="3" destOrd="0" parTransId="{4345BE71-4E67-4A69-82AD-2A8103751844}" sibTransId="{A10A4EDA-E288-4687-B053-F630AFBBCA40}"/>
    <dgm:cxn modelId="{41ABBD90-CA99-47A0-BB21-A99BA11AAAF9}" srcId="{299BD185-21D2-4BC9-8699-CB1750A5F466}" destId="{D2F8DCA5-654B-4F2F-ACD7-6DC0BEBEF269}" srcOrd="1" destOrd="0" parTransId="{57A9A2B3-AFA4-4B4C-AF37-3C83FE2835BA}" sibTransId="{9FBB9FBA-B65A-4D1B-8144-4D710EB6DFDE}"/>
    <dgm:cxn modelId="{390C69F9-B377-4452-9D0E-C9E6C745BF9A}" type="presOf" srcId="{FE45DD9B-C779-412E-BAB9-63F96A5CE426}" destId="{93A880E7-0307-4B59-A9BE-023B1BCFD49C}" srcOrd="0" destOrd="0" presId="urn:microsoft.com/office/officeart/2005/8/layout/radial3"/>
    <dgm:cxn modelId="{7DAB0831-0F8A-4682-8501-A40C18E72988}" type="presOf" srcId="{D2F8DCA5-654B-4F2F-ACD7-6DC0BEBEF269}" destId="{1FD35C66-C387-4278-8C3C-3DC24D05B21D}" srcOrd="0" destOrd="0" presId="urn:microsoft.com/office/officeart/2005/8/layout/radial3"/>
    <dgm:cxn modelId="{8BA68408-0FBB-4245-AFF1-42A86F9A8478}" srcId="{299BD185-21D2-4BC9-8699-CB1750A5F466}" destId="{512A44E3-12B7-430F-9E58-CDD843A83539}" srcOrd="0" destOrd="0" parTransId="{56BAADC7-EF1D-4605-8349-BB7925745E1B}" sibTransId="{416E8F03-3D6F-4695-9875-F4AA95C3EDBA}"/>
    <dgm:cxn modelId="{382FD23F-E3FE-49A6-97D1-45F01E1DDEE2}" type="presOf" srcId="{0F169D05-001F-46E9-BF63-384E7360D9F1}" destId="{2C018EAB-5CE3-4DAF-AD17-CC3BA3661FF5}" srcOrd="0" destOrd="0" presId="urn:microsoft.com/office/officeart/2005/8/layout/radial3"/>
    <dgm:cxn modelId="{336F1FE6-4897-4AF0-91DE-D13646351C6B}" srcId="{FE45DD9B-C779-412E-BAB9-63F96A5CE426}" destId="{299BD185-21D2-4BC9-8699-CB1750A5F466}" srcOrd="0" destOrd="0" parTransId="{509B6E53-D417-4440-8764-2A91CDB9F78B}" sibTransId="{BA0F6B7D-88C2-4B14-BF49-7CE8974B892F}"/>
    <dgm:cxn modelId="{05B88347-B763-4D2B-856C-383BB7533273}" type="presOf" srcId="{512A44E3-12B7-430F-9E58-CDD843A83539}" destId="{2CE42DCF-F3E0-4F73-A029-3321E077432B}" srcOrd="0" destOrd="0" presId="urn:microsoft.com/office/officeart/2005/8/layout/radial3"/>
    <dgm:cxn modelId="{94B6BE34-2FCF-4F40-B9BD-681FF7187276}" srcId="{FE45DD9B-C779-412E-BAB9-63F96A5CE426}" destId="{37752C2F-2A20-4797-B15F-C45081B55365}" srcOrd="1" destOrd="0" parTransId="{19D2E3BB-FC34-4F35-8D77-BBD057B7AD5A}" sibTransId="{DDD6CD33-4537-4499-B39B-189F9CB9371D}"/>
    <dgm:cxn modelId="{908DF076-309D-4153-B103-445EEA6AEC53}" srcId="{299BD185-21D2-4BC9-8699-CB1750A5F466}" destId="{0F169D05-001F-46E9-BF63-384E7360D9F1}" srcOrd="2" destOrd="0" parTransId="{797EBDB0-8BD0-4655-8031-05E8AEA1C144}" sibTransId="{8DE6CFFD-895E-4000-8959-96D1783B6651}"/>
    <dgm:cxn modelId="{D2E53E45-407B-4870-88D4-0B1712855E1F}" type="presOf" srcId="{299BD185-21D2-4BC9-8699-CB1750A5F466}" destId="{82A195F2-F2D5-4297-B20F-F3FBE9B86A1F}" srcOrd="0" destOrd="0" presId="urn:microsoft.com/office/officeart/2005/8/layout/radial3"/>
    <dgm:cxn modelId="{F00255DA-A1BF-4630-B70D-2EE902AA9EC5}" type="presParOf" srcId="{93A880E7-0307-4B59-A9BE-023B1BCFD49C}" destId="{383B836C-8539-4205-A119-64DC0EE023AD}" srcOrd="0" destOrd="0" presId="urn:microsoft.com/office/officeart/2005/8/layout/radial3"/>
    <dgm:cxn modelId="{C1343BE0-9C0A-4037-A78F-DBE30D6BBE46}" type="presParOf" srcId="{383B836C-8539-4205-A119-64DC0EE023AD}" destId="{82A195F2-F2D5-4297-B20F-F3FBE9B86A1F}" srcOrd="0" destOrd="0" presId="urn:microsoft.com/office/officeart/2005/8/layout/radial3"/>
    <dgm:cxn modelId="{C4EA8E6D-A4A7-41E2-80CC-68156A57CAB5}" type="presParOf" srcId="{383B836C-8539-4205-A119-64DC0EE023AD}" destId="{2CE42DCF-F3E0-4F73-A029-3321E077432B}" srcOrd="1" destOrd="0" presId="urn:microsoft.com/office/officeart/2005/8/layout/radial3"/>
    <dgm:cxn modelId="{AD295E74-43E8-42E0-9F90-14FE48EB24B1}" type="presParOf" srcId="{383B836C-8539-4205-A119-64DC0EE023AD}" destId="{1FD35C66-C387-4278-8C3C-3DC24D05B21D}" srcOrd="2" destOrd="0" presId="urn:microsoft.com/office/officeart/2005/8/layout/radial3"/>
    <dgm:cxn modelId="{86C167AD-D061-41D8-9203-3BDD1DE9DABE}" type="presParOf" srcId="{383B836C-8539-4205-A119-64DC0EE023AD}" destId="{2C018EAB-5CE3-4DAF-AD17-CC3BA3661FF5}" srcOrd="3" destOrd="0" presId="urn:microsoft.com/office/officeart/2005/8/layout/radial3"/>
    <dgm:cxn modelId="{6A1D9B8D-39B7-49BF-9A8C-0D592CDD3DC8}" type="presParOf" srcId="{383B836C-8539-4205-A119-64DC0EE023AD}" destId="{169AB1EF-9098-400B-B112-BC73A9497705}"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A7B229-3EF7-4BDB-B4F6-C9911BBF62A3}" type="doc">
      <dgm:prSet loTypeId="urn:microsoft.com/office/officeart/2005/8/layout/hChevron3" loCatId="process" qsTypeId="urn:microsoft.com/office/officeart/2005/8/quickstyle/simple3" qsCatId="simple" csTypeId="urn:microsoft.com/office/officeart/2005/8/colors/colorful5" csCatId="colorful" phldr="1"/>
      <dgm:spPr/>
    </dgm:pt>
    <dgm:pt modelId="{FDB87442-C69B-4380-A70C-2908CB83BEB6}">
      <dgm:prSet phldrT="[Текст]"/>
      <dgm:spPr/>
      <dgm:t>
        <a:bodyPr/>
        <a:lstStyle/>
        <a:p>
          <a:r>
            <a:rPr lang="ru-RU" dirty="0" smtClean="0"/>
            <a:t>легкая – 6-10 </a:t>
          </a:r>
          <a:r>
            <a:rPr lang="ru-RU" dirty="0" err="1" smtClean="0"/>
            <a:t>ммоль</a:t>
          </a:r>
          <a:r>
            <a:rPr lang="ru-RU" dirty="0" smtClean="0"/>
            <a:t>/л</a:t>
          </a:r>
          <a:endParaRPr lang="ru-RU" dirty="0"/>
        </a:p>
      </dgm:t>
    </dgm:pt>
    <dgm:pt modelId="{7DC7FEB9-1069-4B65-AC8A-B3108D8F38C2}" type="parTrans" cxnId="{10C13375-6D7C-4A32-A948-4CE7A25CE5BB}">
      <dgm:prSet/>
      <dgm:spPr/>
      <dgm:t>
        <a:bodyPr/>
        <a:lstStyle/>
        <a:p>
          <a:endParaRPr lang="ru-RU"/>
        </a:p>
      </dgm:t>
    </dgm:pt>
    <dgm:pt modelId="{B67058DA-206F-4AD8-B960-FE005259CD35}" type="sibTrans" cxnId="{10C13375-6D7C-4A32-A948-4CE7A25CE5BB}">
      <dgm:prSet/>
      <dgm:spPr/>
      <dgm:t>
        <a:bodyPr/>
        <a:lstStyle/>
        <a:p>
          <a:endParaRPr lang="ru-RU"/>
        </a:p>
      </dgm:t>
    </dgm:pt>
    <dgm:pt modelId="{BCCB5F35-1E25-4024-8847-CB4032C94E4A}">
      <dgm:prSet phldrT="[Текст]"/>
      <dgm:spPr/>
      <dgm:t>
        <a:bodyPr/>
        <a:lstStyle/>
        <a:p>
          <a:r>
            <a:rPr lang="ru-RU" dirty="0" smtClean="0"/>
            <a:t>средняя – 10-16 </a:t>
          </a:r>
          <a:r>
            <a:rPr lang="ru-RU" dirty="0" err="1" smtClean="0"/>
            <a:t>ммоль</a:t>
          </a:r>
          <a:r>
            <a:rPr lang="ru-RU" dirty="0" smtClean="0"/>
            <a:t>/л</a:t>
          </a:r>
          <a:endParaRPr lang="ru-RU" dirty="0"/>
        </a:p>
      </dgm:t>
    </dgm:pt>
    <dgm:pt modelId="{848E8FCF-074C-4A73-B613-CB1B79DDADA2}" type="parTrans" cxnId="{74F64044-3AE8-4651-B9D0-E0840F69DE4C}">
      <dgm:prSet/>
      <dgm:spPr/>
      <dgm:t>
        <a:bodyPr/>
        <a:lstStyle/>
        <a:p>
          <a:endParaRPr lang="ru-RU"/>
        </a:p>
      </dgm:t>
    </dgm:pt>
    <dgm:pt modelId="{CDF77E57-062E-4CC5-89FD-0D8C8C89460F}" type="sibTrans" cxnId="{74F64044-3AE8-4651-B9D0-E0840F69DE4C}">
      <dgm:prSet/>
      <dgm:spPr/>
      <dgm:t>
        <a:bodyPr/>
        <a:lstStyle/>
        <a:p>
          <a:endParaRPr lang="ru-RU"/>
        </a:p>
      </dgm:t>
    </dgm:pt>
    <dgm:pt modelId="{7DE90875-DE2F-4D34-AD33-851D8D805929}">
      <dgm:prSet phldrT="[Текст]"/>
      <dgm:spPr/>
      <dgm:t>
        <a:bodyPr/>
        <a:lstStyle/>
        <a:p>
          <a:r>
            <a:rPr lang="ru-RU" dirty="0" smtClean="0"/>
            <a:t>тяжелая – от 16 </a:t>
          </a:r>
          <a:r>
            <a:rPr lang="ru-RU" dirty="0" err="1" smtClean="0"/>
            <a:t>ммоль</a:t>
          </a:r>
          <a:r>
            <a:rPr lang="ru-RU" dirty="0" smtClean="0"/>
            <a:t>/л</a:t>
          </a:r>
          <a:endParaRPr lang="ru-RU" dirty="0"/>
        </a:p>
      </dgm:t>
    </dgm:pt>
    <dgm:pt modelId="{2461FB4F-4E32-43A0-9FA3-55496E8602AB}" type="parTrans" cxnId="{0EC75A86-91A5-423F-AFC0-BE0D2CC56059}">
      <dgm:prSet/>
      <dgm:spPr/>
      <dgm:t>
        <a:bodyPr/>
        <a:lstStyle/>
        <a:p>
          <a:endParaRPr lang="ru-RU"/>
        </a:p>
      </dgm:t>
    </dgm:pt>
    <dgm:pt modelId="{EF640B28-D911-49E2-8D8D-0AC4FCCF675B}" type="sibTrans" cxnId="{0EC75A86-91A5-423F-AFC0-BE0D2CC56059}">
      <dgm:prSet/>
      <dgm:spPr/>
      <dgm:t>
        <a:bodyPr/>
        <a:lstStyle/>
        <a:p>
          <a:endParaRPr lang="ru-RU"/>
        </a:p>
      </dgm:t>
    </dgm:pt>
    <dgm:pt modelId="{7E12AA8C-0515-4583-90C6-010FA5D53251}" type="pres">
      <dgm:prSet presAssocID="{C4A7B229-3EF7-4BDB-B4F6-C9911BBF62A3}" presName="Name0" presStyleCnt="0">
        <dgm:presLayoutVars>
          <dgm:dir/>
          <dgm:resizeHandles val="exact"/>
        </dgm:presLayoutVars>
      </dgm:prSet>
      <dgm:spPr/>
    </dgm:pt>
    <dgm:pt modelId="{70327BF0-9677-416D-AD74-B57E482C55B7}" type="pres">
      <dgm:prSet presAssocID="{FDB87442-C69B-4380-A70C-2908CB83BEB6}" presName="parTxOnly" presStyleLbl="node1" presStyleIdx="0" presStyleCnt="3">
        <dgm:presLayoutVars>
          <dgm:bulletEnabled val="1"/>
        </dgm:presLayoutVars>
      </dgm:prSet>
      <dgm:spPr/>
      <dgm:t>
        <a:bodyPr/>
        <a:lstStyle/>
        <a:p>
          <a:endParaRPr lang="ru-RU"/>
        </a:p>
      </dgm:t>
    </dgm:pt>
    <dgm:pt modelId="{54503427-3467-4522-8ECF-F15E2321C5BE}" type="pres">
      <dgm:prSet presAssocID="{B67058DA-206F-4AD8-B960-FE005259CD35}" presName="parSpace" presStyleCnt="0"/>
      <dgm:spPr/>
    </dgm:pt>
    <dgm:pt modelId="{BA4E3A94-2BAE-4326-B2FF-E06D0785ECD8}" type="pres">
      <dgm:prSet presAssocID="{BCCB5F35-1E25-4024-8847-CB4032C94E4A}" presName="parTxOnly" presStyleLbl="node1" presStyleIdx="1" presStyleCnt="3">
        <dgm:presLayoutVars>
          <dgm:bulletEnabled val="1"/>
        </dgm:presLayoutVars>
      </dgm:prSet>
      <dgm:spPr/>
      <dgm:t>
        <a:bodyPr/>
        <a:lstStyle/>
        <a:p>
          <a:endParaRPr lang="ru-RU"/>
        </a:p>
      </dgm:t>
    </dgm:pt>
    <dgm:pt modelId="{EC59D084-4D84-40C5-9ACE-332BFCAD10FB}" type="pres">
      <dgm:prSet presAssocID="{CDF77E57-062E-4CC5-89FD-0D8C8C89460F}" presName="parSpace" presStyleCnt="0"/>
      <dgm:spPr/>
    </dgm:pt>
    <dgm:pt modelId="{69B0E52E-15A0-4069-B541-1122A125F319}" type="pres">
      <dgm:prSet presAssocID="{7DE90875-DE2F-4D34-AD33-851D8D805929}" presName="parTxOnly" presStyleLbl="node1" presStyleIdx="2" presStyleCnt="3">
        <dgm:presLayoutVars>
          <dgm:bulletEnabled val="1"/>
        </dgm:presLayoutVars>
      </dgm:prSet>
      <dgm:spPr/>
      <dgm:t>
        <a:bodyPr/>
        <a:lstStyle/>
        <a:p>
          <a:endParaRPr lang="ru-RU"/>
        </a:p>
      </dgm:t>
    </dgm:pt>
  </dgm:ptLst>
  <dgm:cxnLst>
    <dgm:cxn modelId="{E27F263D-2D8F-43D2-B004-6CC83B5C3DBC}" type="presOf" srcId="{BCCB5F35-1E25-4024-8847-CB4032C94E4A}" destId="{BA4E3A94-2BAE-4326-B2FF-E06D0785ECD8}" srcOrd="0" destOrd="0" presId="urn:microsoft.com/office/officeart/2005/8/layout/hChevron3"/>
    <dgm:cxn modelId="{74F64044-3AE8-4651-B9D0-E0840F69DE4C}" srcId="{C4A7B229-3EF7-4BDB-B4F6-C9911BBF62A3}" destId="{BCCB5F35-1E25-4024-8847-CB4032C94E4A}" srcOrd="1" destOrd="0" parTransId="{848E8FCF-074C-4A73-B613-CB1B79DDADA2}" sibTransId="{CDF77E57-062E-4CC5-89FD-0D8C8C89460F}"/>
    <dgm:cxn modelId="{5CFF1B67-AC3F-4BBA-BD86-52546F6DC991}" type="presOf" srcId="{7DE90875-DE2F-4D34-AD33-851D8D805929}" destId="{69B0E52E-15A0-4069-B541-1122A125F319}" srcOrd="0" destOrd="0" presId="urn:microsoft.com/office/officeart/2005/8/layout/hChevron3"/>
    <dgm:cxn modelId="{10C13375-6D7C-4A32-A948-4CE7A25CE5BB}" srcId="{C4A7B229-3EF7-4BDB-B4F6-C9911BBF62A3}" destId="{FDB87442-C69B-4380-A70C-2908CB83BEB6}" srcOrd="0" destOrd="0" parTransId="{7DC7FEB9-1069-4B65-AC8A-B3108D8F38C2}" sibTransId="{B67058DA-206F-4AD8-B960-FE005259CD35}"/>
    <dgm:cxn modelId="{0EC75A86-91A5-423F-AFC0-BE0D2CC56059}" srcId="{C4A7B229-3EF7-4BDB-B4F6-C9911BBF62A3}" destId="{7DE90875-DE2F-4D34-AD33-851D8D805929}" srcOrd="2" destOrd="0" parTransId="{2461FB4F-4E32-43A0-9FA3-55496E8602AB}" sibTransId="{EF640B28-D911-49E2-8D8D-0AC4FCCF675B}"/>
    <dgm:cxn modelId="{7F357167-A176-447F-8EB2-BCE441C6079B}" type="presOf" srcId="{FDB87442-C69B-4380-A70C-2908CB83BEB6}" destId="{70327BF0-9677-416D-AD74-B57E482C55B7}" srcOrd="0" destOrd="0" presId="urn:microsoft.com/office/officeart/2005/8/layout/hChevron3"/>
    <dgm:cxn modelId="{5BBF1094-33F6-44E3-933C-7A7BE0289E8E}" type="presOf" srcId="{C4A7B229-3EF7-4BDB-B4F6-C9911BBF62A3}" destId="{7E12AA8C-0515-4583-90C6-010FA5D53251}" srcOrd="0" destOrd="0" presId="urn:microsoft.com/office/officeart/2005/8/layout/hChevron3"/>
    <dgm:cxn modelId="{E7A5EB3A-4F12-49EE-AF00-AAAC72896ABB}" type="presParOf" srcId="{7E12AA8C-0515-4583-90C6-010FA5D53251}" destId="{70327BF0-9677-416D-AD74-B57E482C55B7}" srcOrd="0" destOrd="0" presId="urn:microsoft.com/office/officeart/2005/8/layout/hChevron3"/>
    <dgm:cxn modelId="{DCD0B8AF-1B3E-47F6-A822-1EC36E8219D1}" type="presParOf" srcId="{7E12AA8C-0515-4583-90C6-010FA5D53251}" destId="{54503427-3467-4522-8ECF-F15E2321C5BE}" srcOrd="1" destOrd="0" presId="urn:microsoft.com/office/officeart/2005/8/layout/hChevron3"/>
    <dgm:cxn modelId="{A09575B7-4E3E-4FDD-B360-99BE77EDB42D}" type="presParOf" srcId="{7E12AA8C-0515-4583-90C6-010FA5D53251}" destId="{BA4E3A94-2BAE-4326-B2FF-E06D0785ECD8}" srcOrd="2" destOrd="0" presId="urn:microsoft.com/office/officeart/2005/8/layout/hChevron3"/>
    <dgm:cxn modelId="{CC04EC1A-FC43-4769-8C22-39251F8D5D7A}" type="presParOf" srcId="{7E12AA8C-0515-4583-90C6-010FA5D53251}" destId="{EC59D084-4D84-40C5-9ACE-332BFCAD10FB}" srcOrd="3" destOrd="0" presId="urn:microsoft.com/office/officeart/2005/8/layout/hChevron3"/>
    <dgm:cxn modelId="{626DF218-D1F7-4BE5-B7CE-C000D42C1109}" type="presParOf" srcId="{7E12AA8C-0515-4583-90C6-010FA5D53251}" destId="{69B0E52E-15A0-4069-B541-1122A125F319}"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962FB5-3A02-4242-AAFB-7D24EE647187}">
      <dsp:nvSpPr>
        <dsp:cNvPr id="0" name=""/>
        <dsp:cNvSpPr/>
      </dsp:nvSpPr>
      <dsp:spPr>
        <a:xfrm>
          <a:off x="774193" y="1776"/>
          <a:ext cx="7048202" cy="64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rgbClr val="C00000"/>
              </a:solidFill>
            </a:rPr>
            <a:t>Диабет появляется, если есть много сладкого</a:t>
          </a:r>
          <a:endParaRPr lang="ru-RU" sz="1600" kern="1200" dirty="0">
            <a:solidFill>
              <a:srgbClr val="C00000"/>
            </a:solidFill>
          </a:endParaRPr>
        </a:p>
      </dsp:txBody>
      <dsp:txXfrm>
        <a:off x="774193" y="1776"/>
        <a:ext cx="7048202" cy="640745"/>
      </dsp:txXfrm>
    </dsp:sp>
    <dsp:sp modelId="{A972EF6D-718A-4947-8F79-E37EF2D8A97E}">
      <dsp:nvSpPr>
        <dsp:cNvPr id="0" name=""/>
        <dsp:cNvSpPr/>
      </dsp:nvSpPr>
      <dsp:spPr>
        <a:xfrm>
          <a:off x="774193" y="642522"/>
          <a:ext cx="1649279" cy="1305222"/>
        </a:xfrm>
        <a:prstGeom prst="chevron">
          <a:avLst>
            <a:gd name="adj" fmla="val 706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9F5832-5CDC-41FE-8179-D2035C278B17}">
      <dsp:nvSpPr>
        <dsp:cNvPr id="0" name=""/>
        <dsp:cNvSpPr/>
      </dsp:nvSpPr>
      <dsp:spPr>
        <a:xfrm>
          <a:off x="1764857" y="642522"/>
          <a:ext cx="1649279" cy="1305222"/>
        </a:xfrm>
        <a:prstGeom prst="chevron">
          <a:avLst>
            <a:gd name="adj" fmla="val 70610"/>
          </a:avLst>
        </a:prstGeom>
        <a:solidFill>
          <a:schemeClr val="accent2">
            <a:hueOff val="234076"/>
            <a:satOff val="-292"/>
            <a:lumOff val="69"/>
            <a:alphaOff val="0"/>
          </a:schemeClr>
        </a:solidFill>
        <a:ln w="25400" cap="flat" cmpd="sng" algn="ctr">
          <a:solidFill>
            <a:schemeClr val="accent2">
              <a:hueOff val="234076"/>
              <a:satOff val="-292"/>
              <a:lumOff val="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510596-6F70-4EC6-BA3A-0F2F6A0EF200}">
      <dsp:nvSpPr>
        <dsp:cNvPr id="0" name=""/>
        <dsp:cNvSpPr/>
      </dsp:nvSpPr>
      <dsp:spPr>
        <a:xfrm>
          <a:off x="2756304" y="642522"/>
          <a:ext cx="1649279" cy="1305222"/>
        </a:xfrm>
        <a:prstGeom prst="chevron">
          <a:avLst>
            <a:gd name="adj" fmla="val 70610"/>
          </a:avLst>
        </a:prstGeom>
        <a:solidFill>
          <a:schemeClr val="accent2">
            <a:hueOff val="468152"/>
            <a:satOff val="-584"/>
            <a:lumOff val="137"/>
            <a:alphaOff val="0"/>
          </a:schemeClr>
        </a:solidFill>
        <a:ln w="25400" cap="flat" cmpd="sng" algn="ctr">
          <a:solidFill>
            <a:schemeClr val="accent2">
              <a:hueOff val="468152"/>
              <a:satOff val="-584"/>
              <a:lumOff val="1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BD4962-86F1-4D46-AE82-C0B8C5D5A52C}">
      <dsp:nvSpPr>
        <dsp:cNvPr id="0" name=""/>
        <dsp:cNvSpPr/>
      </dsp:nvSpPr>
      <dsp:spPr>
        <a:xfrm>
          <a:off x="3746968" y="642522"/>
          <a:ext cx="1649279" cy="1305222"/>
        </a:xfrm>
        <a:prstGeom prst="chevron">
          <a:avLst>
            <a:gd name="adj" fmla="val 70610"/>
          </a:avLst>
        </a:prstGeom>
        <a:solidFill>
          <a:schemeClr val="accent2">
            <a:hueOff val="702228"/>
            <a:satOff val="-876"/>
            <a:lumOff val="206"/>
            <a:alphaOff val="0"/>
          </a:schemeClr>
        </a:solidFill>
        <a:ln w="25400" cap="flat" cmpd="sng" algn="ctr">
          <a:solidFill>
            <a:schemeClr val="accent2">
              <a:hueOff val="702228"/>
              <a:satOff val="-876"/>
              <a:lumOff val="2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A9B5F1-8586-4BDA-A2E5-672325AB355C}">
      <dsp:nvSpPr>
        <dsp:cNvPr id="0" name=""/>
        <dsp:cNvSpPr/>
      </dsp:nvSpPr>
      <dsp:spPr>
        <a:xfrm>
          <a:off x="4738415" y="642522"/>
          <a:ext cx="1649279" cy="1305222"/>
        </a:xfrm>
        <a:prstGeom prst="chevron">
          <a:avLst>
            <a:gd name="adj" fmla="val 70610"/>
          </a:avLst>
        </a:prstGeom>
        <a:solidFill>
          <a:schemeClr val="accent2">
            <a:hueOff val="936304"/>
            <a:satOff val="-1168"/>
            <a:lumOff val="275"/>
            <a:alphaOff val="0"/>
          </a:schemeClr>
        </a:solidFill>
        <a:ln w="25400" cap="flat" cmpd="sng" algn="ctr">
          <a:solidFill>
            <a:schemeClr val="accent2">
              <a:hueOff val="936304"/>
              <a:satOff val="-1168"/>
              <a:lumOff val="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B135D5-40CE-4263-B9A3-F98C56D4F78C}">
      <dsp:nvSpPr>
        <dsp:cNvPr id="0" name=""/>
        <dsp:cNvSpPr/>
      </dsp:nvSpPr>
      <dsp:spPr>
        <a:xfrm>
          <a:off x="5729079" y="642522"/>
          <a:ext cx="1649279" cy="1305222"/>
        </a:xfrm>
        <a:prstGeom prst="chevron">
          <a:avLst>
            <a:gd name="adj" fmla="val 70610"/>
          </a:avLst>
        </a:prstGeom>
        <a:solidFill>
          <a:schemeClr val="accent2">
            <a:hueOff val="1170380"/>
            <a:satOff val="-1460"/>
            <a:lumOff val="343"/>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963576-E2D6-4BB0-AF32-771A9A18F255}">
      <dsp:nvSpPr>
        <dsp:cNvPr id="0" name=""/>
        <dsp:cNvSpPr/>
      </dsp:nvSpPr>
      <dsp:spPr>
        <a:xfrm>
          <a:off x="6720527" y="642522"/>
          <a:ext cx="1649279" cy="1305222"/>
        </a:xfrm>
        <a:prstGeom prst="chevron">
          <a:avLst>
            <a:gd name="adj" fmla="val 70610"/>
          </a:avLst>
        </a:prstGeom>
        <a:solidFill>
          <a:schemeClr val="accent2">
            <a:hueOff val="1404456"/>
            <a:satOff val="-1752"/>
            <a:lumOff val="412"/>
            <a:alphaOff val="0"/>
          </a:schemeClr>
        </a:solidFill>
        <a:ln w="25400" cap="flat" cmpd="sng" algn="ctr">
          <a:solidFill>
            <a:schemeClr val="accent2">
              <a:hueOff val="1404456"/>
              <a:satOff val="-1752"/>
              <a:lumOff val="41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EDD69E-E4B8-44A5-8F6E-AC870EB9A0FD}">
      <dsp:nvSpPr>
        <dsp:cNvPr id="0" name=""/>
        <dsp:cNvSpPr/>
      </dsp:nvSpPr>
      <dsp:spPr>
        <a:xfrm>
          <a:off x="774193" y="773044"/>
          <a:ext cx="7139828" cy="1044178"/>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ru-RU" sz="1600" b="1" kern="1200" dirty="0" smtClean="0"/>
            <a:t>Не совсем так. </a:t>
          </a:r>
          <a:r>
            <a:rPr lang="ru-RU" sz="1600" kern="1200" dirty="0" smtClean="0"/>
            <a:t>Употребление сладкого потенциально может приводить к увеличению массы тела и способствовать развитию сахарного диабета 2 типа у предрасположенных лиц, т.к. основной причиной его развития является именно ожирение и наследственность. </a:t>
          </a:r>
          <a:endParaRPr lang="ru-RU" sz="1600" kern="1200" dirty="0"/>
        </a:p>
      </dsp:txBody>
      <dsp:txXfrm>
        <a:off x="774193" y="773044"/>
        <a:ext cx="7139828" cy="1044178"/>
      </dsp:txXfrm>
    </dsp:sp>
    <dsp:sp modelId="{A0E945EA-FB8F-4F93-BA5F-5925EA5F539F}">
      <dsp:nvSpPr>
        <dsp:cNvPr id="0" name=""/>
        <dsp:cNvSpPr/>
      </dsp:nvSpPr>
      <dsp:spPr>
        <a:xfrm>
          <a:off x="774193" y="2051351"/>
          <a:ext cx="7048202" cy="64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chemeClr val="bg2">
                  <a:lumMod val="50000"/>
                </a:schemeClr>
              </a:solidFill>
            </a:rPr>
            <a:t>Если у меня будет диабет, то я сразу узнаю об этом</a:t>
          </a:r>
          <a:endParaRPr lang="ru-RU" sz="1600" kern="1200" dirty="0">
            <a:solidFill>
              <a:schemeClr val="bg2">
                <a:lumMod val="50000"/>
              </a:schemeClr>
            </a:solidFill>
          </a:endParaRPr>
        </a:p>
      </dsp:txBody>
      <dsp:txXfrm>
        <a:off x="774193" y="2051351"/>
        <a:ext cx="7048202" cy="640745"/>
      </dsp:txXfrm>
    </dsp:sp>
    <dsp:sp modelId="{C6060973-3D33-4D02-B0A8-906F43814CD9}">
      <dsp:nvSpPr>
        <dsp:cNvPr id="0" name=""/>
        <dsp:cNvSpPr/>
      </dsp:nvSpPr>
      <dsp:spPr>
        <a:xfrm>
          <a:off x="774193" y="2692097"/>
          <a:ext cx="1649279" cy="1305222"/>
        </a:xfrm>
        <a:prstGeom prst="chevron">
          <a:avLst>
            <a:gd name="adj" fmla="val 70610"/>
          </a:avLst>
        </a:prstGeom>
        <a:solidFill>
          <a:schemeClr val="accent2">
            <a:hueOff val="1638532"/>
            <a:satOff val="-2044"/>
            <a:lumOff val="481"/>
            <a:alphaOff val="0"/>
          </a:schemeClr>
        </a:solidFill>
        <a:ln w="25400" cap="flat" cmpd="sng" algn="ctr">
          <a:solidFill>
            <a:schemeClr val="accent2">
              <a:hueOff val="1638532"/>
              <a:satOff val="-2044"/>
              <a:lumOff val="48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5363CD-6646-4B53-8824-4FD386085BAF}">
      <dsp:nvSpPr>
        <dsp:cNvPr id="0" name=""/>
        <dsp:cNvSpPr/>
      </dsp:nvSpPr>
      <dsp:spPr>
        <a:xfrm>
          <a:off x="1764857" y="2692097"/>
          <a:ext cx="1649279" cy="1305222"/>
        </a:xfrm>
        <a:prstGeom prst="chevron">
          <a:avLst>
            <a:gd name="adj" fmla="val 70610"/>
          </a:avLst>
        </a:prstGeom>
        <a:solidFill>
          <a:schemeClr val="accent2">
            <a:hueOff val="1872608"/>
            <a:satOff val="-2336"/>
            <a:lumOff val="549"/>
            <a:alphaOff val="0"/>
          </a:schemeClr>
        </a:solidFill>
        <a:ln w="25400" cap="flat" cmpd="sng" algn="ctr">
          <a:solidFill>
            <a:schemeClr val="accent2">
              <a:hueOff val="1872608"/>
              <a:satOff val="-2336"/>
              <a:lumOff val="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E4C8BC-6859-449A-8867-163F14134C38}">
      <dsp:nvSpPr>
        <dsp:cNvPr id="0" name=""/>
        <dsp:cNvSpPr/>
      </dsp:nvSpPr>
      <dsp:spPr>
        <a:xfrm>
          <a:off x="2756304" y="2692097"/>
          <a:ext cx="1649279" cy="1305222"/>
        </a:xfrm>
        <a:prstGeom prst="chevron">
          <a:avLst>
            <a:gd name="adj" fmla="val 70610"/>
          </a:avLst>
        </a:prstGeom>
        <a:solidFill>
          <a:schemeClr val="accent2">
            <a:hueOff val="2106683"/>
            <a:satOff val="-2628"/>
            <a:lumOff val="618"/>
            <a:alphaOff val="0"/>
          </a:schemeClr>
        </a:solidFill>
        <a:ln w="25400" cap="flat" cmpd="sng" algn="ctr">
          <a:solidFill>
            <a:schemeClr val="accent2">
              <a:hueOff val="2106683"/>
              <a:satOff val="-2628"/>
              <a:lumOff val="61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7695AA-936A-4897-BCC2-E31A3C620B47}">
      <dsp:nvSpPr>
        <dsp:cNvPr id="0" name=""/>
        <dsp:cNvSpPr/>
      </dsp:nvSpPr>
      <dsp:spPr>
        <a:xfrm>
          <a:off x="3746968" y="2692097"/>
          <a:ext cx="1649279" cy="1305222"/>
        </a:xfrm>
        <a:prstGeom prst="chevron">
          <a:avLst>
            <a:gd name="adj" fmla="val 70610"/>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865B11-D1D5-4473-9E97-7AC2100D547E}">
      <dsp:nvSpPr>
        <dsp:cNvPr id="0" name=""/>
        <dsp:cNvSpPr/>
      </dsp:nvSpPr>
      <dsp:spPr>
        <a:xfrm>
          <a:off x="4738415" y="2692097"/>
          <a:ext cx="1649279" cy="1305222"/>
        </a:xfrm>
        <a:prstGeom prst="chevron">
          <a:avLst>
            <a:gd name="adj" fmla="val 70610"/>
          </a:avLst>
        </a:prstGeom>
        <a:solidFill>
          <a:schemeClr val="accent2">
            <a:hueOff val="2574836"/>
            <a:satOff val="-3211"/>
            <a:lumOff val="755"/>
            <a:alphaOff val="0"/>
          </a:schemeClr>
        </a:solidFill>
        <a:ln w="25400" cap="flat" cmpd="sng" algn="ctr">
          <a:solidFill>
            <a:schemeClr val="accent2">
              <a:hueOff val="2574836"/>
              <a:satOff val="-3211"/>
              <a:lumOff val="75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2E3A25-B8CE-48A6-B463-1225A00B6233}">
      <dsp:nvSpPr>
        <dsp:cNvPr id="0" name=""/>
        <dsp:cNvSpPr/>
      </dsp:nvSpPr>
      <dsp:spPr>
        <a:xfrm>
          <a:off x="5729079" y="2692097"/>
          <a:ext cx="1649279" cy="1305222"/>
        </a:xfrm>
        <a:prstGeom prst="chevron">
          <a:avLst>
            <a:gd name="adj" fmla="val 70610"/>
          </a:avLst>
        </a:prstGeom>
        <a:solidFill>
          <a:schemeClr val="accent2">
            <a:hueOff val="2808911"/>
            <a:satOff val="-3503"/>
            <a:lumOff val="824"/>
            <a:alphaOff val="0"/>
          </a:schemeClr>
        </a:solidFill>
        <a:ln w="25400" cap="flat" cmpd="sng" algn="ctr">
          <a:solidFill>
            <a:schemeClr val="accent2">
              <a:hueOff val="2808911"/>
              <a:satOff val="-3503"/>
              <a:lumOff val="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06B060-78EF-4AEB-A9CF-AAADFF509C40}">
      <dsp:nvSpPr>
        <dsp:cNvPr id="0" name=""/>
        <dsp:cNvSpPr/>
      </dsp:nvSpPr>
      <dsp:spPr>
        <a:xfrm>
          <a:off x="6720527" y="2692097"/>
          <a:ext cx="1649279" cy="1305222"/>
        </a:xfrm>
        <a:prstGeom prst="chevron">
          <a:avLst>
            <a:gd name="adj" fmla="val 70610"/>
          </a:avLst>
        </a:prstGeom>
        <a:solidFill>
          <a:schemeClr val="accent2">
            <a:hueOff val="3042987"/>
            <a:satOff val="-3795"/>
            <a:lumOff val="892"/>
            <a:alphaOff val="0"/>
          </a:schemeClr>
        </a:solidFill>
        <a:ln w="25400" cap="flat" cmpd="sng" algn="ctr">
          <a:solidFill>
            <a:schemeClr val="accent2">
              <a:hueOff val="3042987"/>
              <a:satOff val="-3795"/>
              <a:lumOff val="8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9F42E6-C5E0-4160-95A8-D908FE490058}">
      <dsp:nvSpPr>
        <dsp:cNvPr id="0" name=""/>
        <dsp:cNvSpPr/>
      </dsp:nvSpPr>
      <dsp:spPr>
        <a:xfrm>
          <a:off x="774193" y="2822619"/>
          <a:ext cx="7139828" cy="1044178"/>
        </a:xfrm>
        <a:prstGeom prst="rect">
          <a:avLst/>
        </a:prstGeom>
        <a:solidFill>
          <a:schemeClr val="lt1">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ru-RU" sz="1600" b="1" kern="1200" dirty="0" smtClean="0"/>
            <a:t>Не всегда так.</a:t>
          </a:r>
          <a:r>
            <a:rPr lang="ru-RU" sz="1600" kern="1200" dirty="0" smtClean="0"/>
            <a:t> Это утверждение справедливо для сахарного диабета 1 типа – заболевание развивается стремительно и симптомы слишком очевидны, чтобы их не заметить, однако сахарный диабет 2 типа может протекать достаточно долго без каких-либо симптомов и в этом его коварство</a:t>
          </a:r>
          <a:endParaRPr lang="ru-RU" sz="1600" kern="1200" dirty="0"/>
        </a:p>
      </dsp:txBody>
      <dsp:txXfrm>
        <a:off x="774193" y="2822619"/>
        <a:ext cx="7139828" cy="1044178"/>
      </dsp:txXfrm>
    </dsp:sp>
    <dsp:sp modelId="{80BC521F-FD1E-4E8B-BB65-FA2B40CE4514}">
      <dsp:nvSpPr>
        <dsp:cNvPr id="0" name=""/>
        <dsp:cNvSpPr/>
      </dsp:nvSpPr>
      <dsp:spPr>
        <a:xfrm>
          <a:off x="774193" y="4100927"/>
          <a:ext cx="7048202" cy="64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chemeClr val="accent3">
                  <a:lumMod val="50000"/>
                </a:schemeClr>
              </a:solidFill>
            </a:rPr>
            <a:t>Диабет 1 типа всегда проявляется в детстве, а диабет 2 типа может быть только у взрослых</a:t>
          </a:r>
          <a:endParaRPr lang="ru-RU" sz="1600" kern="1200" dirty="0">
            <a:solidFill>
              <a:schemeClr val="accent3">
                <a:lumMod val="50000"/>
              </a:schemeClr>
            </a:solidFill>
          </a:endParaRPr>
        </a:p>
      </dsp:txBody>
      <dsp:txXfrm>
        <a:off x="774193" y="4100927"/>
        <a:ext cx="7048202" cy="640745"/>
      </dsp:txXfrm>
    </dsp:sp>
    <dsp:sp modelId="{684079BF-4BC6-4433-A218-413707E54BA6}">
      <dsp:nvSpPr>
        <dsp:cNvPr id="0" name=""/>
        <dsp:cNvSpPr/>
      </dsp:nvSpPr>
      <dsp:spPr>
        <a:xfrm>
          <a:off x="774193" y="4741672"/>
          <a:ext cx="1649279" cy="1305222"/>
        </a:xfrm>
        <a:prstGeom prst="chevron">
          <a:avLst>
            <a:gd name="adj" fmla="val 70610"/>
          </a:avLst>
        </a:prstGeom>
        <a:solidFill>
          <a:schemeClr val="accent2">
            <a:hueOff val="3277063"/>
            <a:satOff val="-4087"/>
            <a:lumOff val="961"/>
            <a:alphaOff val="0"/>
          </a:schemeClr>
        </a:solidFill>
        <a:ln w="25400" cap="flat" cmpd="sng" algn="ctr">
          <a:solidFill>
            <a:schemeClr val="accent2">
              <a:hueOff val="3277063"/>
              <a:satOff val="-4087"/>
              <a:lumOff val="9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7FCBBA-7E30-49FB-A95D-BA355597F6F1}">
      <dsp:nvSpPr>
        <dsp:cNvPr id="0" name=""/>
        <dsp:cNvSpPr/>
      </dsp:nvSpPr>
      <dsp:spPr>
        <a:xfrm>
          <a:off x="1764857" y="4741672"/>
          <a:ext cx="1649279" cy="1305222"/>
        </a:xfrm>
        <a:prstGeom prst="chevron">
          <a:avLst>
            <a:gd name="adj" fmla="val 70610"/>
          </a:avLst>
        </a:prstGeom>
        <a:solidFill>
          <a:schemeClr val="accent2">
            <a:hueOff val="3511139"/>
            <a:satOff val="-4379"/>
            <a:lumOff val="103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6FC458-3C72-4F66-BE39-8A37D3D94211}">
      <dsp:nvSpPr>
        <dsp:cNvPr id="0" name=""/>
        <dsp:cNvSpPr/>
      </dsp:nvSpPr>
      <dsp:spPr>
        <a:xfrm>
          <a:off x="2756304" y="4741672"/>
          <a:ext cx="1649279" cy="1305222"/>
        </a:xfrm>
        <a:prstGeom prst="chevron">
          <a:avLst>
            <a:gd name="adj" fmla="val 70610"/>
          </a:avLst>
        </a:prstGeom>
        <a:solidFill>
          <a:schemeClr val="accent2">
            <a:hueOff val="3745215"/>
            <a:satOff val="-4671"/>
            <a:lumOff val="1098"/>
            <a:alphaOff val="0"/>
          </a:schemeClr>
        </a:solidFill>
        <a:ln w="25400" cap="flat" cmpd="sng" algn="ctr">
          <a:solidFill>
            <a:schemeClr val="accent2">
              <a:hueOff val="3745215"/>
              <a:satOff val="-4671"/>
              <a:lumOff val="1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B5DCE7-94F4-4243-88DF-8AE9D85E16C0}">
      <dsp:nvSpPr>
        <dsp:cNvPr id="0" name=""/>
        <dsp:cNvSpPr/>
      </dsp:nvSpPr>
      <dsp:spPr>
        <a:xfrm>
          <a:off x="3746968" y="4741672"/>
          <a:ext cx="1649279" cy="1305222"/>
        </a:xfrm>
        <a:prstGeom prst="chevron">
          <a:avLst>
            <a:gd name="adj" fmla="val 70610"/>
          </a:avLst>
        </a:prstGeom>
        <a:solidFill>
          <a:schemeClr val="accent2">
            <a:hueOff val="3979291"/>
            <a:satOff val="-4963"/>
            <a:lumOff val="1167"/>
            <a:alphaOff val="0"/>
          </a:schemeClr>
        </a:solidFill>
        <a:ln w="25400" cap="flat" cmpd="sng" algn="ctr">
          <a:solidFill>
            <a:schemeClr val="accent2">
              <a:hueOff val="3979291"/>
              <a:satOff val="-4963"/>
              <a:lumOff val="11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83C2EA-2510-49ED-8826-CA8478549F17}">
      <dsp:nvSpPr>
        <dsp:cNvPr id="0" name=""/>
        <dsp:cNvSpPr/>
      </dsp:nvSpPr>
      <dsp:spPr>
        <a:xfrm>
          <a:off x="4738415" y="4741672"/>
          <a:ext cx="1649279" cy="1305222"/>
        </a:xfrm>
        <a:prstGeom prst="chevron">
          <a:avLst>
            <a:gd name="adj" fmla="val 70610"/>
          </a:avLst>
        </a:prstGeom>
        <a:solidFill>
          <a:schemeClr val="accent2">
            <a:hueOff val="4213367"/>
            <a:satOff val="-5255"/>
            <a:lumOff val="1236"/>
            <a:alphaOff val="0"/>
          </a:schemeClr>
        </a:solidFill>
        <a:ln w="25400" cap="flat" cmpd="sng" algn="ctr">
          <a:solidFill>
            <a:schemeClr val="accent2">
              <a:hueOff val="4213367"/>
              <a:satOff val="-5255"/>
              <a:lumOff val="123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64FF5E-82F1-4F49-B7BE-34EEDE7FD0E2}">
      <dsp:nvSpPr>
        <dsp:cNvPr id="0" name=""/>
        <dsp:cNvSpPr/>
      </dsp:nvSpPr>
      <dsp:spPr>
        <a:xfrm>
          <a:off x="5729079" y="4741672"/>
          <a:ext cx="1649279" cy="1305222"/>
        </a:xfrm>
        <a:prstGeom prst="chevron">
          <a:avLst>
            <a:gd name="adj" fmla="val 70610"/>
          </a:avLst>
        </a:prstGeom>
        <a:solidFill>
          <a:schemeClr val="accent2">
            <a:hueOff val="4447443"/>
            <a:satOff val="-5547"/>
            <a:lumOff val="1304"/>
            <a:alphaOff val="0"/>
          </a:schemeClr>
        </a:solidFill>
        <a:ln w="25400" cap="flat" cmpd="sng" algn="ctr">
          <a:solidFill>
            <a:schemeClr val="accent2">
              <a:hueOff val="4447443"/>
              <a:satOff val="-5547"/>
              <a:lumOff val="130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1C04F0-710A-43D9-B866-E1DCD4F51373}">
      <dsp:nvSpPr>
        <dsp:cNvPr id="0" name=""/>
        <dsp:cNvSpPr/>
      </dsp:nvSpPr>
      <dsp:spPr>
        <a:xfrm>
          <a:off x="6720527" y="4741672"/>
          <a:ext cx="1649279" cy="1305222"/>
        </a:xfrm>
        <a:prstGeom prst="chevron">
          <a:avLst>
            <a:gd name="adj" fmla="val 7061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665AFA-67F4-4E9C-B4C3-19145DD48C8E}">
      <dsp:nvSpPr>
        <dsp:cNvPr id="0" name=""/>
        <dsp:cNvSpPr/>
      </dsp:nvSpPr>
      <dsp:spPr>
        <a:xfrm>
          <a:off x="774193" y="4872195"/>
          <a:ext cx="7139828" cy="1044178"/>
        </a:xfrm>
        <a:prstGeom prst="rect">
          <a:avLst/>
        </a:prstGeom>
        <a:solidFill>
          <a:schemeClr val="lt1">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ru-RU" sz="1600" b="1" kern="1200" dirty="0" smtClean="0"/>
            <a:t>Нет.</a:t>
          </a:r>
          <a:r>
            <a:rPr lang="ru-RU" sz="1600" kern="1200" dirty="0" smtClean="0"/>
            <a:t> Сахарный диабет как 1, так и 2 типа может возникнуть в абсолютно любом возрасте. Действительно, первым типом диабета чаще заболевают дети, подростки и молодые люди, однако он может начаться и в гораздо более позднем возрасте. </a:t>
          </a:r>
          <a:endParaRPr lang="ru-RU" sz="1600" kern="1200" dirty="0"/>
        </a:p>
      </dsp:txBody>
      <dsp:txXfrm>
        <a:off x="774193" y="4872195"/>
        <a:ext cx="7139828" cy="10441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5E799-C531-4A8A-9999-61C98696EEFA}">
      <dsp:nvSpPr>
        <dsp:cNvPr id="0" name=""/>
        <dsp:cNvSpPr/>
      </dsp:nvSpPr>
      <dsp:spPr>
        <a:xfrm>
          <a:off x="301199" y="116630"/>
          <a:ext cx="7904869" cy="7186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rgbClr val="C00000"/>
              </a:solidFill>
            </a:rPr>
            <a:t>Инсулин вызывает зависимость, поэтому колоть его нужно лишь в крайнем случае</a:t>
          </a:r>
        </a:p>
        <a:p>
          <a:pPr lvl="0" algn="l" defTabSz="711200">
            <a:lnSpc>
              <a:spcPct val="90000"/>
            </a:lnSpc>
            <a:spcBef>
              <a:spcPct val="0"/>
            </a:spcBef>
            <a:spcAft>
              <a:spcPct val="35000"/>
            </a:spcAft>
          </a:pPr>
          <a:endParaRPr lang="ru-RU" sz="1100" kern="1200" dirty="0"/>
        </a:p>
      </dsp:txBody>
      <dsp:txXfrm>
        <a:off x="301199" y="116630"/>
        <a:ext cx="7904869" cy="718624"/>
      </dsp:txXfrm>
    </dsp:sp>
    <dsp:sp modelId="{369AA56B-4BB1-4F24-BB53-7B24EE38ED71}">
      <dsp:nvSpPr>
        <dsp:cNvPr id="0" name=""/>
        <dsp:cNvSpPr/>
      </dsp:nvSpPr>
      <dsp:spPr>
        <a:xfrm>
          <a:off x="301437" y="720368"/>
          <a:ext cx="1849739" cy="1463864"/>
        </a:xfrm>
        <a:prstGeom prst="chevron">
          <a:avLst>
            <a:gd name="adj" fmla="val 706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CC09D5-7E59-43C0-8E97-6875123780AF}">
      <dsp:nvSpPr>
        <dsp:cNvPr id="0" name=""/>
        <dsp:cNvSpPr/>
      </dsp:nvSpPr>
      <dsp:spPr>
        <a:xfrm>
          <a:off x="1412510" y="720368"/>
          <a:ext cx="1849739" cy="1463864"/>
        </a:xfrm>
        <a:prstGeom prst="chevron">
          <a:avLst>
            <a:gd name="adj" fmla="val 70610"/>
          </a:avLst>
        </a:prstGeom>
        <a:solidFill>
          <a:schemeClr val="accent2">
            <a:hueOff val="234076"/>
            <a:satOff val="-292"/>
            <a:lumOff val="69"/>
            <a:alphaOff val="0"/>
          </a:schemeClr>
        </a:solidFill>
        <a:ln w="25400" cap="flat" cmpd="sng" algn="ctr">
          <a:solidFill>
            <a:schemeClr val="accent2">
              <a:hueOff val="234076"/>
              <a:satOff val="-292"/>
              <a:lumOff val="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386B54-E437-4746-BBC6-D1065E7BA364}">
      <dsp:nvSpPr>
        <dsp:cNvPr id="0" name=""/>
        <dsp:cNvSpPr/>
      </dsp:nvSpPr>
      <dsp:spPr>
        <a:xfrm>
          <a:off x="2524461" y="720368"/>
          <a:ext cx="1849739" cy="1463864"/>
        </a:xfrm>
        <a:prstGeom prst="chevron">
          <a:avLst>
            <a:gd name="adj" fmla="val 70610"/>
          </a:avLst>
        </a:prstGeom>
        <a:solidFill>
          <a:schemeClr val="accent2">
            <a:hueOff val="468152"/>
            <a:satOff val="-584"/>
            <a:lumOff val="137"/>
            <a:alphaOff val="0"/>
          </a:schemeClr>
        </a:solidFill>
        <a:ln w="25400" cap="flat" cmpd="sng" algn="ctr">
          <a:solidFill>
            <a:schemeClr val="accent2">
              <a:hueOff val="468152"/>
              <a:satOff val="-584"/>
              <a:lumOff val="1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5B347D-6E55-4E45-BBC9-B315E9FD55CD}">
      <dsp:nvSpPr>
        <dsp:cNvPr id="0" name=""/>
        <dsp:cNvSpPr/>
      </dsp:nvSpPr>
      <dsp:spPr>
        <a:xfrm>
          <a:off x="3635535" y="720368"/>
          <a:ext cx="1849739" cy="1463864"/>
        </a:xfrm>
        <a:prstGeom prst="chevron">
          <a:avLst>
            <a:gd name="adj" fmla="val 70610"/>
          </a:avLst>
        </a:prstGeom>
        <a:solidFill>
          <a:schemeClr val="accent2">
            <a:hueOff val="702228"/>
            <a:satOff val="-876"/>
            <a:lumOff val="206"/>
            <a:alphaOff val="0"/>
          </a:schemeClr>
        </a:solidFill>
        <a:ln w="25400" cap="flat" cmpd="sng" algn="ctr">
          <a:solidFill>
            <a:schemeClr val="accent2">
              <a:hueOff val="702228"/>
              <a:satOff val="-876"/>
              <a:lumOff val="2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A7A86C-0A67-44CF-A8CA-6EED294D8D51}">
      <dsp:nvSpPr>
        <dsp:cNvPr id="0" name=""/>
        <dsp:cNvSpPr/>
      </dsp:nvSpPr>
      <dsp:spPr>
        <a:xfrm>
          <a:off x="4747486" y="720368"/>
          <a:ext cx="1849739" cy="1463864"/>
        </a:xfrm>
        <a:prstGeom prst="chevron">
          <a:avLst>
            <a:gd name="adj" fmla="val 70610"/>
          </a:avLst>
        </a:prstGeom>
        <a:solidFill>
          <a:schemeClr val="accent2">
            <a:hueOff val="936304"/>
            <a:satOff val="-1168"/>
            <a:lumOff val="275"/>
            <a:alphaOff val="0"/>
          </a:schemeClr>
        </a:solidFill>
        <a:ln w="25400" cap="flat" cmpd="sng" algn="ctr">
          <a:solidFill>
            <a:schemeClr val="accent2">
              <a:hueOff val="936304"/>
              <a:satOff val="-1168"/>
              <a:lumOff val="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8B37E3-3B3B-442E-9B96-B4616F262461}">
      <dsp:nvSpPr>
        <dsp:cNvPr id="0" name=""/>
        <dsp:cNvSpPr/>
      </dsp:nvSpPr>
      <dsp:spPr>
        <a:xfrm>
          <a:off x="5858560" y="720368"/>
          <a:ext cx="1849739" cy="1463864"/>
        </a:xfrm>
        <a:prstGeom prst="chevron">
          <a:avLst>
            <a:gd name="adj" fmla="val 70610"/>
          </a:avLst>
        </a:prstGeom>
        <a:solidFill>
          <a:schemeClr val="accent2">
            <a:hueOff val="1170380"/>
            <a:satOff val="-1460"/>
            <a:lumOff val="343"/>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775F40-AD9F-4AAA-9316-F7C91326D159}">
      <dsp:nvSpPr>
        <dsp:cNvPr id="0" name=""/>
        <dsp:cNvSpPr/>
      </dsp:nvSpPr>
      <dsp:spPr>
        <a:xfrm>
          <a:off x="6970511" y="720368"/>
          <a:ext cx="1849739" cy="1463864"/>
        </a:xfrm>
        <a:prstGeom prst="chevron">
          <a:avLst>
            <a:gd name="adj" fmla="val 70610"/>
          </a:avLst>
        </a:prstGeom>
        <a:solidFill>
          <a:schemeClr val="accent2">
            <a:hueOff val="1404456"/>
            <a:satOff val="-1752"/>
            <a:lumOff val="412"/>
            <a:alphaOff val="0"/>
          </a:schemeClr>
        </a:solidFill>
        <a:ln w="25400" cap="flat" cmpd="sng" algn="ctr">
          <a:solidFill>
            <a:schemeClr val="accent2">
              <a:hueOff val="1404456"/>
              <a:satOff val="-1752"/>
              <a:lumOff val="41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B99AF6-4C7A-4098-9741-5B83C15D63FF}">
      <dsp:nvSpPr>
        <dsp:cNvPr id="0" name=""/>
        <dsp:cNvSpPr/>
      </dsp:nvSpPr>
      <dsp:spPr>
        <a:xfrm>
          <a:off x="301437" y="866754"/>
          <a:ext cx="8007632" cy="1171091"/>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smtClean="0"/>
            <a:t>Нет. </a:t>
          </a:r>
          <a:r>
            <a:rPr lang="ru-RU" sz="1400" b="0" kern="1200" dirty="0" smtClean="0"/>
            <a:t>Людям с диабетом 1 типа обойтись без инъекций инсулина не удастся, поскольку они являются жизненно необходимыми. При сахарном диабете 2 типа в начале заболевания поджелудочная железа как правило еще вырабатывает достаточное количество инсулина, поэтому  пациенту назначают  </a:t>
          </a:r>
          <a:r>
            <a:rPr lang="ru-RU" sz="1400" b="0" kern="1200" dirty="0" err="1" smtClean="0"/>
            <a:t>таблетированные</a:t>
          </a:r>
          <a:r>
            <a:rPr lang="ru-RU" sz="1400" b="0" kern="1200" dirty="0" smtClean="0"/>
            <a:t> или инъекционные </a:t>
          </a:r>
          <a:r>
            <a:rPr lang="ru-RU" sz="1400" b="0" kern="1200" dirty="0" err="1" smtClean="0"/>
            <a:t>сахароснижающие</a:t>
          </a:r>
          <a:r>
            <a:rPr lang="ru-RU" sz="1400" b="0" kern="1200" dirty="0" smtClean="0"/>
            <a:t> препараты, которые помогают собственному инсулину работать более эффективно.</a:t>
          </a:r>
          <a:endParaRPr lang="ru-RU" sz="1400" b="0" kern="1200" dirty="0"/>
        </a:p>
      </dsp:txBody>
      <dsp:txXfrm>
        <a:off x="301437" y="866754"/>
        <a:ext cx="8007632" cy="1171091"/>
      </dsp:txXfrm>
    </dsp:sp>
    <dsp:sp modelId="{0D48E9F1-0CAC-4FB9-AB4C-2BF04C0931F1}">
      <dsp:nvSpPr>
        <dsp:cNvPr id="0" name=""/>
        <dsp:cNvSpPr/>
      </dsp:nvSpPr>
      <dsp:spPr>
        <a:xfrm>
          <a:off x="301199" y="2492893"/>
          <a:ext cx="7904869" cy="7186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chemeClr val="bg2">
                  <a:lumMod val="50000"/>
                </a:schemeClr>
              </a:solidFill>
            </a:rPr>
            <a:t>При диабете нельзя есть сладкое, а лучше перейти на специальные диабетические продукты</a:t>
          </a:r>
        </a:p>
        <a:p>
          <a:pPr lvl="0" algn="l" defTabSz="711200">
            <a:lnSpc>
              <a:spcPct val="90000"/>
            </a:lnSpc>
            <a:spcBef>
              <a:spcPct val="0"/>
            </a:spcBef>
            <a:spcAft>
              <a:spcPct val="35000"/>
            </a:spcAft>
          </a:pPr>
          <a:endParaRPr lang="ru-RU" sz="1100" kern="1200" dirty="0"/>
        </a:p>
      </dsp:txBody>
      <dsp:txXfrm>
        <a:off x="301199" y="2492893"/>
        <a:ext cx="7904869" cy="718624"/>
      </dsp:txXfrm>
    </dsp:sp>
    <dsp:sp modelId="{1A6682A7-4BC0-44A1-BD68-1DC440F9BB46}">
      <dsp:nvSpPr>
        <dsp:cNvPr id="0" name=""/>
        <dsp:cNvSpPr/>
      </dsp:nvSpPr>
      <dsp:spPr>
        <a:xfrm>
          <a:off x="301437" y="3034067"/>
          <a:ext cx="1849739" cy="1463864"/>
        </a:xfrm>
        <a:prstGeom prst="chevron">
          <a:avLst>
            <a:gd name="adj" fmla="val 70610"/>
          </a:avLst>
        </a:prstGeom>
        <a:solidFill>
          <a:schemeClr val="accent2">
            <a:hueOff val="1638532"/>
            <a:satOff val="-2044"/>
            <a:lumOff val="481"/>
            <a:alphaOff val="0"/>
          </a:schemeClr>
        </a:solidFill>
        <a:ln w="25400" cap="flat" cmpd="sng" algn="ctr">
          <a:solidFill>
            <a:schemeClr val="accent2">
              <a:hueOff val="1638532"/>
              <a:satOff val="-2044"/>
              <a:lumOff val="48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9B8DCD-2BB7-425D-BDFA-ACF68E7ED18E}">
      <dsp:nvSpPr>
        <dsp:cNvPr id="0" name=""/>
        <dsp:cNvSpPr/>
      </dsp:nvSpPr>
      <dsp:spPr>
        <a:xfrm>
          <a:off x="1412510" y="3034067"/>
          <a:ext cx="1849739" cy="1463864"/>
        </a:xfrm>
        <a:prstGeom prst="chevron">
          <a:avLst>
            <a:gd name="adj" fmla="val 70610"/>
          </a:avLst>
        </a:prstGeom>
        <a:solidFill>
          <a:schemeClr val="accent2">
            <a:hueOff val="1872608"/>
            <a:satOff val="-2336"/>
            <a:lumOff val="549"/>
            <a:alphaOff val="0"/>
          </a:schemeClr>
        </a:solidFill>
        <a:ln w="25400" cap="flat" cmpd="sng" algn="ctr">
          <a:solidFill>
            <a:schemeClr val="accent2">
              <a:hueOff val="1872608"/>
              <a:satOff val="-2336"/>
              <a:lumOff val="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0CC2A4-25FC-4015-B5C1-8306365E5375}">
      <dsp:nvSpPr>
        <dsp:cNvPr id="0" name=""/>
        <dsp:cNvSpPr/>
      </dsp:nvSpPr>
      <dsp:spPr>
        <a:xfrm>
          <a:off x="2524461" y="3034067"/>
          <a:ext cx="1849739" cy="1463864"/>
        </a:xfrm>
        <a:prstGeom prst="chevron">
          <a:avLst>
            <a:gd name="adj" fmla="val 70610"/>
          </a:avLst>
        </a:prstGeom>
        <a:solidFill>
          <a:schemeClr val="accent2">
            <a:hueOff val="2106683"/>
            <a:satOff val="-2628"/>
            <a:lumOff val="618"/>
            <a:alphaOff val="0"/>
          </a:schemeClr>
        </a:solidFill>
        <a:ln w="25400" cap="flat" cmpd="sng" algn="ctr">
          <a:solidFill>
            <a:schemeClr val="accent2">
              <a:hueOff val="2106683"/>
              <a:satOff val="-2628"/>
              <a:lumOff val="61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8BFED8-9298-4F19-A1B9-B89E4E6C90A3}">
      <dsp:nvSpPr>
        <dsp:cNvPr id="0" name=""/>
        <dsp:cNvSpPr/>
      </dsp:nvSpPr>
      <dsp:spPr>
        <a:xfrm>
          <a:off x="3635535" y="3034067"/>
          <a:ext cx="1849739" cy="1463864"/>
        </a:xfrm>
        <a:prstGeom prst="chevron">
          <a:avLst>
            <a:gd name="adj" fmla="val 70610"/>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AF76C2-A116-40FC-949B-7831D53D72D4}">
      <dsp:nvSpPr>
        <dsp:cNvPr id="0" name=""/>
        <dsp:cNvSpPr/>
      </dsp:nvSpPr>
      <dsp:spPr>
        <a:xfrm>
          <a:off x="4747486" y="3034067"/>
          <a:ext cx="1849739" cy="1463864"/>
        </a:xfrm>
        <a:prstGeom prst="chevron">
          <a:avLst>
            <a:gd name="adj" fmla="val 70610"/>
          </a:avLst>
        </a:prstGeom>
        <a:solidFill>
          <a:schemeClr val="accent2">
            <a:hueOff val="2574836"/>
            <a:satOff val="-3211"/>
            <a:lumOff val="755"/>
            <a:alphaOff val="0"/>
          </a:schemeClr>
        </a:solidFill>
        <a:ln w="25400" cap="flat" cmpd="sng" algn="ctr">
          <a:solidFill>
            <a:schemeClr val="accent2">
              <a:hueOff val="2574836"/>
              <a:satOff val="-3211"/>
              <a:lumOff val="75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5162F5-436E-4412-BE82-20653DF18986}">
      <dsp:nvSpPr>
        <dsp:cNvPr id="0" name=""/>
        <dsp:cNvSpPr/>
      </dsp:nvSpPr>
      <dsp:spPr>
        <a:xfrm>
          <a:off x="5858560" y="3034067"/>
          <a:ext cx="1849739" cy="1463864"/>
        </a:xfrm>
        <a:prstGeom prst="chevron">
          <a:avLst>
            <a:gd name="adj" fmla="val 70610"/>
          </a:avLst>
        </a:prstGeom>
        <a:solidFill>
          <a:schemeClr val="accent2">
            <a:hueOff val="2808911"/>
            <a:satOff val="-3503"/>
            <a:lumOff val="824"/>
            <a:alphaOff val="0"/>
          </a:schemeClr>
        </a:solidFill>
        <a:ln w="25400" cap="flat" cmpd="sng" algn="ctr">
          <a:solidFill>
            <a:schemeClr val="accent2">
              <a:hueOff val="2808911"/>
              <a:satOff val="-3503"/>
              <a:lumOff val="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CC8885-7A2A-49FA-9EAB-44B9EE21A421}">
      <dsp:nvSpPr>
        <dsp:cNvPr id="0" name=""/>
        <dsp:cNvSpPr/>
      </dsp:nvSpPr>
      <dsp:spPr>
        <a:xfrm>
          <a:off x="6970511" y="3034067"/>
          <a:ext cx="1849739" cy="1463864"/>
        </a:xfrm>
        <a:prstGeom prst="chevron">
          <a:avLst>
            <a:gd name="adj" fmla="val 70610"/>
          </a:avLst>
        </a:prstGeom>
        <a:solidFill>
          <a:schemeClr val="accent2">
            <a:hueOff val="3042987"/>
            <a:satOff val="-3795"/>
            <a:lumOff val="892"/>
            <a:alphaOff val="0"/>
          </a:schemeClr>
        </a:solidFill>
        <a:ln w="25400" cap="flat" cmpd="sng" algn="ctr">
          <a:solidFill>
            <a:schemeClr val="accent2">
              <a:hueOff val="3042987"/>
              <a:satOff val="-3795"/>
              <a:lumOff val="8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E8790A-4569-4158-9C90-59FF4AB699D1}">
      <dsp:nvSpPr>
        <dsp:cNvPr id="0" name=""/>
        <dsp:cNvSpPr/>
      </dsp:nvSpPr>
      <dsp:spPr>
        <a:xfrm>
          <a:off x="301437" y="3180454"/>
          <a:ext cx="8007632" cy="1171091"/>
        </a:xfrm>
        <a:prstGeom prst="rect">
          <a:avLst/>
        </a:prstGeom>
        <a:solidFill>
          <a:schemeClr val="lt1">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smtClean="0"/>
            <a:t>Нет. </a:t>
          </a:r>
          <a:r>
            <a:rPr lang="ru-RU" sz="1400" b="0" kern="1200" dirty="0" smtClean="0"/>
            <a:t>Полностью отказываться от привычных продуктов не нужно, а вот скорректировать рацион придется. Диабетические продукты могут показаться достойной альтернативой «обычным» сладостям и десертам. Оптимальным для людей с диабетом, да и для всех тех, кто следит за здоровьем, будет переход на здоровое питание – рацион, богатый сложными углеводами, белкам, фруктами, овощами и витаминами. </a:t>
          </a:r>
          <a:endParaRPr lang="ru-RU" sz="1400" b="0" kern="1200" dirty="0"/>
        </a:p>
      </dsp:txBody>
      <dsp:txXfrm>
        <a:off x="301437" y="3180454"/>
        <a:ext cx="8007632" cy="1171091"/>
      </dsp:txXfrm>
    </dsp:sp>
    <dsp:sp modelId="{77CE9346-1D49-45EB-8EA0-F30CC2F99B5F}">
      <dsp:nvSpPr>
        <dsp:cNvPr id="0" name=""/>
        <dsp:cNvSpPr/>
      </dsp:nvSpPr>
      <dsp:spPr>
        <a:xfrm>
          <a:off x="301437" y="4629143"/>
          <a:ext cx="7904869" cy="7186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711200">
            <a:lnSpc>
              <a:spcPct val="90000"/>
            </a:lnSpc>
            <a:spcBef>
              <a:spcPct val="0"/>
            </a:spcBef>
            <a:spcAft>
              <a:spcPct val="35000"/>
            </a:spcAft>
          </a:pPr>
          <a:r>
            <a:rPr lang="ru-RU" sz="1600" b="1" kern="1200" dirty="0" smtClean="0">
              <a:solidFill>
                <a:schemeClr val="accent3">
                  <a:lumMod val="50000"/>
                </a:schemeClr>
              </a:solidFill>
            </a:rPr>
            <a:t>Инсулин вызывает прибавку веса</a:t>
          </a:r>
        </a:p>
      </dsp:txBody>
      <dsp:txXfrm>
        <a:off x="301437" y="4629143"/>
        <a:ext cx="7904869" cy="718624"/>
      </dsp:txXfrm>
    </dsp:sp>
    <dsp:sp modelId="{C261C8A3-A7F4-45D5-B018-4CDFF87343E0}">
      <dsp:nvSpPr>
        <dsp:cNvPr id="0" name=""/>
        <dsp:cNvSpPr/>
      </dsp:nvSpPr>
      <dsp:spPr>
        <a:xfrm>
          <a:off x="301437" y="5347767"/>
          <a:ext cx="1849739" cy="1463864"/>
        </a:xfrm>
        <a:prstGeom prst="chevron">
          <a:avLst>
            <a:gd name="adj" fmla="val 70610"/>
          </a:avLst>
        </a:prstGeom>
        <a:solidFill>
          <a:schemeClr val="accent2">
            <a:hueOff val="3277063"/>
            <a:satOff val="-4087"/>
            <a:lumOff val="961"/>
            <a:alphaOff val="0"/>
          </a:schemeClr>
        </a:solidFill>
        <a:ln w="25400" cap="flat" cmpd="sng" algn="ctr">
          <a:solidFill>
            <a:schemeClr val="accent2">
              <a:hueOff val="3277063"/>
              <a:satOff val="-4087"/>
              <a:lumOff val="9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9ADC8E-0131-45E9-B9FB-515B82D7A742}">
      <dsp:nvSpPr>
        <dsp:cNvPr id="0" name=""/>
        <dsp:cNvSpPr/>
      </dsp:nvSpPr>
      <dsp:spPr>
        <a:xfrm>
          <a:off x="1412510" y="5347767"/>
          <a:ext cx="1849739" cy="1463864"/>
        </a:xfrm>
        <a:prstGeom prst="chevron">
          <a:avLst>
            <a:gd name="adj" fmla="val 70610"/>
          </a:avLst>
        </a:prstGeom>
        <a:solidFill>
          <a:schemeClr val="accent2">
            <a:hueOff val="3511139"/>
            <a:satOff val="-4379"/>
            <a:lumOff val="103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D1DC56-F1D5-4B8E-A300-F601E39E5EE9}">
      <dsp:nvSpPr>
        <dsp:cNvPr id="0" name=""/>
        <dsp:cNvSpPr/>
      </dsp:nvSpPr>
      <dsp:spPr>
        <a:xfrm>
          <a:off x="2524461" y="5347767"/>
          <a:ext cx="1849739" cy="1463864"/>
        </a:xfrm>
        <a:prstGeom prst="chevron">
          <a:avLst>
            <a:gd name="adj" fmla="val 70610"/>
          </a:avLst>
        </a:prstGeom>
        <a:solidFill>
          <a:schemeClr val="accent2">
            <a:hueOff val="3745215"/>
            <a:satOff val="-4671"/>
            <a:lumOff val="1098"/>
            <a:alphaOff val="0"/>
          </a:schemeClr>
        </a:solidFill>
        <a:ln w="25400" cap="flat" cmpd="sng" algn="ctr">
          <a:solidFill>
            <a:schemeClr val="accent2">
              <a:hueOff val="3745215"/>
              <a:satOff val="-4671"/>
              <a:lumOff val="1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EF4CA0-F78A-4DDB-89BE-5C41C3225E53}">
      <dsp:nvSpPr>
        <dsp:cNvPr id="0" name=""/>
        <dsp:cNvSpPr/>
      </dsp:nvSpPr>
      <dsp:spPr>
        <a:xfrm>
          <a:off x="3635535" y="5347767"/>
          <a:ext cx="1849739" cy="1463864"/>
        </a:xfrm>
        <a:prstGeom prst="chevron">
          <a:avLst>
            <a:gd name="adj" fmla="val 70610"/>
          </a:avLst>
        </a:prstGeom>
        <a:solidFill>
          <a:schemeClr val="accent2">
            <a:hueOff val="3979291"/>
            <a:satOff val="-4963"/>
            <a:lumOff val="1167"/>
            <a:alphaOff val="0"/>
          </a:schemeClr>
        </a:solidFill>
        <a:ln w="25400" cap="flat" cmpd="sng" algn="ctr">
          <a:solidFill>
            <a:schemeClr val="accent2">
              <a:hueOff val="3979291"/>
              <a:satOff val="-4963"/>
              <a:lumOff val="11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56019E-13BB-4544-ABA0-979A520AB562}">
      <dsp:nvSpPr>
        <dsp:cNvPr id="0" name=""/>
        <dsp:cNvSpPr/>
      </dsp:nvSpPr>
      <dsp:spPr>
        <a:xfrm>
          <a:off x="4747486" y="5347767"/>
          <a:ext cx="1849739" cy="1463864"/>
        </a:xfrm>
        <a:prstGeom prst="chevron">
          <a:avLst>
            <a:gd name="adj" fmla="val 70610"/>
          </a:avLst>
        </a:prstGeom>
        <a:solidFill>
          <a:schemeClr val="accent2">
            <a:hueOff val="4213367"/>
            <a:satOff val="-5255"/>
            <a:lumOff val="1236"/>
            <a:alphaOff val="0"/>
          </a:schemeClr>
        </a:solidFill>
        <a:ln w="25400" cap="flat" cmpd="sng" algn="ctr">
          <a:solidFill>
            <a:schemeClr val="accent2">
              <a:hueOff val="4213367"/>
              <a:satOff val="-5255"/>
              <a:lumOff val="123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57C5D8-3684-43ED-B5B3-7C8017C62B7E}">
      <dsp:nvSpPr>
        <dsp:cNvPr id="0" name=""/>
        <dsp:cNvSpPr/>
      </dsp:nvSpPr>
      <dsp:spPr>
        <a:xfrm>
          <a:off x="5858560" y="5347767"/>
          <a:ext cx="1849739" cy="1463864"/>
        </a:xfrm>
        <a:prstGeom prst="chevron">
          <a:avLst>
            <a:gd name="adj" fmla="val 70610"/>
          </a:avLst>
        </a:prstGeom>
        <a:solidFill>
          <a:schemeClr val="accent2">
            <a:hueOff val="4447443"/>
            <a:satOff val="-5547"/>
            <a:lumOff val="1304"/>
            <a:alphaOff val="0"/>
          </a:schemeClr>
        </a:solidFill>
        <a:ln w="25400" cap="flat" cmpd="sng" algn="ctr">
          <a:solidFill>
            <a:schemeClr val="accent2">
              <a:hueOff val="4447443"/>
              <a:satOff val="-5547"/>
              <a:lumOff val="130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2EAE5-8C16-4889-9D33-2176346C6F61}">
      <dsp:nvSpPr>
        <dsp:cNvPr id="0" name=""/>
        <dsp:cNvSpPr/>
      </dsp:nvSpPr>
      <dsp:spPr>
        <a:xfrm>
          <a:off x="6970511" y="5347767"/>
          <a:ext cx="1849739" cy="1463864"/>
        </a:xfrm>
        <a:prstGeom prst="chevron">
          <a:avLst>
            <a:gd name="adj" fmla="val 7061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4E48FB-D2CE-4053-A224-8BDD474A37D0}">
      <dsp:nvSpPr>
        <dsp:cNvPr id="0" name=""/>
        <dsp:cNvSpPr/>
      </dsp:nvSpPr>
      <dsp:spPr>
        <a:xfrm>
          <a:off x="301437" y="5494154"/>
          <a:ext cx="8007632" cy="1171091"/>
        </a:xfrm>
        <a:prstGeom prst="rect">
          <a:avLst/>
        </a:prstGeom>
        <a:solidFill>
          <a:schemeClr val="lt1">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smtClean="0"/>
            <a:t>Нет. </a:t>
          </a:r>
          <a:r>
            <a:rPr lang="ru-RU" sz="1400" b="0" kern="1200" dirty="0" smtClean="0"/>
            <a:t>Пациенты, которым назначают инсулинотерапию, действительно нередко начинают набирать вес. Высокий уровень сахара провоцирует потерю веса: с мочой выводится глюкоза, а вместе с ней – часть потребленных калорий. При назначении инсулина, процесс потери «калорий» с сахаром прекращается и они остаются в организме. Если человек продолжает вести тот образ жизни, к которому привык (есть калорийную пищу, мало двигаться), то масса тела будет увеличиваться, но это будет происходить не из-за инсулина. </a:t>
          </a:r>
          <a:endParaRPr lang="ru-RU" sz="1400" b="0" kern="1200" dirty="0"/>
        </a:p>
      </dsp:txBody>
      <dsp:txXfrm>
        <a:off x="301437" y="5494154"/>
        <a:ext cx="8007632" cy="11710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A2644C-88B4-4E8C-9BB3-B06BEA25E45B}">
      <dsp:nvSpPr>
        <dsp:cNvPr id="0" name=""/>
        <dsp:cNvSpPr/>
      </dsp:nvSpPr>
      <dsp:spPr>
        <a:xfrm>
          <a:off x="3339951" y="2431304"/>
          <a:ext cx="2321097" cy="2321097"/>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sz="2000" kern="1200" dirty="0" smtClean="0"/>
            <a:t>Если у ребенка:</a:t>
          </a:r>
          <a:endParaRPr lang="ru-RU" sz="2000" kern="1200" dirty="0"/>
        </a:p>
      </dsp:txBody>
      <dsp:txXfrm>
        <a:off x="3679868" y="2771221"/>
        <a:ext cx="1641263" cy="1641263"/>
      </dsp:txXfrm>
    </dsp:sp>
    <dsp:sp modelId="{B3D51035-649D-4D8E-B8C6-044F4BA9C142}">
      <dsp:nvSpPr>
        <dsp:cNvPr id="0" name=""/>
        <dsp:cNvSpPr/>
      </dsp:nvSpPr>
      <dsp:spPr>
        <a:xfrm rot="11700000">
          <a:off x="1583090" y="2710977"/>
          <a:ext cx="1728674" cy="661512"/>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147DA706-74FE-457C-8273-677345C180C5}">
      <dsp:nvSpPr>
        <dsp:cNvPr id="0" name=""/>
        <dsp:cNvSpPr/>
      </dsp:nvSpPr>
      <dsp:spPr>
        <a:xfrm>
          <a:off x="510020" y="1936010"/>
          <a:ext cx="2205042" cy="1764034"/>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ru-RU" sz="1800" kern="1200" dirty="0" smtClean="0"/>
            <a:t>учащенное мочеиспускание</a:t>
          </a:r>
        </a:p>
        <a:p>
          <a:pPr lvl="0" algn="ctr" defTabSz="800100">
            <a:lnSpc>
              <a:spcPct val="90000"/>
            </a:lnSpc>
            <a:spcBef>
              <a:spcPct val="0"/>
            </a:spcBef>
            <a:spcAft>
              <a:spcPct val="35000"/>
            </a:spcAft>
          </a:pPr>
          <a:r>
            <a:rPr lang="ru-RU" sz="1800" kern="1200" dirty="0" smtClean="0"/>
            <a:t>(особенно заметно в ночное время) </a:t>
          </a:r>
          <a:endParaRPr lang="ru-RU" sz="1800" kern="1200" dirty="0"/>
        </a:p>
      </dsp:txBody>
      <dsp:txXfrm>
        <a:off x="561687" y="1987677"/>
        <a:ext cx="2101708" cy="1660700"/>
      </dsp:txXfrm>
    </dsp:sp>
    <dsp:sp modelId="{C2F19693-7F7C-48DA-8FB3-8FF40F832029}">
      <dsp:nvSpPr>
        <dsp:cNvPr id="0" name=""/>
        <dsp:cNvSpPr/>
      </dsp:nvSpPr>
      <dsp:spPr>
        <a:xfrm rot="14700000">
          <a:off x="2737888" y="1334742"/>
          <a:ext cx="1728674" cy="661512"/>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F2689B2-C492-403F-AC29-50F279B2B1D2}">
      <dsp:nvSpPr>
        <dsp:cNvPr id="0" name=""/>
        <dsp:cNvSpPr/>
      </dsp:nvSpPr>
      <dsp:spPr>
        <a:xfrm>
          <a:off x="2134419" y="125"/>
          <a:ext cx="2205042" cy="1764034"/>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ru-RU" sz="1800" kern="1200" dirty="0" smtClean="0"/>
            <a:t>постоянная жажда и усталость</a:t>
          </a:r>
          <a:endParaRPr lang="ru-RU" sz="1800" kern="1200" dirty="0"/>
        </a:p>
      </dsp:txBody>
      <dsp:txXfrm>
        <a:off x="2186086" y="51792"/>
        <a:ext cx="2101708" cy="1660700"/>
      </dsp:txXfrm>
    </dsp:sp>
    <dsp:sp modelId="{648AA676-99ED-4B62-97AE-772D1EC197D7}">
      <dsp:nvSpPr>
        <dsp:cNvPr id="0" name=""/>
        <dsp:cNvSpPr/>
      </dsp:nvSpPr>
      <dsp:spPr>
        <a:xfrm rot="17700000">
          <a:off x="4534436" y="1334742"/>
          <a:ext cx="1728674" cy="661512"/>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8D4C350B-7C44-427B-B0F7-CDDF749184AE}">
      <dsp:nvSpPr>
        <dsp:cNvPr id="0" name=""/>
        <dsp:cNvSpPr/>
      </dsp:nvSpPr>
      <dsp:spPr>
        <a:xfrm>
          <a:off x="4661537" y="125"/>
          <a:ext cx="2205042" cy="1764034"/>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ru-RU" sz="1800" kern="1200" dirty="0" smtClean="0"/>
            <a:t>повышенный аппетит</a:t>
          </a:r>
          <a:endParaRPr lang="ru-RU" sz="1800" kern="1200" dirty="0"/>
        </a:p>
      </dsp:txBody>
      <dsp:txXfrm>
        <a:off x="4713204" y="51792"/>
        <a:ext cx="2101708" cy="1660700"/>
      </dsp:txXfrm>
    </dsp:sp>
    <dsp:sp modelId="{6D7514D8-12E2-4539-88AF-A63997E7629C}">
      <dsp:nvSpPr>
        <dsp:cNvPr id="0" name=""/>
        <dsp:cNvSpPr/>
      </dsp:nvSpPr>
      <dsp:spPr>
        <a:xfrm rot="20700000">
          <a:off x="5689235" y="2710977"/>
          <a:ext cx="1728674" cy="661512"/>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8611B5E-A738-4501-9236-B1BBCEFAFCF3}">
      <dsp:nvSpPr>
        <dsp:cNvPr id="0" name=""/>
        <dsp:cNvSpPr/>
      </dsp:nvSpPr>
      <dsp:spPr>
        <a:xfrm>
          <a:off x="6285936" y="1936010"/>
          <a:ext cx="2205042" cy="1764034"/>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ru-RU" sz="1800" kern="1200" dirty="0" smtClean="0"/>
            <a:t>потеря веса</a:t>
          </a:r>
          <a:endParaRPr lang="ru-RU" sz="1800" kern="1200" dirty="0"/>
        </a:p>
      </dsp:txBody>
      <dsp:txXfrm>
        <a:off x="6337603" y="1987677"/>
        <a:ext cx="2101708" cy="16607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A195F2-F2D5-4297-B20F-F3FBE9B86A1F}">
      <dsp:nvSpPr>
        <dsp:cNvPr id="0" name=""/>
        <dsp:cNvSpPr/>
      </dsp:nvSpPr>
      <dsp:spPr>
        <a:xfrm>
          <a:off x="3137724" y="1170411"/>
          <a:ext cx="2915761" cy="2915761"/>
        </a:xfrm>
        <a:prstGeom prst="ellipse">
          <a:avLst/>
        </a:prstGeom>
        <a:solidFill>
          <a:schemeClr val="accent5">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ru-RU" sz="1900" kern="1200" dirty="0" smtClean="0"/>
            <a:t>Ряд состояний, требующих безотлагательной медицинской помощи:</a:t>
          </a:r>
          <a:endParaRPr lang="ru-RU" sz="1900" kern="1200" dirty="0"/>
        </a:p>
      </dsp:txBody>
      <dsp:txXfrm>
        <a:off x="3564727" y="1597414"/>
        <a:ext cx="2061755" cy="2061755"/>
      </dsp:txXfrm>
    </dsp:sp>
    <dsp:sp modelId="{2CE42DCF-F3E0-4F73-A029-3321E077432B}">
      <dsp:nvSpPr>
        <dsp:cNvPr id="0" name=""/>
        <dsp:cNvSpPr/>
      </dsp:nvSpPr>
      <dsp:spPr>
        <a:xfrm>
          <a:off x="2902174" y="-176225"/>
          <a:ext cx="3386861" cy="1811373"/>
        </a:xfrm>
        <a:prstGeom prst="ellipse">
          <a:avLst/>
        </a:prstGeom>
        <a:solidFill>
          <a:schemeClr val="accent5">
            <a:alpha val="50000"/>
            <a:hueOff val="-2483469"/>
            <a:satOff val="9953"/>
            <a:lumOff val="2157"/>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гипогликемия</a:t>
          </a:r>
          <a:endParaRPr lang="ru-RU" sz="2000" kern="1200" dirty="0"/>
        </a:p>
      </dsp:txBody>
      <dsp:txXfrm>
        <a:off x="3398168" y="89044"/>
        <a:ext cx="2394873" cy="1280835"/>
      </dsp:txXfrm>
    </dsp:sp>
    <dsp:sp modelId="{1FD35C66-C387-4278-8C3C-3DC24D05B21D}">
      <dsp:nvSpPr>
        <dsp:cNvPr id="0" name=""/>
        <dsp:cNvSpPr/>
      </dsp:nvSpPr>
      <dsp:spPr>
        <a:xfrm>
          <a:off x="5672819" y="1722605"/>
          <a:ext cx="2735858" cy="1811373"/>
        </a:xfrm>
        <a:prstGeom prst="ellipse">
          <a:avLst/>
        </a:prstGeom>
        <a:solidFill>
          <a:schemeClr val="accent5">
            <a:alpha val="50000"/>
            <a:hueOff val="-4966938"/>
            <a:satOff val="19906"/>
            <a:lumOff val="4314"/>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гипергликемия</a:t>
          </a:r>
          <a:endParaRPr lang="ru-RU" sz="2000" kern="1200" dirty="0"/>
        </a:p>
      </dsp:txBody>
      <dsp:txXfrm>
        <a:off x="6073476" y="1987874"/>
        <a:ext cx="1934544" cy="1280835"/>
      </dsp:txXfrm>
    </dsp:sp>
    <dsp:sp modelId="{2C018EAB-5CE3-4DAF-AD17-CC3BA3661FF5}">
      <dsp:nvSpPr>
        <dsp:cNvPr id="0" name=""/>
        <dsp:cNvSpPr/>
      </dsp:nvSpPr>
      <dsp:spPr>
        <a:xfrm>
          <a:off x="2975797" y="3621436"/>
          <a:ext cx="3239615" cy="1811373"/>
        </a:xfrm>
        <a:prstGeom prst="ellipse">
          <a:avLst/>
        </a:prstGeom>
        <a:solidFill>
          <a:schemeClr val="accent5">
            <a:alpha val="50000"/>
            <a:hueOff val="-7450407"/>
            <a:satOff val="29858"/>
            <a:lumOff val="6471"/>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err="1" smtClean="0"/>
            <a:t>кетоацидоз</a:t>
          </a:r>
          <a:endParaRPr lang="ru-RU" sz="2000" kern="1200" dirty="0"/>
        </a:p>
      </dsp:txBody>
      <dsp:txXfrm>
        <a:off x="3450228" y="3886705"/>
        <a:ext cx="2290753" cy="1280835"/>
      </dsp:txXfrm>
    </dsp:sp>
    <dsp:sp modelId="{169AB1EF-9098-400B-B112-BC73A9497705}">
      <dsp:nvSpPr>
        <dsp:cNvPr id="0" name=""/>
        <dsp:cNvSpPr/>
      </dsp:nvSpPr>
      <dsp:spPr>
        <a:xfrm>
          <a:off x="360169" y="1728205"/>
          <a:ext cx="3189055" cy="1811373"/>
        </a:xfrm>
        <a:prstGeom prst="ellipse">
          <a:avLst/>
        </a:prstGeom>
        <a:solidFill>
          <a:schemeClr val="accent5">
            <a:alpha val="50000"/>
            <a:hueOff val="-9933876"/>
            <a:satOff val="39811"/>
            <a:lumOff val="8628"/>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диабетическая кома</a:t>
          </a:r>
          <a:endParaRPr lang="ru-RU" sz="2000" kern="1200" dirty="0"/>
        </a:p>
      </dsp:txBody>
      <dsp:txXfrm>
        <a:off x="827195" y="1993474"/>
        <a:ext cx="2255003" cy="12808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27BF0-9677-416D-AD74-B57E482C55B7}">
      <dsp:nvSpPr>
        <dsp:cNvPr id="0" name=""/>
        <dsp:cNvSpPr/>
      </dsp:nvSpPr>
      <dsp:spPr>
        <a:xfrm>
          <a:off x="3971" y="105471"/>
          <a:ext cx="3472520" cy="1389008"/>
        </a:xfrm>
        <a:prstGeom prst="homePlate">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4686" tIns="77343" rIns="38672" bIns="77343" numCol="1" spcCol="1270" anchor="ctr" anchorCtr="0">
          <a:noAutofit/>
        </a:bodyPr>
        <a:lstStyle/>
        <a:p>
          <a:pPr lvl="0" algn="ctr" defTabSz="1289050">
            <a:lnSpc>
              <a:spcPct val="90000"/>
            </a:lnSpc>
            <a:spcBef>
              <a:spcPct val="0"/>
            </a:spcBef>
            <a:spcAft>
              <a:spcPct val="35000"/>
            </a:spcAft>
          </a:pPr>
          <a:r>
            <a:rPr lang="ru-RU" sz="2900" kern="1200" dirty="0" smtClean="0"/>
            <a:t>легкая – 6-10 </a:t>
          </a:r>
          <a:r>
            <a:rPr lang="ru-RU" sz="2900" kern="1200" dirty="0" err="1" smtClean="0"/>
            <a:t>ммоль</a:t>
          </a:r>
          <a:r>
            <a:rPr lang="ru-RU" sz="2900" kern="1200" dirty="0" smtClean="0"/>
            <a:t>/л</a:t>
          </a:r>
          <a:endParaRPr lang="ru-RU" sz="2900" kern="1200" dirty="0"/>
        </a:p>
      </dsp:txBody>
      <dsp:txXfrm>
        <a:off x="3971" y="105471"/>
        <a:ext cx="3125268" cy="1389008"/>
      </dsp:txXfrm>
    </dsp:sp>
    <dsp:sp modelId="{BA4E3A94-2BAE-4326-B2FF-E06D0785ECD8}">
      <dsp:nvSpPr>
        <dsp:cNvPr id="0" name=""/>
        <dsp:cNvSpPr/>
      </dsp:nvSpPr>
      <dsp:spPr>
        <a:xfrm>
          <a:off x="2781987" y="105471"/>
          <a:ext cx="3472520" cy="1389008"/>
        </a:xfrm>
        <a:prstGeom prst="chevron">
          <a:avLst/>
        </a:prstGeom>
        <a:gradFill rotWithShape="0">
          <a:gsLst>
            <a:gs pos="0">
              <a:schemeClr val="accent5">
                <a:hueOff val="-4966938"/>
                <a:satOff val="19906"/>
                <a:lumOff val="4314"/>
                <a:alphaOff val="0"/>
                <a:tint val="50000"/>
                <a:satMod val="300000"/>
              </a:schemeClr>
            </a:gs>
            <a:gs pos="35000">
              <a:schemeClr val="accent5">
                <a:hueOff val="-4966938"/>
                <a:satOff val="19906"/>
                <a:lumOff val="4314"/>
                <a:alphaOff val="0"/>
                <a:tint val="37000"/>
                <a:satMod val="300000"/>
              </a:schemeClr>
            </a:gs>
            <a:gs pos="100000">
              <a:schemeClr val="accent5">
                <a:hueOff val="-4966938"/>
                <a:satOff val="19906"/>
                <a:lumOff val="431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ru-RU" sz="2900" kern="1200" dirty="0" smtClean="0"/>
            <a:t>средняя – 10-16 </a:t>
          </a:r>
          <a:r>
            <a:rPr lang="ru-RU" sz="2900" kern="1200" dirty="0" err="1" smtClean="0"/>
            <a:t>ммоль</a:t>
          </a:r>
          <a:r>
            <a:rPr lang="ru-RU" sz="2900" kern="1200" dirty="0" smtClean="0"/>
            <a:t>/л</a:t>
          </a:r>
          <a:endParaRPr lang="ru-RU" sz="2900" kern="1200" dirty="0"/>
        </a:p>
      </dsp:txBody>
      <dsp:txXfrm>
        <a:off x="3476491" y="105471"/>
        <a:ext cx="2083512" cy="1389008"/>
      </dsp:txXfrm>
    </dsp:sp>
    <dsp:sp modelId="{69B0E52E-15A0-4069-B541-1122A125F319}">
      <dsp:nvSpPr>
        <dsp:cNvPr id="0" name=""/>
        <dsp:cNvSpPr/>
      </dsp:nvSpPr>
      <dsp:spPr>
        <a:xfrm>
          <a:off x="5560004" y="105471"/>
          <a:ext cx="3472520" cy="1389008"/>
        </a:xfrm>
        <a:prstGeom prst="chevron">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ru-RU" sz="2900" kern="1200" dirty="0" smtClean="0"/>
            <a:t>тяжелая – от 16 </a:t>
          </a:r>
          <a:r>
            <a:rPr lang="ru-RU" sz="2900" kern="1200" dirty="0" err="1" smtClean="0"/>
            <a:t>ммоль</a:t>
          </a:r>
          <a:r>
            <a:rPr lang="ru-RU" sz="2900" kern="1200" dirty="0" smtClean="0"/>
            <a:t>/л</a:t>
          </a:r>
          <a:endParaRPr lang="ru-RU" sz="2900" kern="1200" dirty="0"/>
        </a:p>
      </dsp:txBody>
      <dsp:txXfrm>
        <a:off x="6254508" y="105471"/>
        <a:ext cx="2083512" cy="1389008"/>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2188118403"/>
      </p:ext>
    </p:extLst>
  </p:cSld>
  <p:clrMapOvr>
    <a:masterClrMapping/>
  </p:clrMapOvr>
  <p:transition spd="slow" advClick="0" advTm="8000">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2544882728"/>
      </p:ext>
    </p:extLst>
  </p:cSld>
  <p:clrMapOvr>
    <a:masterClrMapping/>
  </p:clrMapOvr>
  <p:transition spd="slow" advClick="0" advTm="8000">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4218912541"/>
      </p:ext>
    </p:extLst>
  </p:cSld>
  <p:clrMapOvr>
    <a:masterClrMapping/>
  </p:clrMapOvr>
  <p:transition spd="slow" advClick="0" advTm="8000">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1322180208"/>
      </p:ext>
    </p:extLst>
  </p:cSld>
  <p:clrMapOvr>
    <a:masterClrMapping/>
  </p:clrMapOvr>
  <p:transition spd="slow" advClick="0" advTm="8000">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2949121980"/>
      </p:ext>
    </p:extLst>
  </p:cSld>
  <p:clrMapOvr>
    <a:masterClrMapping/>
  </p:clrMapOvr>
  <p:transition spd="slow" advClick="0" advTm="8000">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71DBEB5-BD56-44B8-B7A2-C108660A0859}" type="datetimeFigureOut">
              <a:rPr lang="ru-RU" smtClean="0"/>
              <a:t>22.02.2018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1035721374"/>
      </p:ext>
    </p:extLst>
  </p:cSld>
  <p:clrMapOvr>
    <a:masterClrMapping/>
  </p:clrMapOvr>
  <p:transition spd="slow" advClick="0" advTm="8000">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71DBEB5-BD56-44B8-B7A2-C108660A0859}" type="datetimeFigureOut">
              <a:rPr lang="ru-RU" smtClean="0"/>
              <a:t>22.02.2018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2824348421"/>
      </p:ext>
    </p:extLst>
  </p:cSld>
  <p:clrMapOvr>
    <a:masterClrMapping/>
  </p:clrMapOvr>
  <p:transition spd="slow" advClick="0" advTm="8000">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71DBEB5-BD56-44B8-B7A2-C108660A0859}" type="datetimeFigureOut">
              <a:rPr lang="ru-RU" smtClean="0"/>
              <a:t>22.02.2018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3292998679"/>
      </p:ext>
    </p:extLst>
  </p:cSld>
  <p:clrMapOvr>
    <a:masterClrMapping/>
  </p:clrMapOvr>
  <p:transition spd="slow" advClick="0" advTm="8000">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71DBEB5-BD56-44B8-B7A2-C108660A0859}" type="datetimeFigureOut">
              <a:rPr lang="ru-RU" smtClean="0"/>
              <a:t>22.02.2018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3665376076"/>
      </p:ext>
    </p:extLst>
  </p:cSld>
  <p:clrMapOvr>
    <a:masterClrMapping/>
  </p:clrMapOvr>
  <p:transition spd="slow" advClick="0" advTm="8000">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71DBEB5-BD56-44B8-B7A2-C108660A0859}" type="datetimeFigureOut">
              <a:rPr lang="ru-RU" smtClean="0"/>
              <a:t>22.02.2018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330889223"/>
      </p:ext>
    </p:extLst>
  </p:cSld>
  <p:clrMapOvr>
    <a:masterClrMapping/>
  </p:clrMapOvr>
  <p:transition spd="slow" advClick="0" advTm="8000">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71DBEB5-BD56-44B8-B7A2-C108660A0859}" type="datetimeFigureOut">
              <a:rPr lang="ru-RU" smtClean="0"/>
              <a:t>22.02.2018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C48E28-D496-46F6-BFBE-215B24FAD88E}" type="slidenum">
              <a:rPr lang="ru-RU" smtClean="0"/>
              <a:t>‹#›</a:t>
            </a:fld>
            <a:endParaRPr lang="ru-RU"/>
          </a:p>
        </p:txBody>
      </p:sp>
    </p:spTree>
    <p:extLst>
      <p:ext uri="{BB962C8B-B14F-4D97-AF65-F5344CB8AC3E}">
        <p14:creationId xmlns:p14="http://schemas.microsoft.com/office/powerpoint/2010/main" val="3341902684"/>
      </p:ext>
    </p:extLst>
  </p:cSld>
  <p:clrMapOvr>
    <a:masterClrMapping/>
  </p:clrMapOvr>
  <p:transition spd="slow" advClick="0" advTm="8000">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DBEB5-BD56-44B8-B7A2-C108660A0859}" type="datetimeFigureOut">
              <a:rPr lang="ru-RU" smtClean="0"/>
              <a:t>22.02.2018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48E28-D496-46F6-BFBE-215B24FAD88E}" type="slidenum">
              <a:rPr lang="ru-RU" smtClean="0"/>
              <a:t>‹#›</a:t>
            </a:fld>
            <a:endParaRPr lang="ru-RU"/>
          </a:p>
        </p:txBody>
      </p:sp>
    </p:spTree>
    <p:extLst>
      <p:ext uri="{BB962C8B-B14F-4D97-AF65-F5344CB8AC3E}">
        <p14:creationId xmlns:p14="http://schemas.microsoft.com/office/powerpoint/2010/main" val="3674152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8000">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d.vesti.ru/"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lib.komarovskiy.ne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image" Target="../media/image5.png"/><Relationship Id="rId4" Type="http://schemas.openxmlformats.org/officeDocument/2006/relationships/diagramLayout" Target="../diagrams/layout3.xml"/><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504" y="332656"/>
            <a:ext cx="6334472" cy="1470025"/>
          </a:xfrm>
        </p:spPr>
        <p:txBody>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Сахарный диабет</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Подзаголовок 2"/>
          <p:cNvSpPr>
            <a:spLocks noGrp="1"/>
          </p:cNvSpPr>
          <p:nvPr>
            <p:ph type="subTitle" idx="1"/>
          </p:nvPr>
        </p:nvSpPr>
        <p:spPr>
          <a:xfrm>
            <a:off x="611560" y="1556792"/>
            <a:ext cx="5472608" cy="2160240"/>
          </a:xfrm>
        </p:spPr>
        <p:txBody>
          <a:bodyPr>
            <a:normAutofit fontScale="62500" lnSpcReduction="20000"/>
            <a:scene3d>
              <a:camera prst="orthographicFront"/>
              <a:lightRig rig="soft" dir="t">
                <a:rot lat="0" lon="0" rev="10800000"/>
              </a:lightRig>
            </a:scene3d>
            <a:sp3d>
              <a:bevelT w="27940" h="12700"/>
              <a:contourClr>
                <a:srgbClr val="DDDDDD"/>
              </a:contourClr>
            </a:sp3d>
          </a:bodyPr>
          <a:lstStyle/>
          <a:p>
            <a:r>
              <a:rPr lang="ru-RU" b="1" spc="150" dirty="0" smtClean="0">
                <a:ln w="11430"/>
                <a:solidFill>
                  <a:srgbClr val="F8F8F8"/>
                </a:solidFill>
                <a:effectLst>
                  <a:outerShdw blurRad="25400" algn="tl" rotWithShape="0">
                    <a:srgbClr val="000000">
                      <a:alpha val="43000"/>
                    </a:srgbClr>
                  </a:outerShdw>
                </a:effectLst>
              </a:rPr>
              <a:t>хроническое эндокринное заболевание при котором уровень сахара в крови повышен, в результате того, что поджелудочная железа либо не вырабатывает инсулин, либо синтезируемый инсулин не может эффективно работать. </a:t>
            </a:r>
            <a:endParaRPr lang="ru-RU"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897353995"/>
      </p:ext>
    </p:extLst>
  </p:cSld>
  <p:clrMapOvr>
    <a:masterClrMapping/>
  </p:clrMapOvr>
  <p:transition spd="slow" advClick="0" advTm="8000">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25151" y="1268760"/>
            <a:ext cx="4402832" cy="2620888"/>
          </a:xfrm>
        </p:spPr>
        <p:txBody>
          <a:bodyPr>
            <a:normAutofit/>
          </a:bodyPr>
          <a:lstStyle/>
          <a:p>
            <a:pPr marL="857250" lvl="1" indent="-342900">
              <a:spcBef>
                <a:spcPts val="0"/>
              </a:spcBef>
              <a:buFont typeface="Wingdings" pitchFamily="2" charset="2"/>
              <a:buChar char="Ø"/>
            </a:pPr>
            <a:r>
              <a:rPr lang="ru-RU" sz="2000" dirty="0" smtClean="0"/>
              <a:t>  побледнение кожи;</a:t>
            </a:r>
          </a:p>
          <a:p>
            <a:pPr lvl="1">
              <a:spcBef>
                <a:spcPts val="0"/>
              </a:spcBef>
              <a:buFont typeface="Wingdings" pitchFamily="2" charset="2"/>
              <a:buChar char="Ø"/>
            </a:pPr>
            <a:r>
              <a:rPr lang="ru-RU" sz="2000" dirty="0" smtClean="0"/>
              <a:t>    судороги;</a:t>
            </a:r>
          </a:p>
          <a:p>
            <a:pPr lvl="1">
              <a:spcBef>
                <a:spcPts val="0"/>
              </a:spcBef>
              <a:buFont typeface="Wingdings" pitchFamily="2" charset="2"/>
              <a:buChar char="Ø"/>
            </a:pPr>
            <a:r>
              <a:rPr lang="ru-RU" sz="2000" dirty="0" smtClean="0"/>
              <a:t>    постоянный голод;</a:t>
            </a:r>
          </a:p>
          <a:p>
            <a:pPr lvl="1">
              <a:spcBef>
                <a:spcPts val="0"/>
              </a:spcBef>
              <a:buFont typeface="Wingdings" pitchFamily="2" charset="2"/>
              <a:buChar char="Ø"/>
            </a:pPr>
            <a:r>
              <a:rPr lang="ru-RU" sz="2000" dirty="0" smtClean="0"/>
              <a:t>    потливость;</a:t>
            </a:r>
          </a:p>
          <a:p>
            <a:pPr lvl="1">
              <a:spcBef>
                <a:spcPts val="0"/>
              </a:spcBef>
              <a:buFont typeface="Wingdings" pitchFamily="2" charset="2"/>
              <a:buChar char="Ø"/>
            </a:pPr>
            <a:r>
              <a:rPr lang="ru-RU" sz="2000" dirty="0" smtClean="0"/>
              <a:t>    головокружение;</a:t>
            </a:r>
          </a:p>
          <a:p>
            <a:pPr lvl="1">
              <a:spcBef>
                <a:spcPts val="0"/>
              </a:spcBef>
              <a:buFont typeface="Wingdings" pitchFamily="2" charset="2"/>
              <a:buChar char="Ø"/>
            </a:pPr>
            <a:r>
              <a:rPr lang="ru-RU" sz="2000" dirty="0" smtClean="0"/>
              <a:t>    тремор конечностей;</a:t>
            </a:r>
          </a:p>
          <a:p>
            <a:pPr lvl="1">
              <a:spcBef>
                <a:spcPts val="0"/>
              </a:spcBef>
              <a:buFont typeface="Wingdings" pitchFamily="2" charset="2"/>
              <a:buChar char="Ø"/>
            </a:pPr>
            <a:r>
              <a:rPr lang="ru-RU" sz="2000" dirty="0" smtClean="0"/>
              <a:t>    учащенное сердцебиение;</a:t>
            </a:r>
          </a:p>
          <a:p>
            <a:pPr lvl="1">
              <a:spcBef>
                <a:spcPts val="0"/>
              </a:spcBef>
              <a:buFont typeface="Wingdings" pitchFamily="2" charset="2"/>
              <a:buChar char="Ø"/>
            </a:pPr>
            <a:r>
              <a:rPr lang="ru-RU" sz="2000" dirty="0" smtClean="0"/>
              <a:t>    головная боль.</a:t>
            </a:r>
            <a:endParaRPr lang="ru-RU" sz="2000" dirty="0"/>
          </a:p>
        </p:txBody>
      </p:sp>
      <p:sp>
        <p:nvSpPr>
          <p:cNvPr id="4" name="Заголовок 3"/>
          <p:cNvSpPr>
            <a:spLocks noGrp="1"/>
          </p:cNvSpPr>
          <p:nvPr>
            <p:ph type="title"/>
          </p:nvPr>
        </p:nvSpPr>
        <p:spPr>
          <a:xfrm>
            <a:off x="-108520" y="116632"/>
            <a:ext cx="7211144" cy="1143000"/>
          </a:xfrm>
        </p:spPr>
        <p:txBody>
          <a:bodyPr>
            <a:noAutofit/>
          </a:bodyPr>
          <a:lstStyle/>
          <a:p>
            <a:r>
              <a:rPr lang="ru-RU"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Проявления гипогликемии развиваются очень быстро </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785" y="1628800"/>
            <a:ext cx="142875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1" y="4005064"/>
            <a:ext cx="9142580" cy="258532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dirty="0" smtClean="0"/>
              <a:t>Доврачебная помощь при недостатке глюкозы заключается в подъеме уровня сахара. С этой целью больному следует выпить стакан чая с добавлением трех ложек сахара либо съесть быстроусвояемые углеводы (конфеты, белый хлеб, сдоба).</a:t>
            </a:r>
          </a:p>
          <a:p>
            <a:endParaRPr lang="ru-RU" dirty="0" smtClean="0"/>
          </a:p>
          <a:p>
            <a:r>
              <a:rPr lang="ru-RU" dirty="0" smtClean="0"/>
              <a:t>По прошествии 10 минут, надо проверить насколько повысилась концентрация глюкозы. Если она не достигла нужного уровня, тогда следует повторно выпить сладкий напиток или съесть что-то мучное.</a:t>
            </a:r>
          </a:p>
          <a:p>
            <a:endParaRPr lang="ru-RU" dirty="0" smtClean="0"/>
          </a:p>
          <a:p>
            <a:r>
              <a:rPr lang="ru-RU" dirty="0" smtClean="0"/>
              <a:t>При потере сознания необходим срочный вызов скорой помощи. </a:t>
            </a:r>
            <a:endParaRPr lang="ru-RU" dirty="0"/>
          </a:p>
        </p:txBody>
      </p:sp>
    </p:spTree>
    <p:extLst>
      <p:ext uri="{BB962C8B-B14F-4D97-AF65-F5344CB8AC3E}">
        <p14:creationId xmlns:p14="http://schemas.microsoft.com/office/powerpoint/2010/main" val="999080945"/>
      </p:ext>
    </p:extLst>
  </p:cSld>
  <p:clrMapOvr>
    <a:masterClrMapping/>
  </p:clrMapOvr>
  <p:transition spd="slow" advClick="0" advTm="8000">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25150" y="1268759"/>
            <a:ext cx="7903234" cy="3121441"/>
          </a:xfrm>
        </p:spPr>
        <p:txBody>
          <a:bodyPr>
            <a:normAutofit fontScale="92500" lnSpcReduction="10000"/>
          </a:bodyPr>
          <a:lstStyle/>
          <a:p>
            <a:pPr marL="514350" lvl="1" indent="0">
              <a:spcBef>
                <a:spcPts val="0"/>
              </a:spcBef>
              <a:buNone/>
            </a:pPr>
            <a:r>
              <a:rPr lang="ru-RU" sz="2000" dirty="0" smtClean="0"/>
              <a:t>Для этого состояния характерно резкое увеличение содержания сахара в крови (больше 10 м/моль). Его сопровождают такие признаки:</a:t>
            </a:r>
          </a:p>
          <a:p>
            <a:pPr marL="857250" lvl="1" indent="-342900">
              <a:spcBef>
                <a:spcPts val="0"/>
              </a:spcBef>
              <a:buFont typeface="Wingdings" pitchFamily="2" charset="2"/>
              <a:buChar char="Ø"/>
            </a:pPr>
            <a:r>
              <a:rPr lang="ru-RU" sz="2000" dirty="0" smtClean="0"/>
              <a:t>голод, </a:t>
            </a:r>
          </a:p>
          <a:p>
            <a:pPr marL="857250" lvl="1" indent="-342900">
              <a:spcBef>
                <a:spcPts val="0"/>
              </a:spcBef>
              <a:buFont typeface="Wingdings" pitchFamily="2" charset="2"/>
              <a:buChar char="Ø"/>
            </a:pPr>
            <a:r>
              <a:rPr lang="ru-RU" sz="2000" dirty="0" smtClean="0"/>
              <a:t>жажда, </a:t>
            </a:r>
          </a:p>
          <a:p>
            <a:pPr marL="857250" lvl="1" indent="-342900">
              <a:spcBef>
                <a:spcPts val="0"/>
              </a:spcBef>
              <a:buFont typeface="Wingdings" pitchFamily="2" charset="2"/>
              <a:buChar char="Ø"/>
            </a:pPr>
            <a:r>
              <a:rPr lang="ru-RU" sz="2000" dirty="0" smtClean="0"/>
              <a:t>головная боль, </a:t>
            </a:r>
          </a:p>
          <a:p>
            <a:pPr marL="857250" lvl="1" indent="-342900">
              <a:spcBef>
                <a:spcPts val="0"/>
              </a:spcBef>
              <a:buFont typeface="Wingdings" pitchFamily="2" charset="2"/>
              <a:buChar char="Ø"/>
            </a:pPr>
            <a:r>
              <a:rPr lang="ru-RU" sz="2000" dirty="0" smtClean="0"/>
              <a:t>частое мочеиспускание </a:t>
            </a:r>
          </a:p>
          <a:p>
            <a:pPr marL="857250" lvl="1" indent="-342900">
              <a:spcBef>
                <a:spcPts val="0"/>
              </a:spcBef>
              <a:buFont typeface="Wingdings" pitchFamily="2" charset="2"/>
              <a:buChar char="Ø"/>
            </a:pPr>
            <a:r>
              <a:rPr lang="ru-RU" sz="2000" dirty="0" smtClean="0"/>
              <a:t>недомогание. </a:t>
            </a:r>
          </a:p>
          <a:p>
            <a:pPr marL="514350" lvl="1" indent="0">
              <a:spcBef>
                <a:spcPts val="0"/>
              </a:spcBef>
              <a:buNone/>
            </a:pPr>
            <a:r>
              <a:rPr lang="ru-RU" sz="2000" dirty="0" smtClean="0"/>
              <a:t>Также при гипергликемии человек становится раздражительным, его тошнит, у него болит живот, он резко худеет, его зрение ухудшается, а изо рта слышен запах ацетона.</a:t>
            </a:r>
          </a:p>
        </p:txBody>
      </p:sp>
      <p:sp>
        <p:nvSpPr>
          <p:cNvPr id="4" name="Заголовок 3"/>
          <p:cNvSpPr>
            <a:spLocks noGrp="1"/>
          </p:cNvSpPr>
          <p:nvPr>
            <p:ph type="title"/>
          </p:nvPr>
        </p:nvSpPr>
        <p:spPr>
          <a:xfrm>
            <a:off x="-108520" y="116632"/>
            <a:ext cx="7211144" cy="1143000"/>
          </a:xfrm>
        </p:spPr>
        <p:txBody>
          <a:bodyPr>
            <a:noAutofit/>
          </a:bodyPr>
          <a:lstStyle/>
          <a:p>
            <a:r>
              <a:rPr lang="ru-RU"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Гипергликемия и кома диабетическая</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2" name="Схема 1"/>
          <p:cNvGraphicFramePr/>
          <p:nvPr>
            <p:extLst>
              <p:ext uri="{D42A27DB-BD31-4B8C-83A1-F6EECF244321}">
                <p14:modId xmlns:p14="http://schemas.microsoft.com/office/powerpoint/2010/main" val="820668683"/>
              </p:ext>
            </p:extLst>
          </p:nvPr>
        </p:nvGraphicFramePr>
        <p:xfrm>
          <a:off x="107504" y="5157192"/>
          <a:ext cx="9036496" cy="1599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Прямоугольник 4"/>
          <p:cNvSpPr/>
          <p:nvPr/>
        </p:nvSpPr>
        <p:spPr>
          <a:xfrm>
            <a:off x="1835695" y="4390201"/>
            <a:ext cx="3983078" cy="461665"/>
          </a:xfrm>
          <a:prstGeom prst="rect">
            <a:avLst/>
          </a:prstGeom>
        </p:spPr>
        <p:txBody>
          <a:bodyPr wrap="none">
            <a:spAutoFit/>
          </a:bodyPr>
          <a:lstStyle/>
          <a:p>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Степени гипергликемии:</a:t>
            </a:r>
            <a:endParaRPr lang="ru-RU"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730980885"/>
      </p:ext>
    </p:extLst>
  </p:cSld>
  <p:clrMapOvr>
    <a:masterClrMapping/>
  </p:clrMapOvr>
  <p:transition spd="slow" advClick="0" advTm="8000">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7504" y="1340768"/>
            <a:ext cx="7903234" cy="2654910"/>
          </a:xfrm>
        </p:spPr>
        <p:txBody>
          <a:bodyPr>
            <a:normAutofit fontScale="92500" lnSpcReduction="20000"/>
          </a:bodyPr>
          <a:lstStyle/>
          <a:p>
            <a:pPr marL="514350" lvl="1" indent="0">
              <a:spcBef>
                <a:spcPts val="0"/>
              </a:spcBef>
              <a:buNone/>
            </a:pPr>
            <a:r>
              <a:rPr lang="ru-RU" sz="2000" dirty="0" smtClean="0"/>
              <a:t>Действовать </a:t>
            </a:r>
            <a:r>
              <a:rPr lang="ru-RU" sz="2000" dirty="0" smtClean="0"/>
              <a:t>самостоятельно, если состояние диабетика близкое к обморочному, не рекомендуется. </a:t>
            </a:r>
            <a:endParaRPr lang="ru-RU" sz="2000" dirty="0" smtClean="0"/>
          </a:p>
          <a:p>
            <a:pPr marL="514350" lvl="1" indent="0">
              <a:spcBef>
                <a:spcPts val="0"/>
              </a:spcBef>
              <a:buNone/>
            </a:pPr>
            <a:r>
              <a:rPr lang="ru-RU" sz="2000" dirty="0" smtClean="0"/>
              <a:t>Предвестниками </a:t>
            </a:r>
            <a:r>
              <a:rPr lang="ru-RU" sz="2000" dirty="0"/>
              <a:t>её формирования, так называемого продромального периода, </a:t>
            </a:r>
            <a:r>
              <a:rPr lang="ru-RU" sz="2000" dirty="0" smtClean="0"/>
              <a:t>являются:</a:t>
            </a:r>
          </a:p>
          <a:p>
            <a:pPr marL="857250" lvl="1" indent="-342900">
              <a:spcBef>
                <a:spcPts val="0"/>
              </a:spcBef>
            </a:pPr>
            <a:r>
              <a:rPr lang="ru-RU" sz="2000" dirty="0" smtClean="0"/>
              <a:t>головная </a:t>
            </a:r>
            <a:r>
              <a:rPr lang="ru-RU" sz="2000" dirty="0"/>
              <a:t>боль, </a:t>
            </a:r>
            <a:endParaRPr lang="ru-RU" sz="2000" dirty="0" smtClean="0"/>
          </a:p>
          <a:p>
            <a:pPr marL="857250" lvl="1" indent="-342900">
              <a:spcBef>
                <a:spcPts val="0"/>
              </a:spcBef>
            </a:pPr>
            <a:r>
              <a:rPr lang="ru-RU" sz="2000" dirty="0" smtClean="0"/>
              <a:t>слабость</a:t>
            </a:r>
            <a:r>
              <a:rPr lang="ru-RU" sz="2000" dirty="0"/>
              <a:t>, </a:t>
            </a:r>
            <a:endParaRPr lang="ru-RU" sz="2000" dirty="0" smtClean="0"/>
          </a:p>
          <a:p>
            <a:pPr marL="857250" lvl="1" indent="-342900">
              <a:spcBef>
                <a:spcPts val="0"/>
              </a:spcBef>
            </a:pPr>
            <a:r>
              <a:rPr lang="ru-RU" sz="2000" dirty="0" smtClean="0"/>
              <a:t>апатия</a:t>
            </a:r>
            <a:r>
              <a:rPr lang="ru-RU" sz="2000" dirty="0"/>
              <a:t>, </a:t>
            </a:r>
            <a:endParaRPr lang="ru-RU" sz="2000" dirty="0" smtClean="0"/>
          </a:p>
          <a:p>
            <a:pPr marL="857250" lvl="1" indent="-342900">
              <a:spcBef>
                <a:spcPts val="0"/>
              </a:spcBef>
            </a:pPr>
            <a:r>
              <a:rPr lang="ru-RU" sz="2000" dirty="0" smtClean="0"/>
              <a:t>сонливость</a:t>
            </a:r>
            <a:r>
              <a:rPr lang="ru-RU" sz="2000" dirty="0"/>
              <a:t>, </a:t>
            </a:r>
            <a:endParaRPr lang="ru-RU" sz="2000" dirty="0" smtClean="0"/>
          </a:p>
          <a:p>
            <a:pPr marL="857250" lvl="1" indent="-342900">
              <a:spcBef>
                <a:spcPts val="0"/>
              </a:spcBef>
            </a:pPr>
            <a:r>
              <a:rPr lang="ru-RU" sz="2000" dirty="0" smtClean="0"/>
              <a:t>сильная </a:t>
            </a:r>
            <a:r>
              <a:rPr lang="ru-RU" sz="2000" dirty="0"/>
              <a:t>жажда. </a:t>
            </a:r>
            <a:endParaRPr lang="ru-RU" sz="2000" dirty="0" smtClean="0"/>
          </a:p>
          <a:p>
            <a:pPr marL="514350" lvl="1" indent="0" algn="ctr">
              <a:spcBef>
                <a:spcPts val="0"/>
              </a:spcBef>
              <a:buNone/>
            </a:pPr>
            <a:r>
              <a:rPr lang="ru-RU" sz="2000" dirty="0" smtClean="0">
                <a:solidFill>
                  <a:srgbClr val="FF0000"/>
                </a:solidFill>
              </a:rPr>
              <a:t>Следует </a:t>
            </a:r>
            <a:r>
              <a:rPr lang="ru-RU" sz="2000" dirty="0" smtClean="0">
                <a:solidFill>
                  <a:srgbClr val="FF0000"/>
                </a:solidFill>
              </a:rPr>
              <a:t>сделать экстренный звонок и вызвать скорую медпомощь.</a:t>
            </a:r>
          </a:p>
        </p:txBody>
      </p:sp>
      <p:sp>
        <p:nvSpPr>
          <p:cNvPr id="4" name="Заголовок 3"/>
          <p:cNvSpPr>
            <a:spLocks noGrp="1"/>
          </p:cNvSpPr>
          <p:nvPr>
            <p:ph type="title"/>
          </p:nvPr>
        </p:nvSpPr>
        <p:spPr>
          <a:xfrm>
            <a:off x="-108520" y="116632"/>
            <a:ext cx="7211144" cy="1143000"/>
          </a:xfrm>
        </p:spPr>
        <p:txBody>
          <a:bodyPr>
            <a:noAutofit/>
          </a:bodyPr>
          <a:lstStyle/>
          <a:p>
            <a:r>
              <a:rPr lang="ru-RU"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Первая помощь при диабетической коме</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Прямоугольник 1"/>
          <p:cNvSpPr/>
          <p:nvPr/>
        </p:nvSpPr>
        <p:spPr>
          <a:xfrm>
            <a:off x="251520" y="3995678"/>
            <a:ext cx="8064896" cy="2862322"/>
          </a:xfrm>
          <a:prstGeom prst="rect">
            <a:avLst/>
          </a:prstGeom>
        </p:spPr>
        <p:txBody>
          <a:bodyPr wrap="square">
            <a:spAutoFit/>
          </a:bodyPr>
          <a:lstStyle/>
          <a:p>
            <a:r>
              <a:rPr lang="ru-RU" dirty="0" smtClean="0"/>
              <a:t>Если позволяет </a:t>
            </a:r>
            <a:r>
              <a:rPr lang="ru-RU" dirty="0"/>
              <a:t>состояние больного</a:t>
            </a:r>
            <a:r>
              <a:rPr lang="ru-RU" dirty="0" smtClean="0"/>
              <a:t>, рекомендуется </a:t>
            </a:r>
            <a:r>
              <a:rPr lang="ru-RU" dirty="0"/>
              <a:t>выяснить у него самого и оказать ему посильную помощь: если имеется инсулин, помочь больному ввести его.</a:t>
            </a:r>
          </a:p>
          <a:p>
            <a:endParaRPr lang="ru-RU" dirty="0"/>
          </a:p>
          <a:p>
            <a:r>
              <a:rPr lang="ru-RU" dirty="0"/>
              <a:t>Если больной без сознания, то до приезда бригады скорой помощи рекомендуется обеспечить  свободную проходимость дыхательных путей, следить за пульсом. Необходимо освободить ротовую полость от съемных протезов, если они имеются, повернуть больного на бок, чтобы не дать ему захлебнуться рвотными массами в случае рвоты и избежать западания языка.</a:t>
            </a:r>
          </a:p>
        </p:txBody>
      </p:sp>
    </p:spTree>
    <p:extLst>
      <p:ext uri="{BB962C8B-B14F-4D97-AF65-F5344CB8AC3E}">
        <p14:creationId xmlns:p14="http://schemas.microsoft.com/office/powerpoint/2010/main" val="1699764550"/>
      </p:ext>
    </p:extLst>
  </p:cSld>
  <p:clrMapOvr>
    <a:masterClrMapping/>
  </p:clrMapOvr>
  <p:transition spd="slow" advClick="0" advTm="8000">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25150" y="1268760"/>
            <a:ext cx="7903234" cy="5400600"/>
          </a:xfrm>
        </p:spPr>
        <p:txBody>
          <a:bodyPr>
            <a:normAutofit lnSpcReduction="10000"/>
          </a:bodyPr>
          <a:lstStyle/>
          <a:p>
            <a:pPr marL="514350" lvl="1" indent="0">
              <a:spcBef>
                <a:spcPts val="0"/>
              </a:spcBef>
              <a:buNone/>
            </a:pPr>
            <a:r>
              <a:rPr lang="ru-RU" sz="2000" dirty="0" smtClean="0"/>
              <a:t>Это крайне опасное осложнение, которое может также закончиться смертью. Состояние развивается, если клетки и ткани организма не перерабатывают сахар в энергию, по причине дефицита инсулина. Поэтому глюкоза заменяется жировыми отложениями, когда они распадаются, то их отходы – кетоны, накапливаются в теле, отравляя его.</a:t>
            </a:r>
          </a:p>
          <a:p>
            <a:pPr marL="514350" lvl="1" indent="0">
              <a:spcBef>
                <a:spcPts val="0"/>
              </a:spcBef>
              <a:buNone/>
            </a:pPr>
            <a:endParaRPr lang="ru-RU" sz="2000" dirty="0" smtClean="0"/>
          </a:p>
          <a:p>
            <a:pPr marL="514350" lvl="1" indent="0">
              <a:spcBef>
                <a:spcPts val="0"/>
              </a:spcBef>
              <a:buNone/>
            </a:pPr>
            <a:r>
              <a:rPr lang="ru-RU" sz="2000" dirty="0" smtClean="0"/>
              <a:t>Как правило, </a:t>
            </a:r>
            <a:r>
              <a:rPr lang="ru-RU" sz="2000" dirty="0" err="1" smtClean="0"/>
              <a:t>кетоацидоз</a:t>
            </a:r>
            <a:r>
              <a:rPr lang="ru-RU" sz="2000" dirty="0" smtClean="0"/>
              <a:t> развивается при диабете типа 1 у детей и подростков. Причем второй вид заболевания практически не сопровождается таким состоянием.</a:t>
            </a:r>
          </a:p>
          <a:p>
            <a:pPr marL="514350" lvl="1" indent="0">
              <a:spcBef>
                <a:spcPts val="0"/>
              </a:spcBef>
              <a:buNone/>
            </a:pPr>
            <a:r>
              <a:rPr lang="ru-RU" sz="2000" dirty="0" smtClean="0"/>
              <a:t>Симптоматика </a:t>
            </a:r>
            <a:r>
              <a:rPr lang="ru-RU" sz="2000" dirty="0" err="1" smtClean="0"/>
              <a:t>кетоацидоза</a:t>
            </a:r>
            <a:r>
              <a:rPr lang="ru-RU" sz="2000" dirty="0" smtClean="0"/>
              <a:t> проявляется в течение суток. К ранним признакам относят:</a:t>
            </a:r>
          </a:p>
          <a:p>
            <a:pPr marL="514350" lvl="1" indent="0">
              <a:spcBef>
                <a:spcPts val="0"/>
              </a:spcBef>
              <a:buNone/>
            </a:pPr>
            <a:endParaRPr lang="ru-RU" sz="2000" dirty="0" smtClean="0"/>
          </a:p>
          <a:p>
            <a:pPr marL="857250" lvl="1" indent="-342900">
              <a:spcBef>
                <a:spcPts val="0"/>
              </a:spcBef>
            </a:pPr>
            <a:r>
              <a:rPr lang="ru-RU" sz="2000" dirty="0" smtClean="0"/>
              <a:t>    частое мочеиспускание;</a:t>
            </a:r>
          </a:p>
          <a:p>
            <a:pPr marL="857250" lvl="1" indent="-342900">
              <a:spcBef>
                <a:spcPts val="0"/>
              </a:spcBef>
            </a:pPr>
            <a:r>
              <a:rPr lang="ru-RU" sz="2000" dirty="0" smtClean="0"/>
              <a:t>    большое содержание кетонов в урине;</a:t>
            </a:r>
          </a:p>
          <a:p>
            <a:pPr marL="857250" lvl="1" indent="-342900">
              <a:spcBef>
                <a:spcPts val="0"/>
              </a:spcBef>
            </a:pPr>
            <a:r>
              <a:rPr lang="ru-RU" sz="2000" dirty="0" smtClean="0"/>
              <a:t>    постоянное ощущение сухости во рту, из-за чего пациент испытывает жажду;</a:t>
            </a:r>
          </a:p>
          <a:p>
            <a:pPr marL="857250" lvl="1" indent="-342900">
              <a:spcBef>
                <a:spcPts val="0"/>
              </a:spcBef>
            </a:pPr>
            <a:r>
              <a:rPr lang="ru-RU" sz="2000" dirty="0" smtClean="0"/>
              <a:t>    высокая концентрация глюкозы в крови.</a:t>
            </a:r>
          </a:p>
          <a:p>
            <a:pPr marL="514350" lvl="1" indent="0">
              <a:spcBef>
                <a:spcPts val="0"/>
              </a:spcBef>
              <a:buNone/>
            </a:pPr>
            <a:endParaRPr lang="ru-RU" sz="2000" dirty="0" smtClean="0">
              <a:solidFill>
                <a:srgbClr val="FF0000"/>
              </a:solidFill>
            </a:endParaRPr>
          </a:p>
        </p:txBody>
      </p:sp>
      <p:sp>
        <p:nvSpPr>
          <p:cNvPr id="4" name="Заголовок 3"/>
          <p:cNvSpPr>
            <a:spLocks noGrp="1"/>
          </p:cNvSpPr>
          <p:nvPr>
            <p:ph type="title"/>
          </p:nvPr>
        </p:nvSpPr>
        <p:spPr>
          <a:xfrm>
            <a:off x="-108520" y="116632"/>
            <a:ext cx="7211144" cy="1143000"/>
          </a:xfrm>
        </p:spPr>
        <p:txBody>
          <a:bodyPr>
            <a:noAutofit/>
          </a:bodyPr>
          <a:lstStyle/>
          <a:p>
            <a:r>
              <a:rPr lang="ru-RU"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Кетоацидоз</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478640659"/>
      </p:ext>
    </p:extLst>
  </p:cSld>
  <p:clrMapOvr>
    <a:masterClrMapping/>
  </p:clrMapOvr>
  <p:transition spd="slow" advClick="0" advTm="8000">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25150" y="1268760"/>
            <a:ext cx="8119258" cy="5400600"/>
          </a:xfrm>
        </p:spPr>
        <p:txBody>
          <a:bodyPr>
            <a:normAutofit fontScale="85000" lnSpcReduction="10000"/>
          </a:bodyPr>
          <a:lstStyle/>
          <a:p>
            <a:pPr marL="514350" lvl="1" indent="0">
              <a:spcBef>
                <a:spcPts val="0"/>
              </a:spcBef>
              <a:buNone/>
            </a:pPr>
            <a:r>
              <a:rPr lang="ru-RU" sz="2000" dirty="0" smtClean="0"/>
              <a:t>При сахарном диабете 2 типа профилактические мероприятия начинаются с диетотерапии. </a:t>
            </a:r>
          </a:p>
          <a:p>
            <a:pPr marL="514350" lvl="1" indent="0">
              <a:spcBef>
                <a:spcPts val="0"/>
              </a:spcBef>
              <a:buNone/>
            </a:pPr>
            <a:r>
              <a:rPr lang="ru-RU" sz="2000" dirty="0" smtClean="0"/>
              <a:t>Не маловажное значение имеет активный образ жизни. Поэтому даже если нет возможности заниматься спортом, следует каждый день совершать пешие прогулки, ходить в бассейн или ездить на велосипеде.</a:t>
            </a:r>
          </a:p>
          <a:p>
            <a:pPr marL="514350" lvl="1" indent="0">
              <a:spcBef>
                <a:spcPts val="0"/>
              </a:spcBef>
              <a:buNone/>
            </a:pPr>
            <a:endParaRPr lang="ru-RU" sz="2000" dirty="0" smtClean="0"/>
          </a:p>
          <a:p>
            <a:pPr marL="514350" lvl="1" indent="0">
              <a:spcBef>
                <a:spcPts val="0"/>
              </a:spcBef>
              <a:buNone/>
            </a:pPr>
            <a:r>
              <a:rPr lang="ru-RU" sz="2000" dirty="0" smtClean="0"/>
              <a:t>Также нужно избегать стрессов. Ведь нервное перенапряжение является одной из причин развития диабета.</a:t>
            </a:r>
          </a:p>
          <a:p>
            <a:pPr marL="514350" lvl="1" indent="0">
              <a:spcBef>
                <a:spcPts val="0"/>
              </a:spcBef>
              <a:buNone/>
            </a:pPr>
            <a:endParaRPr lang="ru-RU" sz="2000" dirty="0" smtClean="0"/>
          </a:p>
          <a:p>
            <a:pPr marL="514350" lvl="1" indent="0">
              <a:spcBef>
                <a:spcPts val="0"/>
              </a:spcBef>
              <a:buNone/>
            </a:pPr>
            <a:r>
              <a:rPr lang="ru-RU" sz="2000" dirty="0" smtClean="0"/>
              <a:t>Профилактика осложнения сахарного диабета первого типа заключается в соблюдении ряда правил. Так, если чувствуется недомогание, тогда лучше придерживаться постельного режима.</a:t>
            </a:r>
          </a:p>
          <a:p>
            <a:pPr marL="514350" lvl="1" indent="0">
              <a:spcBef>
                <a:spcPts val="0"/>
              </a:spcBef>
              <a:buNone/>
            </a:pPr>
            <a:endParaRPr lang="ru-RU" sz="2000" dirty="0" smtClean="0"/>
          </a:p>
          <a:p>
            <a:pPr marL="514350" lvl="1" indent="0">
              <a:spcBef>
                <a:spcPts val="0"/>
              </a:spcBef>
              <a:buNone/>
            </a:pPr>
            <a:r>
              <a:rPr lang="ru-RU" sz="2000" dirty="0" smtClean="0"/>
              <a:t>Болезнь нельзя переносить на ногах. При этом нужно есть легкую пищу и пить побольше жидкости. Еще для профилактики гипогликемии, которая может развиться ночью, на ужин следует употреблять продукты, содержащие белок.</a:t>
            </a:r>
          </a:p>
          <a:p>
            <a:pPr marL="514350" lvl="1" indent="0">
              <a:spcBef>
                <a:spcPts val="0"/>
              </a:spcBef>
              <a:buNone/>
            </a:pPr>
            <a:endParaRPr lang="ru-RU" sz="2000" dirty="0" smtClean="0"/>
          </a:p>
          <a:p>
            <a:pPr marL="514350" lvl="1" indent="0">
              <a:spcBef>
                <a:spcPts val="0"/>
              </a:spcBef>
              <a:buNone/>
            </a:pPr>
            <a:r>
              <a:rPr lang="ru-RU" sz="2000" dirty="0" smtClean="0"/>
              <a:t>Также не стоит часто и в большом количестве употреблять лечебные сиропы и жаропонижающие препараты. С осторожностью следует есть варенье, мед, шоколад и прочие сладости. А к работе лучше приступать только, когда состояние здоровья полностью стабилизируется.</a:t>
            </a:r>
          </a:p>
        </p:txBody>
      </p:sp>
      <p:sp>
        <p:nvSpPr>
          <p:cNvPr id="4" name="Заголовок 3"/>
          <p:cNvSpPr>
            <a:spLocks noGrp="1"/>
          </p:cNvSpPr>
          <p:nvPr>
            <p:ph type="title"/>
          </p:nvPr>
        </p:nvSpPr>
        <p:spPr>
          <a:xfrm>
            <a:off x="-108520" y="116632"/>
            <a:ext cx="7211144" cy="1143000"/>
          </a:xfrm>
        </p:spPr>
        <p:txBody>
          <a:bodyPr>
            <a:noAutofit/>
          </a:bodyPr>
          <a:lstStyle/>
          <a:p>
            <a:r>
              <a:rPr lang="ru-RU"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Профилактика развития осложнений</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263564027"/>
      </p:ext>
    </p:extLst>
  </p:cSld>
  <p:clrMapOvr>
    <a:masterClrMapping/>
  </p:clrMapOvr>
  <p:transition spd="slow" advClick="0" advTm="8000">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980728"/>
            <a:ext cx="5902424" cy="1470025"/>
          </a:xfrm>
        </p:spPr>
        <p:txBody>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Берегите себя и своих близких!</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Подзаголовок 3"/>
          <p:cNvSpPr>
            <a:spLocks noGrp="1"/>
          </p:cNvSpPr>
          <p:nvPr>
            <p:ph type="subTitle" idx="1"/>
          </p:nvPr>
        </p:nvSpPr>
        <p:spPr>
          <a:xfrm>
            <a:off x="107504" y="5877272"/>
            <a:ext cx="2808312" cy="888504"/>
          </a:xfrm>
        </p:spPr>
        <p:txBody>
          <a:bodyPr>
            <a:normAutofit fontScale="40000" lnSpcReduction="20000"/>
          </a:bodyPr>
          <a:lstStyle/>
          <a:p>
            <a:pPr algn="l"/>
            <a:r>
              <a:rPr lang="ru-RU"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Источники</a:t>
            </a:r>
          </a:p>
          <a:p>
            <a:pPr algn="l"/>
            <a:r>
              <a:rPr lang="en-U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https://diabetik.guru/</a:t>
            </a:r>
            <a:endParaRPr lang="ru-RU"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pPr algn="l"/>
            <a:r>
              <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https</a:t>
            </a:r>
            <a:r>
              <a:rPr lang="ru-RU" b="1"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://med.vesti.ru</a:t>
            </a:r>
            <a:r>
              <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a:t>
            </a:r>
            <a:endPar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pPr algn="l"/>
            <a:r>
              <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http</a:t>
            </a:r>
            <a:r>
              <a:rPr lang="ru-RU" b="1"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://lib.komarovskiy.net</a:t>
            </a:r>
            <a:r>
              <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a:t>
            </a:r>
            <a:endParaRPr lang="ru-RU"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extLst>
      <p:ext uri="{BB962C8B-B14F-4D97-AF65-F5344CB8AC3E}">
        <p14:creationId xmlns:p14="http://schemas.microsoft.com/office/powerpoint/2010/main" val="383745742"/>
      </p:ext>
    </p:extLst>
  </p:cSld>
  <p:clrMapOvr>
    <a:masterClrMapping/>
  </p:clrMapOvr>
  <p:transition spd="slow" advClick="0" advTm="8000">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6768752" cy="1143000"/>
          </a:xfrm>
        </p:spPr>
        <p:txBody>
          <a:bodyPr>
            <a:noAutofit/>
          </a:bodyPr>
          <a:lstStyle/>
          <a:p>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Какая норма сахара в крови?</a:t>
            </a: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1703313379"/>
              </p:ext>
            </p:extLst>
          </p:nvPr>
        </p:nvGraphicFramePr>
        <p:xfrm>
          <a:off x="539552" y="1176144"/>
          <a:ext cx="5915000" cy="2468880"/>
        </p:xfrm>
        <a:graphic>
          <a:graphicData uri="http://schemas.openxmlformats.org/drawingml/2006/table">
            <a:tbl>
              <a:tblPr>
                <a:tableStyleId>{08FB837D-C827-4EFA-A057-4D05807E0F7C}</a:tableStyleId>
              </a:tblPr>
              <a:tblGrid>
                <a:gridCol w="2957500"/>
                <a:gridCol w="2957500"/>
              </a:tblGrid>
              <a:tr h="0">
                <a:tc>
                  <a:txBody>
                    <a:bodyPr/>
                    <a:lstStyle/>
                    <a:p>
                      <a:pPr algn="ctr"/>
                      <a:r>
                        <a:rPr lang="ru-RU" dirty="0"/>
                        <a:t>Возраст</a:t>
                      </a:r>
                    </a:p>
                  </a:txBody>
                  <a:tcPr anchor="ctr"/>
                </a:tc>
                <a:tc>
                  <a:txBody>
                    <a:bodyPr/>
                    <a:lstStyle/>
                    <a:p>
                      <a:pPr algn="ctr"/>
                      <a:r>
                        <a:rPr lang="ru-RU" dirty="0"/>
                        <a:t>Уровень глюкозы в крови, </a:t>
                      </a:r>
                      <a:r>
                        <a:rPr lang="ru-RU" dirty="0" err="1"/>
                        <a:t>ммоль</a:t>
                      </a:r>
                      <a:r>
                        <a:rPr lang="ru-RU" dirty="0"/>
                        <a:t>/л</a:t>
                      </a:r>
                    </a:p>
                  </a:txBody>
                  <a:tcPr anchor="ctr"/>
                </a:tc>
              </a:tr>
              <a:tr h="0">
                <a:tc>
                  <a:txBody>
                    <a:bodyPr/>
                    <a:lstStyle/>
                    <a:p>
                      <a:r>
                        <a:rPr lang="ru-RU"/>
                        <a:t>От рождения до 1 месяца</a:t>
                      </a:r>
                    </a:p>
                  </a:txBody>
                  <a:tcPr anchor="ctr"/>
                </a:tc>
                <a:tc>
                  <a:txBody>
                    <a:bodyPr/>
                    <a:lstStyle/>
                    <a:p>
                      <a:pPr algn="ctr"/>
                      <a:r>
                        <a:rPr lang="ru-RU" dirty="0"/>
                        <a:t>2,8-4,4</a:t>
                      </a:r>
                    </a:p>
                  </a:txBody>
                  <a:tcPr anchor="ctr"/>
                </a:tc>
              </a:tr>
              <a:tr h="0">
                <a:tc>
                  <a:txBody>
                    <a:bodyPr/>
                    <a:lstStyle/>
                    <a:p>
                      <a:r>
                        <a:rPr lang="ru-RU"/>
                        <a:t>До 14 лет</a:t>
                      </a:r>
                    </a:p>
                  </a:txBody>
                  <a:tcPr anchor="ctr"/>
                </a:tc>
                <a:tc>
                  <a:txBody>
                    <a:bodyPr/>
                    <a:lstStyle/>
                    <a:p>
                      <a:pPr algn="ctr"/>
                      <a:r>
                        <a:rPr lang="ru-RU" dirty="0"/>
                        <a:t>3,3-5,6</a:t>
                      </a:r>
                    </a:p>
                  </a:txBody>
                  <a:tcPr anchor="ctr"/>
                </a:tc>
              </a:tr>
              <a:tr h="0">
                <a:tc>
                  <a:txBody>
                    <a:bodyPr/>
                    <a:lstStyle/>
                    <a:p>
                      <a:r>
                        <a:rPr lang="ru-RU"/>
                        <a:t>От 14 до 60 лет</a:t>
                      </a:r>
                    </a:p>
                  </a:txBody>
                  <a:tcPr anchor="ctr"/>
                </a:tc>
                <a:tc>
                  <a:txBody>
                    <a:bodyPr/>
                    <a:lstStyle/>
                    <a:p>
                      <a:pPr algn="ctr"/>
                      <a:r>
                        <a:rPr lang="ru-RU" dirty="0"/>
                        <a:t>3,2-5,5</a:t>
                      </a:r>
                    </a:p>
                  </a:txBody>
                  <a:tcPr anchor="ctr"/>
                </a:tc>
              </a:tr>
              <a:tr h="0">
                <a:tc>
                  <a:txBody>
                    <a:bodyPr/>
                    <a:lstStyle/>
                    <a:p>
                      <a:r>
                        <a:rPr lang="ru-RU"/>
                        <a:t>От 60 до 90 лет</a:t>
                      </a:r>
                    </a:p>
                  </a:txBody>
                  <a:tcPr anchor="ctr"/>
                </a:tc>
                <a:tc>
                  <a:txBody>
                    <a:bodyPr/>
                    <a:lstStyle/>
                    <a:p>
                      <a:pPr algn="ctr"/>
                      <a:r>
                        <a:rPr lang="ru-RU" dirty="0"/>
                        <a:t>4,6-6,4</a:t>
                      </a:r>
                    </a:p>
                  </a:txBody>
                  <a:tcPr anchor="ctr"/>
                </a:tc>
              </a:tr>
              <a:tr h="0">
                <a:tc>
                  <a:txBody>
                    <a:bodyPr/>
                    <a:lstStyle/>
                    <a:p>
                      <a:r>
                        <a:rPr lang="ru-RU"/>
                        <a:t>Свыше 90 лет</a:t>
                      </a:r>
                    </a:p>
                  </a:txBody>
                  <a:tcPr anchor="ctr"/>
                </a:tc>
                <a:tc>
                  <a:txBody>
                    <a:bodyPr/>
                    <a:lstStyle/>
                    <a:p>
                      <a:pPr algn="ctr"/>
                      <a:r>
                        <a:rPr lang="ru-RU" dirty="0"/>
                        <a:t>4,2-6,7</a:t>
                      </a:r>
                    </a:p>
                  </a:txBody>
                  <a:tcPr anchor="ctr"/>
                </a:tc>
              </a:tr>
            </a:tbl>
          </a:graphicData>
        </a:graphic>
      </p:graphicFrame>
      <p:sp>
        <p:nvSpPr>
          <p:cNvPr id="11" name="Заголовок 1"/>
          <p:cNvSpPr txBox="1">
            <a:spLocks/>
          </p:cNvSpPr>
          <p:nvPr/>
        </p:nvSpPr>
        <p:spPr>
          <a:xfrm>
            <a:off x="258011" y="3645024"/>
            <a:ext cx="8424936"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Какие уровни сахара в крови при диабете?</a:t>
            </a: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2492155156"/>
              </p:ext>
            </p:extLst>
          </p:nvPr>
        </p:nvGraphicFramePr>
        <p:xfrm>
          <a:off x="12578" y="4797152"/>
          <a:ext cx="9149070" cy="1645920"/>
        </p:xfrm>
        <a:graphic>
          <a:graphicData uri="http://schemas.openxmlformats.org/drawingml/2006/table">
            <a:tbl>
              <a:tblPr>
                <a:tableStyleId>{08FB837D-C827-4EFA-A057-4D05807E0F7C}</a:tableStyleId>
              </a:tblPr>
              <a:tblGrid>
                <a:gridCol w="3049690"/>
                <a:gridCol w="3049690"/>
                <a:gridCol w="3049690"/>
              </a:tblGrid>
              <a:tr h="0">
                <a:tc>
                  <a:txBody>
                    <a:bodyPr/>
                    <a:lstStyle/>
                    <a:p>
                      <a:pPr algn="ctr"/>
                      <a:r>
                        <a:rPr lang="ru-RU" dirty="0"/>
                        <a:t>Показатель</a:t>
                      </a:r>
                    </a:p>
                  </a:txBody>
                  <a:tcPr anchor="ctr"/>
                </a:tc>
                <a:tc>
                  <a:txBody>
                    <a:bodyPr/>
                    <a:lstStyle/>
                    <a:p>
                      <a:pPr algn="ctr"/>
                      <a:r>
                        <a:rPr lang="ru-RU" dirty="0"/>
                        <a:t>Для больных диабетом</a:t>
                      </a:r>
                    </a:p>
                  </a:txBody>
                  <a:tcPr anchor="ctr"/>
                </a:tc>
                <a:tc>
                  <a:txBody>
                    <a:bodyPr/>
                    <a:lstStyle/>
                    <a:p>
                      <a:pPr algn="ctr"/>
                      <a:r>
                        <a:rPr lang="ru-RU" dirty="0"/>
                        <a:t>У здоровых людей</a:t>
                      </a:r>
                    </a:p>
                  </a:txBody>
                  <a:tcPr anchor="ctr"/>
                </a:tc>
              </a:tr>
              <a:tr h="0">
                <a:tc>
                  <a:txBody>
                    <a:bodyPr/>
                    <a:lstStyle/>
                    <a:p>
                      <a:r>
                        <a:rPr lang="ru-RU"/>
                        <a:t>Сахар утром натощак, ммоль/л</a:t>
                      </a:r>
                    </a:p>
                  </a:txBody>
                  <a:tcPr anchor="ctr"/>
                </a:tc>
                <a:tc>
                  <a:txBody>
                    <a:bodyPr/>
                    <a:lstStyle/>
                    <a:p>
                      <a:pPr algn="ctr"/>
                      <a:r>
                        <a:rPr lang="ru-RU" dirty="0"/>
                        <a:t>5,0-7,2</a:t>
                      </a:r>
                    </a:p>
                  </a:txBody>
                  <a:tcPr anchor="ctr"/>
                </a:tc>
                <a:tc>
                  <a:txBody>
                    <a:bodyPr/>
                    <a:lstStyle/>
                    <a:p>
                      <a:pPr algn="ctr"/>
                      <a:r>
                        <a:rPr lang="ru-RU" dirty="0"/>
                        <a:t>3,9-5,0</a:t>
                      </a:r>
                    </a:p>
                  </a:txBody>
                  <a:tcPr anchor="ctr"/>
                </a:tc>
              </a:tr>
              <a:tr h="0">
                <a:tc>
                  <a:txBody>
                    <a:bodyPr/>
                    <a:lstStyle/>
                    <a:p>
                      <a:r>
                        <a:rPr lang="ru-RU"/>
                        <a:t>Сахар через 1 и 2 часа после еды, ммоль/л</a:t>
                      </a:r>
                    </a:p>
                  </a:txBody>
                  <a:tcPr anchor="ctr"/>
                </a:tc>
                <a:tc>
                  <a:txBody>
                    <a:bodyPr/>
                    <a:lstStyle/>
                    <a:p>
                      <a:pPr algn="ctr"/>
                      <a:r>
                        <a:rPr lang="ru-RU" dirty="0"/>
                        <a:t>ниже 10,0</a:t>
                      </a:r>
                    </a:p>
                  </a:txBody>
                  <a:tcPr anchor="ctr"/>
                </a:tc>
                <a:tc>
                  <a:txBody>
                    <a:bodyPr/>
                    <a:lstStyle/>
                    <a:p>
                      <a:pPr algn="ctr"/>
                      <a:r>
                        <a:rPr lang="ru-RU" dirty="0"/>
                        <a:t>обычно не выше 5,5</a:t>
                      </a:r>
                    </a:p>
                  </a:txBody>
                  <a:tcPr anchor="ctr"/>
                </a:tc>
              </a:tr>
            </a:tbl>
          </a:graphicData>
        </a:graphic>
      </p:graphicFrame>
    </p:spTree>
    <p:extLst>
      <p:ext uri="{BB962C8B-B14F-4D97-AF65-F5344CB8AC3E}">
        <p14:creationId xmlns:p14="http://schemas.microsoft.com/office/powerpoint/2010/main" val="264800953"/>
      </p:ext>
    </p:extLst>
  </p:cSld>
  <p:clrMapOvr>
    <a:masterClrMapping/>
  </p:clrMapOvr>
  <p:transition spd="slow" advClick="0" advTm="8000">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5122912" cy="1143000"/>
          </a:xfrm>
        </p:spPr>
        <p:txBody>
          <a:bodyPr>
            <a:normAutofit fontScale="90000"/>
          </a:bodyPr>
          <a:lstStyle/>
          <a:p>
            <a:r>
              <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Классификация </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6" name="Таблица 5"/>
          <p:cNvGraphicFramePr>
            <a:graphicFrameLocks noGrp="1"/>
          </p:cNvGraphicFramePr>
          <p:nvPr>
            <p:extLst>
              <p:ext uri="{D42A27DB-BD31-4B8C-83A1-F6EECF244321}">
                <p14:modId xmlns:p14="http://schemas.microsoft.com/office/powerpoint/2010/main" val="4182835756"/>
              </p:ext>
            </p:extLst>
          </p:nvPr>
        </p:nvGraphicFramePr>
        <p:xfrm>
          <a:off x="179509" y="1340768"/>
          <a:ext cx="8712970" cy="5184972"/>
        </p:xfrm>
        <a:graphic>
          <a:graphicData uri="http://schemas.openxmlformats.org/drawingml/2006/table">
            <a:tbl>
              <a:tblPr>
                <a:tableStyleId>{08FB837D-C827-4EFA-A057-4D05807E0F7C}</a:tableStyleId>
              </a:tblPr>
              <a:tblGrid>
                <a:gridCol w="4356485"/>
                <a:gridCol w="4356485"/>
              </a:tblGrid>
              <a:tr h="986518">
                <a:tc>
                  <a:txBody>
                    <a:bodyPr/>
                    <a:lstStyle/>
                    <a:p>
                      <a:r>
                        <a:rPr lang="ru-RU" sz="1800" dirty="0"/>
                        <a:t>СД 1 типа</a:t>
                      </a:r>
                    </a:p>
                  </a:txBody>
                  <a:tcPr marL="7054" marR="7054" marT="7054" marB="7054" anchor="ctr"/>
                </a:tc>
                <a:tc>
                  <a:txBody>
                    <a:bodyPr/>
                    <a:lstStyle/>
                    <a:p>
                      <a:r>
                        <a:rPr lang="ru-RU" sz="1600" dirty="0"/>
                        <a:t>Деструкция β-клеток поджелудочной железы, обычно приводящая к абсолютной инсулиновой недостаточности</a:t>
                      </a:r>
                    </a:p>
                  </a:txBody>
                  <a:tcPr marL="7054" marR="7054" marT="7054" marB="7054" anchor="ctr"/>
                </a:tc>
              </a:tr>
              <a:tr h="744098">
                <a:tc>
                  <a:txBody>
                    <a:bodyPr/>
                    <a:lstStyle/>
                    <a:p>
                      <a:r>
                        <a:rPr lang="ru-RU" sz="1800" dirty="0"/>
                        <a:t>СД 2 типа</a:t>
                      </a:r>
                    </a:p>
                  </a:txBody>
                  <a:tcPr marL="7054" marR="7054" marT="7054" marB="7054" anchor="ctr"/>
                </a:tc>
                <a:tc>
                  <a:txBody>
                    <a:bodyPr/>
                    <a:lstStyle/>
                    <a:p>
                      <a:r>
                        <a:rPr lang="ru-RU" sz="1600" dirty="0"/>
                        <a:t>Прогрессирующее нарушение секреции инсулина на фоне </a:t>
                      </a:r>
                      <a:r>
                        <a:rPr lang="ru-RU" sz="1600" dirty="0" err="1"/>
                        <a:t>инсулинорезистентности</a:t>
                      </a:r>
                      <a:endParaRPr lang="ru-RU" sz="1600" dirty="0"/>
                    </a:p>
                  </a:txBody>
                  <a:tcPr marL="7054" marR="7054" marT="7054" marB="7054" anchor="ctr"/>
                </a:tc>
              </a:tr>
              <a:tr h="3165928">
                <a:tc>
                  <a:txBody>
                    <a:bodyPr/>
                    <a:lstStyle/>
                    <a:p>
                      <a:r>
                        <a:rPr lang="ru-RU" sz="1800"/>
                        <a:t>Другие спецефические типы СД</a:t>
                      </a:r>
                    </a:p>
                  </a:txBody>
                  <a:tcPr marL="7054" marR="7054" marT="7054" marB="7054" anchor="ctr"/>
                </a:tc>
                <a:tc>
                  <a:txBody>
                    <a:bodyPr/>
                    <a:lstStyle/>
                    <a:p>
                      <a:r>
                        <a:rPr lang="ru-RU" sz="1600" dirty="0"/>
                        <a:t>- генетические дефекты функции β-клеток;</a:t>
                      </a:r>
                    </a:p>
                    <a:p>
                      <a:r>
                        <a:rPr lang="ru-RU" sz="1600" dirty="0"/>
                        <a:t>- генетические дефекты действия инсулина;</a:t>
                      </a:r>
                    </a:p>
                    <a:p>
                      <a:r>
                        <a:rPr lang="ru-RU" sz="1600" dirty="0"/>
                        <a:t>- заболевания экзокринной части поджелудочной железы;</a:t>
                      </a:r>
                    </a:p>
                    <a:p>
                      <a:r>
                        <a:rPr lang="ru-RU" sz="1600" dirty="0"/>
                        <a:t>- индуцированный лекарственными препаратами или химическими веществами (при лечении ВИЧ/СПИД или после трансплантации органов);</a:t>
                      </a:r>
                    </a:p>
                    <a:p>
                      <a:r>
                        <a:rPr lang="ru-RU" sz="1600" dirty="0"/>
                        <a:t>- эндокринопатии;</a:t>
                      </a:r>
                    </a:p>
                    <a:p>
                      <a:r>
                        <a:rPr lang="ru-RU" sz="1600" dirty="0"/>
                        <a:t>- инфекции;</a:t>
                      </a:r>
                    </a:p>
                    <a:p>
                      <a:r>
                        <a:rPr lang="ru-RU" sz="1600" dirty="0"/>
                        <a:t>- другие генетические синдромы, сочетающиеся с СД</a:t>
                      </a:r>
                    </a:p>
                  </a:txBody>
                  <a:tcPr marL="7054" marR="7054" marT="7054" marB="7054" anchor="ctr"/>
                </a:tc>
              </a:tr>
              <a:tr h="259256">
                <a:tc>
                  <a:txBody>
                    <a:bodyPr/>
                    <a:lstStyle/>
                    <a:p>
                      <a:r>
                        <a:rPr lang="ru-RU" sz="1800"/>
                        <a:t>Гестационный СД</a:t>
                      </a:r>
                    </a:p>
                  </a:txBody>
                  <a:tcPr marL="7054" marR="7054" marT="7054" marB="7054" anchor="ctr"/>
                </a:tc>
                <a:tc>
                  <a:txBody>
                    <a:bodyPr/>
                    <a:lstStyle/>
                    <a:p>
                      <a:r>
                        <a:rPr lang="ru-RU" sz="1600" dirty="0"/>
                        <a:t>возникает во время беременности</a:t>
                      </a:r>
                    </a:p>
                  </a:txBody>
                  <a:tcPr marL="7054" marR="7054" marT="7054" marB="7054" anchor="ctr"/>
                </a:tc>
              </a:tr>
            </a:tbl>
          </a:graphicData>
        </a:graphic>
      </p:graphicFrame>
      <p:sp>
        <p:nvSpPr>
          <p:cNvPr id="8" name="Rectangle 1"/>
          <p:cNvSpPr>
            <a:spLocks noChangeArrowheads="1"/>
          </p:cNvSpPr>
          <p:nvPr/>
        </p:nvSpPr>
        <p:spPr bwMode="auto">
          <a:xfrm>
            <a:off x="1524000"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rPr>
              <a:t/>
            </a:r>
            <a:br>
              <a:rPr kumimoji="0" lang="ru-RU" sz="1800" b="0" i="0" u="none" strike="noStrike" cap="none" normalizeH="0" baseline="0" smtClean="0">
                <a:ln>
                  <a:noFill/>
                </a:ln>
                <a:solidFill>
                  <a:schemeClr val="tx1"/>
                </a:solidFill>
                <a:effectLst/>
                <a:latin typeface="Arial" charset="0"/>
              </a:rPr>
            </a:br>
            <a:endParaRPr kumimoji="0" lang="ru-RU" sz="18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9" name="Прямоугольник с двумя скругленными противолежащими углами 8"/>
          <p:cNvSpPr/>
          <p:nvPr/>
        </p:nvSpPr>
        <p:spPr>
          <a:xfrm>
            <a:off x="5724128" y="1"/>
            <a:ext cx="3419872" cy="1353562"/>
          </a:xfrm>
          <a:prstGeom prst="round2Diag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ru-RU" sz="1050" dirty="0" smtClean="0"/>
              <a:t>Количество людей с диабетом за последние 35 лет увеличилось в 4 раза. Сейчас более 400 миллионов человек в мире больны диабетом, и распространенность заболевания продолжает расти. Всемирная организация здравоохранения предполагает, что к 2030 году диабет займет седьмое место среди причин смертности.</a:t>
            </a:r>
            <a:endParaRPr lang="ru-RU" sz="1050" dirty="0"/>
          </a:p>
        </p:txBody>
      </p:sp>
    </p:spTree>
    <p:extLst>
      <p:ext uri="{BB962C8B-B14F-4D97-AF65-F5344CB8AC3E}">
        <p14:creationId xmlns:p14="http://schemas.microsoft.com/office/powerpoint/2010/main" val="195811621"/>
      </p:ext>
    </p:extLst>
  </p:cSld>
  <p:clrMapOvr>
    <a:masterClrMapping/>
  </p:clrMapOvr>
  <p:transition spd="slow" advClick="0" advTm="8000">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363272" cy="1143000"/>
          </a:xfrm>
        </p:spPr>
        <p:txBody>
          <a:bodyPr>
            <a:noAutofit/>
          </a:bodyPr>
          <a:lstStyle/>
          <a:p>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Дифференциальная диагностика СД 1 типа и СД 2 типа </a:t>
            </a: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1"/>
          <p:cNvSpPr>
            <a:spLocks noChangeArrowheads="1"/>
          </p:cNvSpPr>
          <p:nvPr/>
        </p:nvSpPr>
        <p:spPr bwMode="auto">
          <a:xfrm>
            <a:off x="1524000"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rPr>
              <a:t/>
            </a:r>
            <a:br>
              <a:rPr kumimoji="0" lang="ru-RU" sz="1800" b="0" i="0" u="none" strike="noStrike" cap="none" normalizeH="0" baseline="0" smtClean="0">
                <a:ln>
                  <a:noFill/>
                </a:ln>
                <a:solidFill>
                  <a:schemeClr val="tx1"/>
                </a:solidFill>
                <a:effectLst/>
                <a:latin typeface="Arial" charset="0"/>
              </a:rPr>
            </a:br>
            <a:endParaRPr kumimoji="0" lang="ru-RU" sz="18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665505342"/>
              </p:ext>
            </p:extLst>
          </p:nvPr>
        </p:nvGraphicFramePr>
        <p:xfrm>
          <a:off x="457200" y="1484783"/>
          <a:ext cx="8363272" cy="4824536"/>
        </p:xfrm>
        <a:graphic>
          <a:graphicData uri="http://schemas.openxmlformats.org/drawingml/2006/table">
            <a:tbl>
              <a:tblPr>
                <a:tableStyleId>{08FB837D-C827-4EFA-A057-4D05807E0F7C}</a:tableStyleId>
              </a:tblPr>
              <a:tblGrid>
                <a:gridCol w="4181636"/>
                <a:gridCol w="4181636"/>
              </a:tblGrid>
              <a:tr h="420237">
                <a:tc>
                  <a:txBody>
                    <a:bodyPr/>
                    <a:lstStyle/>
                    <a:p>
                      <a:pPr algn="ctr"/>
                      <a:r>
                        <a:rPr lang="ru-RU" dirty="0"/>
                        <a:t>СД 1 типа</a:t>
                      </a:r>
                    </a:p>
                  </a:txBody>
                  <a:tcPr marL="9525" marR="9525" marT="9525" marB="9525" anchor="ctr"/>
                </a:tc>
                <a:tc>
                  <a:txBody>
                    <a:bodyPr/>
                    <a:lstStyle/>
                    <a:p>
                      <a:pPr algn="ctr"/>
                      <a:r>
                        <a:rPr lang="ru-RU" dirty="0"/>
                        <a:t>СД 2 типа</a:t>
                      </a:r>
                    </a:p>
                  </a:txBody>
                  <a:tcPr marL="9525" marR="9525" marT="9525" marB="9525" anchor="ctr"/>
                </a:tc>
              </a:tr>
              <a:tr h="1206134">
                <a:tc>
                  <a:txBody>
                    <a:bodyPr/>
                    <a:lstStyle/>
                    <a:p>
                      <a:r>
                        <a:rPr lang="ru-RU"/>
                        <a:t>Молодой возраст, острое начало (жажда, полиурия, похудание, наличие ацетона в моче)</a:t>
                      </a:r>
                    </a:p>
                  </a:txBody>
                  <a:tcPr marL="9525" marR="9525" marT="9525" marB="9525" anchor="ctr"/>
                </a:tc>
                <a:tc>
                  <a:txBody>
                    <a:bodyPr/>
                    <a:lstStyle/>
                    <a:p>
                      <a:r>
                        <a:rPr lang="ru-RU"/>
                        <a:t>Ожирение, АГ, малоподвижный образ жизни, наличие СД у ближайших родственников</a:t>
                      </a:r>
                    </a:p>
                  </a:txBody>
                  <a:tcPr marL="9525" marR="9525" marT="9525" marB="9525" anchor="ctr"/>
                </a:tc>
              </a:tr>
              <a:tr h="1206134">
                <a:tc>
                  <a:txBody>
                    <a:bodyPr/>
                    <a:lstStyle/>
                    <a:p>
                      <a:r>
                        <a:rPr lang="ru-RU"/>
                        <a:t>Аутоиммунная деструкция β-клеток островков поджелудочной железы</a:t>
                      </a:r>
                    </a:p>
                  </a:txBody>
                  <a:tcPr marL="9525" marR="9525" marT="9525" marB="9525" anchor="ctr"/>
                </a:tc>
                <a:tc>
                  <a:txBody>
                    <a:bodyPr/>
                    <a:lstStyle/>
                    <a:p>
                      <a:r>
                        <a:rPr lang="ru-RU"/>
                        <a:t>Инсулинорезистентность в сочетании с секреторной дисфункцией β-клеток</a:t>
                      </a:r>
                    </a:p>
                  </a:txBody>
                  <a:tcPr marL="9525" marR="9525" marT="9525" marB="9525" anchor="ctr"/>
                </a:tc>
              </a:tr>
              <a:tr h="1992031">
                <a:tc>
                  <a:txBody>
                    <a:bodyPr/>
                    <a:lstStyle/>
                    <a:p>
                      <a:r>
                        <a:rPr lang="ru-RU"/>
                        <a:t>В большинстве случаев - низкий уровень С-пептида, высокий титр спецефических антител: GAD, IA-2, островковым клеткам</a:t>
                      </a:r>
                    </a:p>
                  </a:txBody>
                  <a:tcPr marL="9525" marR="9525" marT="9525" marB="9525" anchor="ctr"/>
                </a:tc>
                <a:tc>
                  <a:txBody>
                    <a:bodyPr/>
                    <a:lstStyle/>
                    <a:p>
                      <a:r>
                        <a:rPr lang="ru-RU" dirty="0"/>
                        <a:t>Нормальный, повышенный или незначительно сниженный уровень С-пептида в крови, отсутствие </a:t>
                      </a:r>
                      <a:r>
                        <a:rPr lang="ru-RU" dirty="0" err="1"/>
                        <a:t>спецефических</a:t>
                      </a:r>
                      <a:r>
                        <a:rPr lang="ru-RU" dirty="0"/>
                        <a:t> антител: GAD, IA-2, островковым клеткам</a:t>
                      </a:r>
                    </a:p>
                  </a:txBody>
                  <a:tcPr marL="9525" marR="9525" marT="9525" marB="9525" anchor="ctr"/>
                </a:tc>
              </a:tr>
            </a:tbl>
          </a:graphicData>
        </a:graphic>
      </p:graphicFrame>
      <p:sp>
        <p:nvSpPr>
          <p:cNvPr id="4" name="Rectangle 1"/>
          <p:cNvSpPr>
            <a:spLocks noChangeArrowheads="1"/>
          </p:cNvSpPr>
          <p:nvPr/>
        </p:nvSpPr>
        <p:spPr bwMode="auto">
          <a:xfrm>
            <a:off x="457200" y="21796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rPr>
              <a:t> </a:t>
            </a:r>
          </a:p>
        </p:txBody>
      </p:sp>
    </p:spTree>
    <p:extLst>
      <p:ext uri="{BB962C8B-B14F-4D97-AF65-F5344CB8AC3E}">
        <p14:creationId xmlns:p14="http://schemas.microsoft.com/office/powerpoint/2010/main" val="3577774084"/>
      </p:ext>
    </p:extLst>
  </p:cSld>
  <p:clrMapOvr>
    <a:masterClrMapping/>
  </p:clrMapOvr>
  <p:transition spd="slow" advClick="0" advTm="8000">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739693483"/>
              </p:ext>
            </p:extLst>
          </p:nvPr>
        </p:nvGraphicFramePr>
        <p:xfrm>
          <a:off x="0" y="764704"/>
          <a:ext cx="9144000"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Заголовок 1"/>
          <p:cNvSpPr txBox="1">
            <a:spLocks/>
          </p:cNvSpPr>
          <p:nvPr/>
        </p:nvSpPr>
        <p:spPr>
          <a:xfrm>
            <a:off x="395536" y="116632"/>
            <a:ext cx="5832648" cy="864096"/>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заблуждения и реальность</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661424513"/>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graphicFrame>
        <p:nvGraphicFramePr>
          <p:cNvPr id="22" name="Объект 4"/>
          <p:cNvGraphicFramePr>
            <a:graphicFrameLocks noGrp="1"/>
          </p:cNvGraphicFramePr>
          <p:nvPr>
            <p:ph idx="1"/>
            <p:extLst>
              <p:ext uri="{D42A27DB-BD31-4B8C-83A1-F6EECF244321}">
                <p14:modId xmlns:p14="http://schemas.microsoft.com/office/powerpoint/2010/main" val="1266899640"/>
              </p:ext>
            </p:extLst>
          </p:nvPr>
        </p:nvGraphicFramePr>
        <p:xfrm>
          <a:off x="22312" y="0"/>
          <a:ext cx="9121688" cy="6813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7702748"/>
      </p:ext>
    </p:extLst>
  </p:cSld>
  <p:clrMapOvr>
    <a:masterClrMapping/>
  </p:clrMapOvr>
  <p:transition spd="slow" advClick="0" advTm="8000">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6419056" cy="864096"/>
          </a:xfrm>
        </p:spPr>
        <p:txBody>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Диабет и дети</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179639253"/>
              </p:ext>
            </p:extLst>
          </p:nvPr>
        </p:nvGraphicFramePr>
        <p:xfrm>
          <a:off x="107504" y="1196752"/>
          <a:ext cx="9001000"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Прямоугольник с двумя скругленными противолежащими углами 3"/>
          <p:cNvSpPr/>
          <p:nvPr/>
        </p:nvSpPr>
        <p:spPr>
          <a:xfrm>
            <a:off x="107504" y="6110863"/>
            <a:ext cx="4572000" cy="646986"/>
          </a:xfrm>
          <a:prstGeom prst="round2DiagRect">
            <a:avLst/>
          </a:prstGeom>
        </p:spPr>
        <p:style>
          <a:lnRef idx="2">
            <a:schemeClr val="accent2"/>
          </a:lnRef>
          <a:fillRef idx="1">
            <a:schemeClr val="lt1"/>
          </a:fillRef>
          <a:effectRef idx="0">
            <a:schemeClr val="accent2"/>
          </a:effectRef>
          <a:fontRef idx="minor">
            <a:schemeClr val="dk1"/>
          </a:fontRef>
        </p:style>
        <p:txBody>
          <a:bodyPr>
            <a:spAutoFit/>
          </a:bodyPr>
          <a:lstStyle/>
          <a:p>
            <a:r>
              <a:rPr lang="ru-RU" sz="1600" dirty="0" smtClean="0"/>
              <a:t>У ребенка практически всегда будет диагностирован сахарный диабет 1-го типа</a:t>
            </a:r>
            <a:endParaRPr lang="ru-RU" sz="1600" dirty="0"/>
          </a:p>
        </p:txBody>
      </p:sp>
      <p:pic>
        <p:nvPicPr>
          <p:cNvPr id="6" name="Рисунок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flipH="1">
            <a:off x="5148064" y="4711452"/>
            <a:ext cx="1460742" cy="1556792"/>
          </a:xfrm>
          <a:prstGeom prst="rect">
            <a:avLst/>
          </a:prstGeom>
        </p:spPr>
      </p:pic>
      <p:pic>
        <p:nvPicPr>
          <p:cNvPr id="8" name="Рисунок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0528" y="4103039"/>
            <a:ext cx="1556792" cy="1556792"/>
          </a:xfrm>
          <a:prstGeom prst="rect">
            <a:avLst/>
          </a:prstGeom>
        </p:spPr>
      </p:pic>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9632" y="1412776"/>
            <a:ext cx="1554163"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58197" y="1412776"/>
            <a:ext cx="1554163"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12360" y="3356992"/>
            <a:ext cx="1554163"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946268"/>
      </p:ext>
    </p:extLst>
  </p:cSld>
  <p:clrMapOvr>
    <a:masterClrMapping/>
  </p:clrMapOvr>
  <p:transition spd="slow" advClick="0" advTm="8000">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6347048" cy="1143000"/>
          </a:xfrm>
        </p:spPr>
        <p:txBody>
          <a:bodyPr>
            <a:normAutofit fontScale="90000"/>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Контроль над диабетом</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a:xfrm>
            <a:off x="179512" y="1600201"/>
            <a:ext cx="7704856" cy="3773016"/>
          </a:xfrm>
        </p:spPr>
        <p:txBody>
          <a:bodyPr/>
          <a:lstStyle/>
          <a:p>
            <a:r>
              <a:rPr lang="ru-RU" dirty="0" smtClean="0"/>
              <a:t>мониторинг уровня сахара в крови,</a:t>
            </a:r>
          </a:p>
          <a:p>
            <a:r>
              <a:rPr lang="ru-RU" dirty="0" smtClean="0"/>
              <a:t>инсулинотерапия (с помощью многократных проб и инъекций, проведенных в течение дня), </a:t>
            </a:r>
          </a:p>
          <a:p>
            <a:r>
              <a:rPr lang="ru-RU" dirty="0" smtClean="0"/>
              <a:t>строгое соблюдение принципов здорового питания.</a:t>
            </a:r>
            <a:endParaRPr lang="ru-RU" dirty="0"/>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984" y="4365104"/>
            <a:ext cx="2348880" cy="2348880"/>
          </a:xfrm>
          <a:prstGeom prst="rect">
            <a:avLst/>
          </a:prstGeom>
        </p:spPr>
      </p:pic>
    </p:spTree>
    <p:extLst>
      <p:ext uri="{BB962C8B-B14F-4D97-AF65-F5344CB8AC3E}">
        <p14:creationId xmlns:p14="http://schemas.microsoft.com/office/powerpoint/2010/main" val="1841234333"/>
      </p:ext>
    </p:extLst>
  </p:cSld>
  <p:clrMapOvr>
    <a:masterClrMapping/>
  </p:clrMapOvr>
  <p:transition spd="slow" advClick="0" advTm="8000">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r="-30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6552728" cy="1143000"/>
          </a:xfrm>
        </p:spPr>
        <p:txBody>
          <a:bodyPr>
            <a:noAutofit/>
          </a:bodyPr>
          <a:lstStyle/>
          <a:p>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Первая медицинская и неотложная помощь</a:t>
            </a: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972709996"/>
              </p:ext>
            </p:extLst>
          </p:nvPr>
        </p:nvGraphicFramePr>
        <p:xfrm>
          <a:off x="179388" y="1484784"/>
          <a:ext cx="8964612"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8901995"/>
      </p:ext>
    </p:extLst>
  </p:cSld>
  <p:clrMapOvr>
    <a:masterClrMapping/>
  </p:clrMapOvr>
  <p:transition spd="slow" advClick="0" advTm="8000">
    <p:randomBar dir="vert"/>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1365</Words>
  <Application>Microsoft Office PowerPoint</Application>
  <PresentationFormat>Экран (4:3)</PresentationFormat>
  <Paragraphs>150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Сахарный диабет</vt:lpstr>
      <vt:lpstr>Какая норма сахара в крови?</vt:lpstr>
      <vt:lpstr>Классификация </vt:lpstr>
      <vt:lpstr>Дифференциальная диагностика СД 1 типа и СД 2 типа </vt:lpstr>
      <vt:lpstr>Презентация PowerPoint</vt:lpstr>
      <vt:lpstr>Презентация PowerPoint</vt:lpstr>
      <vt:lpstr>Диабет и дети</vt:lpstr>
      <vt:lpstr>Контроль над диабетом</vt:lpstr>
      <vt:lpstr>Первая медицинская и неотложная помощь</vt:lpstr>
      <vt:lpstr>Проявления гипогликемии развиваются очень быстро </vt:lpstr>
      <vt:lpstr>Гипергликемия и кома диабетическая</vt:lpstr>
      <vt:lpstr>Первая помощь при диабетической коме</vt:lpstr>
      <vt:lpstr>Кетоацидоз</vt:lpstr>
      <vt:lpstr>Профилактика развития осложнений</vt:lpstr>
      <vt:lpstr>Берегите себя и своих близких!</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Сахарный диабет</dc:title>
  <dc:creator>Радуга</dc:creator>
  <cp:lastModifiedBy>Радуга</cp:lastModifiedBy>
  <cp:revision>62</cp:revision>
  <dcterms:created xsi:type="dcterms:W3CDTF">2018-02-20T05:00:29Z</dcterms:created>
  <dcterms:modified xsi:type="dcterms:W3CDTF">2018-02-22T05:38:30Z</dcterms:modified>
</cp:coreProperties>
</file>