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4" r:id="rId6"/>
    <p:sldId id="263" r:id="rId7"/>
    <p:sldId id="262" r:id="rId8"/>
    <p:sldId id="259" r:id="rId9"/>
    <p:sldId id="260" r:id="rId10"/>
    <p:sldId id="268" r:id="rId11"/>
    <p:sldId id="267" r:id="rId12"/>
    <p:sldId id="266" r:id="rId13"/>
    <p:sldId id="265" r:id="rId14"/>
    <p:sldId id="261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284B6-615A-4D78-89F4-F55FF1279536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1738-E9D8-4D1F-8EF3-5C454434B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2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lismed.com/upfiles/other/artgen/201/38455800143032359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lismed.com/upfiles/other/artgen/201/565295001430323612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olismed.com/upfiles/other/artgen/201/957938001430323727.jpg" TargetMode="External"/><Relationship Id="rId3" Type="http://schemas.openxmlformats.org/officeDocument/2006/relationships/hyperlink" Target="http://polismed.com/upfiles/other/artgen/201/758806001430323629.jpg" TargetMode="External"/><Relationship Id="rId7" Type="http://schemas.openxmlformats.org/officeDocument/2006/relationships/hyperlink" Target="http://polismed.com/upfiles/other/artgen/201/41044900143032371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ismed.com/upfiles/other/artgen/201/291622001430323681.jpg" TargetMode="External"/><Relationship Id="rId5" Type="http://schemas.openxmlformats.org/officeDocument/2006/relationships/hyperlink" Target="http://polismed.com/upfiles/other/artgen/201/305496001430323665.jpg" TargetMode="External"/><Relationship Id="rId4" Type="http://schemas.openxmlformats.org/officeDocument/2006/relationships/hyperlink" Target="http://polismed.com/upfiles/other/artgen/201/16237000143032365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lismed.com/upfiles/other/artgen/201/71308500143032374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Педикулез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3816424" cy="266429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pediculosis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вшивость)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(от лат. 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pediculus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вошь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») — паразитарное заболевание кожи и её производных — волос</a:t>
            </a:r>
          </a:p>
          <a:p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https://ru.wikipedia.org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9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896" cy="63408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75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Лечение</a:t>
            </a:r>
            <a:r>
              <a:rPr lang="ru-RU" b="1" dirty="0" smtClean="0">
                <a:solidFill>
                  <a:srgbClr val="4475BA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педикулеза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8208912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Лечение любого вида педикулеза должно быть тщательным и комплексным.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Лечебные мероприятия включают в себя: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медикаментозное лечение,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личная гигиена,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обработка вещей, постельного белья, предметов обихода и помещений,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профилактика повторной заболеваемости.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Санитарная обработка «вшивости», особенно при распространенном процессе, платяном педикулезе, лучше проводить в специальных учреждениях, под контролем эпидемиологов санитарно-эпидемической службы. Но, в большинстве случаев, успешно вывести вшей можно и в домашних условиях.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Важно!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Применение старых народных методов, таких, как керосин и уксус – малоэффективны, не убивают гниды, и могут нанести вред коже, особенно детской (химический 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ожог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аллергия, выраженная сухость кожи), привести к </a:t>
            </a:r>
            <a:r>
              <a:rPr lang="ru-RU" dirty="0"/>
              <a:t>острому отравлению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с поражением печени и почек, а также могут спровоцировать развитие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бронхообструктивного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синдрома (сужение бронхов, характерное при </a:t>
            </a:r>
            <a:r>
              <a:rPr lang="ru-RU" dirty="0"/>
              <a:t>бронхиальной астме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970675" cy="9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064896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  <a:latin typeface="Times New Roman"/>
                <a:ea typeface="Times New Roman"/>
              </a:rPr>
              <a:t>Медикаментозное лечение педикулеза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Медикаментозное лечение подбирается индивидуально, в зависимости от степени распространения паразитов и гнид, вида вшей, возраста пациента, индивидуальной переносимости препаратов, наличия аллергии.</a:t>
            </a:r>
          </a:p>
          <a:p>
            <a:r>
              <a:rPr lang="ru-RU" sz="1600" dirty="0" smtClean="0"/>
              <a:t>Препараты, которые убивают насекомых, называется инсектицидами (</a:t>
            </a:r>
            <a:r>
              <a:rPr lang="ru-RU" sz="1600" dirty="0" err="1" smtClean="0"/>
              <a:t>insecta</a:t>
            </a:r>
            <a:r>
              <a:rPr lang="ru-RU" sz="1600" dirty="0" smtClean="0"/>
              <a:t> с латинского языка – насекомое), а инсектициды в отношении вшей называют </a:t>
            </a:r>
            <a:r>
              <a:rPr lang="ru-RU" sz="1600" dirty="0" err="1" smtClean="0"/>
              <a:t>педикулицидами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46737"/>
              </p:ext>
            </p:extLst>
          </p:nvPr>
        </p:nvGraphicFramePr>
        <p:xfrm>
          <a:off x="755576" y="2262357"/>
          <a:ext cx="8280920" cy="433523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12168"/>
                <a:gridCol w="1224136"/>
                <a:gridCol w="1944216"/>
                <a:gridCol w="1584176"/>
                <a:gridCol w="2016224"/>
              </a:tblGrid>
              <a:tr h="484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Инсектицид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Формы выпуска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Механизм действия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Когда назначают?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назначают?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</a:tr>
              <a:tr h="3778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Перметрин</a:t>
                      </a:r>
                      <a:r>
                        <a:rPr lang="ru-RU" sz="1100" dirty="0">
                          <a:effectLst/>
                        </a:rPr>
                        <a:t>: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Перметрин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Ниттифор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Медифокс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НОК,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Никс,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Зебрикс-Тева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Лосьон 0,5%, крем 1%, крем-шампунь.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Действуют на нервную систему вшей, парализуя  их (нейротоксический эффект). </a:t>
                      </a:r>
                      <a:r>
                        <a:rPr lang="ru-RU" sz="1100" dirty="0" err="1">
                          <a:effectLst/>
                        </a:rPr>
                        <a:t>Перметрин</a:t>
                      </a:r>
                      <a:r>
                        <a:rPr lang="ru-RU" sz="1100" dirty="0">
                          <a:effectLst/>
                        </a:rPr>
                        <a:t> активный в отношении взрослых особей, нимф и гнид. В последнее время вши привыкают к </a:t>
                      </a:r>
                      <a:r>
                        <a:rPr lang="ru-RU" sz="1100" dirty="0" err="1">
                          <a:effectLst/>
                        </a:rPr>
                        <a:t>перметрину</a:t>
                      </a:r>
                      <a:r>
                        <a:rPr lang="ru-RU" sz="1100" dirty="0">
                          <a:effectLst/>
                        </a:rPr>
                        <a:t>, поэтому, если процедура была неэффективной, необходимо заменить инсектицид.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Головной педикулез и фтириаз.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Препарат противопоказан при присоединении вторичной инфекции на коже в результате расчесывания, выраженных повреждениях кожи.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Ватным тампоном препарат наносится на корни волос или волосистую часть, пораженную лобковыми вшами, тщательно втереть, накрыть платком. Лосьон оставляют на протяжении 40 минут, а крем – 10 минут. После этого волосы хорошо вымывают шампунем и высушивают. Если снова замечены единичные живые паразиты, то процедуру необходимо повторить через 1 неделю.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2" marR="33162" marT="33162" marB="3316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02833"/>
              </p:ext>
            </p:extLst>
          </p:nvPr>
        </p:nvGraphicFramePr>
        <p:xfrm>
          <a:off x="755576" y="260649"/>
          <a:ext cx="8352927" cy="595255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84176"/>
                <a:gridCol w="1152128"/>
                <a:gridCol w="1944216"/>
                <a:gridCol w="1656184"/>
                <a:gridCol w="2016223"/>
              </a:tblGrid>
              <a:tr h="564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Малатион</a:t>
                      </a:r>
                      <a:r>
                        <a:rPr lang="ru-RU" sz="1400" dirty="0">
                          <a:effectLst/>
                        </a:rPr>
                        <a:t>: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Малатион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Карбофос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Новактион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Педилин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9" marR="31909" marT="31909" marB="31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Эмульсия, шампунь.</a:t>
                      </a:r>
                      <a:br>
                        <a:rPr lang="ru-RU" sz="1400" b="0" dirty="0">
                          <a:effectLst/>
                        </a:rPr>
                      </a:b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9" marR="31909" marT="31909" marB="31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Обладает комбинированным эффектом. Помимо воздействия на нервную систему паразита, препарат проходит через хитин и накапливается в организме насекомого. В результате </a:t>
                      </a:r>
                      <a:r>
                        <a:rPr lang="ru-RU" sz="1400" b="0" dirty="0" err="1">
                          <a:effectLst/>
                        </a:rPr>
                        <a:t>малатион</a:t>
                      </a:r>
                      <a:r>
                        <a:rPr lang="ru-RU" sz="1400" b="0" dirty="0">
                          <a:effectLst/>
                        </a:rPr>
                        <a:t> встраивается в ферментную систему вши и отравляет ее. Этот эффект препарата называют контактным ядом.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9" marR="31909" marT="31909" marB="31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Головной педикулез. Препарат убивает взрослые вши, личинки и яйца. Эффективен при сильной завшивленности и в случае развития устойчивости к препаратам </a:t>
                      </a:r>
                      <a:r>
                        <a:rPr lang="ru-RU" sz="1400" b="0" dirty="0" err="1">
                          <a:effectLst/>
                        </a:rPr>
                        <a:t>перметрина</a:t>
                      </a:r>
                      <a:r>
                        <a:rPr lang="ru-RU" sz="1400" b="0" dirty="0">
                          <a:effectLst/>
                        </a:rPr>
                        <a:t>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9" marR="31909" marT="31909" marB="319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Шампунь наносят на влажные волосы, хорошо втирают, а затем накрывают платком. Оставляют на 5 минут, а затем хорошо смывают.</a:t>
                      </a:r>
                      <a:br>
                        <a:rPr lang="ru-RU" sz="1400" b="0" dirty="0">
                          <a:effectLst/>
                        </a:rPr>
                      </a:br>
                      <a:r>
                        <a:rPr lang="ru-RU" sz="1400" b="0" dirty="0">
                          <a:effectLst/>
                        </a:rPr>
                        <a:t>При сильной завшивленности лучше использовать одновременно две формы препарата: сначала эмульсию наносят на 30 минут, затем дважды моют шампунем, каждый раз оставляя на волосах в течение 3-4 минут.</a:t>
                      </a:r>
                      <a:br>
                        <a:rPr lang="ru-RU" sz="1400" b="0" dirty="0">
                          <a:effectLst/>
                        </a:rPr>
                      </a:br>
                      <a:r>
                        <a:rPr lang="ru-RU" sz="1400" b="0" dirty="0">
                          <a:effectLst/>
                        </a:rPr>
                        <a:t>При выявлении единичных особей необходимо повторить процедуру через одну неделю.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09" marR="31909" marT="31909" marB="3190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77920"/>
              </p:ext>
            </p:extLst>
          </p:nvPr>
        </p:nvGraphicFramePr>
        <p:xfrm>
          <a:off x="755576" y="32283"/>
          <a:ext cx="8280919" cy="6624736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960738"/>
                <a:gridCol w="1961271"/>
                <a:gridCol w="1828184"/>
                <a:gridCol w="1658518"/>
              </a:tblGrid>
              <a:tr h="306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РИД – комбинированный препарат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пермитин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пиперонил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бутоксид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Шампунь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Действует на нервную систему вшей, 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пиперонил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бутоксид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действует на ферментную систему вши, улучшая проникновение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пермитина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Головной педикулез.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Действует на живые особи и гниды.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Шампунь наносят на кожу головы, в платке оставляют на 10 минут, затем хорош смывают. Обязательно повторить процедуру через неделю.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3556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Пара-плюс – комбинированный препарат пермитрин + пиперонил бутоксид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Аэрозоль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Препарат действует на вшей как нейротоксический и контактный яд, а пиперонил бутоксид улучшает проникновение малатиона и пермитрина в тело вши.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Головной педикулез. Активный в отношение живых особей и гнид. Нельзя применять для лечения детей младше 2 лет и 6 месяцев. Возможны аллергические реакции на препарат.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Аэрозоль наносят на голову и волосы на 10 минут, затем промывают шампунем.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2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9346"/>
              </p:ext>
            </p:extLst>
          </p:nvPr>
        </p:nvGraphicFramePr>
        <p:xfrm>
          <a:off x="827582" y="44624"/>
          <a:ext cx="8208913" cy="6768752"/>
        </p:xfrm>
        <a:graphic>
          <a:graphicData uri="http://schemas.openxmlformats.org/drawingml/2006/table">
            <a:tbl>
              <a:tblPr firstRow="1" firstCol="1" bandRow="1"/>
              <a:tblGrid>
                <a:gridCol w="1728194"/>
                <a:gridCol w="1224136"/>
                <a:gridCol w="1968393"/>
                <a:gridCol w="1487991"/>
                <a:gridCol w="1800199"/>
              </a:tblGrid>
              <a:tr h="3384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Спрей-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пакс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комбинированный препарат экстракт пиретрума +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пиперонил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бутоксид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Аэрозоль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Экстракт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пиретума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растительный компонент, обладает нейротоксическим действием к вшам, 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пиперонил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усиливает его действие.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Фтириаз (лобковый педикулез). Нельзя применять при наличии инфицирования расесов.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Обрабатывают всю поверхность лобка, оставляют на полчаса, затем хорошо промывается мылом.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3384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Сумитрин: 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Пиретрин,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Анти-Бит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Шампунь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Экстракт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пиретума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действует на нервную систему паразита. Препарат усилен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пиперонилом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бутоксид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Головной педикулез. Воздействует на самих паразитов и на гниды.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Шампунь дважды наносится на кожу головы и волосы на 3 минуту, затем промывается. Процедуру повторить через 2 дня.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24" marR="58324" marT="58324" marB="58324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22592"/>
              </p:ext>
            </p:extLst>
          </p:nvPr>
        </p:nvGraphicFramePr>
        <p:xfrm>
          <a:off x="899592" y="116632"/>
          <a:ext cx="8136904" cy="6624736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1224136"/>
                <a:gridCol w="1872208"/>
                <a:gridCol w="1584176"/>
                <a:gridCol w="1872208"/>
              </a:tblGrid>
              <a:tr h="4535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Фенотрин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Итакс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Паразидоз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Пенящийся лосьон, аэрозоль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Обладает нейротоксическим действием.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Головной педикулез, не действует на гниды! Фенотрин рекомендован при небольшом количестве вшей, безопасен для детей любого возраста.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Пенящийся лосьон – наносят на волосы дважды по 5 минут, затем хорошо промывают.</a:t>
                      </a:r>
                      <a:b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Аэрозоль – обильно наносят на кожу головы, особенно затылка на полчаса. Повторить процедуру на следующий день.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2089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Борная мазь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Мазь 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Разрушает хитин и пищеварительную трубку вши.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Головной педикулез, не действует на гниды. Имеет много побочных действий.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Мазь наносят на кожу головы и волосы на 20 – 30 минут, затем вымывают голову шампунем.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5" marR="45405" marT="45405" marB="45405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1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33026"/>
              </p:ext>
            </p:extLst>
          </p:nvPr>
        </p:nvGraphicFramePr>
        <p:xfrm>
          <a:off x="755574" y="188640"/>
          <a:ext cx="8280921" cy="6480719"/>
        </p:xfrm>
        <a:graphic>
          <a:graphicData uri="http://schemas.openxmlformats.org/drawingml/2006/table">
            <a:tbl>
              <a:tblPr firstRow="1" firstCol="1" bandRow="1"/>
              <a:tblGrid>
                <a:gridCol w="1008114"/>
                <a:gridCol w="936104"/>
                <a:gridCol w="2088232"/>
                <a:gridCol w="2589954"/>
                <a:gridCol w="1658517"/>
              </a:tblGrid>
              <a:tr h="3994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Паранит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Шампунь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Шампунь содержит в себе эфирные масла, которые блокируют дыхание вшей, а также обладают подсушивающим эффектом.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Головной педикулез. Действуют на вши, личинки и гниды. Также улучшает состояние кожи головы, заживляет расчесы, улучшает состояние волос. Безопасен в педиатрической практике для детей старше пяти лет.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Наносят шампунь на кожу головы и волосы на 15 – 30 минут, затем смывают. Процедуру необходимо повторить через одну неделю.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248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Бутадион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Таблетки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Накапливаются в крови человека, при сосании вшами такой крови они погибают 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Головной и платяной педикулез.</a:t>
                      </a:r>
                      <a:b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Применяют в редких случаях только для взрослых, когда другие методы не доступны или неэффективны.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 г – 4 раза в сутки – 2 дня.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78" marR="40878" marT="40878" marB="40878" anchor="ctr">
                    <a:lnL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D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4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После обработки любыми инсектицидами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обязательно необходимо удалить с волосяного покрова мертвых паразитов и гниды. Для этого используют густые гребешки (расстояние между зубьями менее 0,4 мм). Голову делят условно на четыре сектора, и тщательно прочесать каждую прядь волос. Эту процедуру лучше проводить над белой тканью, для того, что если какая-то вша выжила, это можно было увидеть и механическим путем уничтожить паразита. 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Хорошо себя зарекомендовало использование гребня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AntiV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который предназначен специально для выявления и удаления вшей и гнид с волос головы, особенно с густой и длинной косы.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124741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4869160"/>
            <a:ext cx="172819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43" y="1825"/>
            <a:ext cx="8229600" cy="7200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Гигиена при лечении педикулеза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5" name="Прямоугольник 4"/>
          <p:cNvSpPr/>
          <p:nvPr/>
        </p:nvSpPr>
        <p:spPr>
          <a:xfrm>
            <a:off x="836915" y="836712"/>
            <a:ext cx="8208912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Обработка расчесок, заколок, резинок для волос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можно проводить с помощью инсектицидов, которые использовались для лечения педикулеза.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 время лечения головного педикулеза больной должен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постоянно носить головной убор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для профилактики распространения паразитов.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Уход за волосами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частое мытье головы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но первое мытье – только на третьи сутки, а далее через день, минимум неделю, не использовать бальзамы, маски, лосьоны для волос, так как они покрывают волосы защитным слоем, и на вшу не действуют использованные ранее лекарственные препараты;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ежедневный осмотр головы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на предмет наличия в волосах особей паразитов и их яиц, минимум 2 недели,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ежедневное вычесывание волос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гребнем – до 2-х недель.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Соблюдение мер гигиены остальным членам семьи,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ежедневный осмотр головы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37432"/>
            <a:ext cx="1916832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937432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5" name="Прямоугольник 4"/>
          <p:cNvSpPr/>
          <p:nvPr/>
        </p:nvSpPr>
        <p:spPr>
          <a:xfrm>
            <a:off x="830424" y="116632"/>
            <a:ext cx="820607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Смена белья – ежедневно.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Мытье тела мочалкой ежедневно, особенно при платяном педикулезе.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Сбривание волосяного покрова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при необходимости, особенно при распространенном платяном и лобковом педикулезе.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Стирка одежды и головных уборов с последующей их глажкой.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Стирка с кипячением и последующей глажкой постельного белья.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Обработка игрушек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замачивание в кипятке на 15 минут.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Если предметы, игрушки, верхнюю одежду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нельзя стирать кипятить и обрабатывать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то их плотно закрывают в плотный полиэтиленовый пакет на 10 минут, вши и гниды погибнут сами.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Обработка матрасов, подушек, одеял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проветривание на морозе или под прямыми лучами солнца в течение суток. Если это невозможно – закрыть в воздухонепроницаемом пакете на 10 дней.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617" y="4368623"/>
            <a:ext cx="8206072" cy="233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50"/>
              </a:spcBef>
              <a:spcAft>
                <a:spcPts val="525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Как удалить гниды с одежды и головных уборов?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Всю одежду, ношенную в период лечения фтириаза или платяного педикулеза необходимо обязательно обрабатывать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инсектицидами (эмульсии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карбофоса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малатиона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сульфидофоса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и другие), затем тщательно постирать с использованием кипячения в содовом растворе, высушить на улице или в хорошо проветриваемом помещении в течение 2-х суток и выгладить утюгом, особенно проглаживая складки и швы. Гниды в волокнах одежды от таких мероприятий обязательно погибнут. А даже, если сухие гниды в волокнах и останутся, то кроме эстетических, неприятностей больше нести не будут.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6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32049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Выживаемость в окружающей среде</a:t>
            </a:r>
            <a:r>
              <a:rPr lang="ru-RU" sz="2000" b="1" dirty="0" smtClean="0"/>
              <a:t>:</a:t>
            </a:r>
            <a:endParaRPr lang="ru-RU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ru-RU" sz="2000" dirty="0" smtClean="0"/>
              <a:t>в </a:t>
            </a:r>
            <a:r>
              <a:rPr lang="ru-RU" sz="2000" dirty="0"/>
              <a:t>воде – 2 дня,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иногда могут в качестве «перекуса» временно паразитировать на кроликах, свиньях и других животных, но это может привести к их гибели,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на предметах и тканях – от 12 часов до 10 суток, </a:t>
            </a:r>
            <a:r>
              <a:rPr lang="ru-RU" sz="2000" dirty="0" smtClean="0"/>
              <a:t>независимо </a:t>
            </a:r>
            <a:r>
              <a:rPr lang="ru-RU" sz="2000" dirty="0"/>
              <a:t>от температуры и влажности.</a:t>
            </a:r>
          </a:p>
          <a:p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Условия, при которых вши погибают</a:t>
            </a:r>
            <a:r>
              <a:rPr lang="ru-RU" sz="2000" b="1" dirty="0" smtClean="0"/>
              <a:t>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000" dirty="0" smtClean="0"/>
              <a:t>длительное </a:t>
            </a:r>
            <a:r>
              <a:rPr lang="ru-RU" sz="2000" dirty="0"/>
              <a:t>пребывание вне тела человека (более 10 суток, при неблагоприятных условиях температуры и сухости – от 12 часов),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использование специальных инсектицидов,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тепловая обработка высокими температурами (на окружающих предметах, а не на теле человека) – кипячение, глажка, сжигание,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замораживание низкими температурами.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28792"/>
            <a:ext cx="2729208" cy="27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8280920" cy="641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50"/>
              </a:spcBef>
              <a:spcAft>
                <a:spcPts val="525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Какой должна быть уборка в доме?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Уборка в доме важна только при сильной завшивленности, а при небольшом количестве вшей достаточна влажная уборка, можно использовать для этого слабый уксусный раствор.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случае сильной завшивленности проводят уборку с обработкой хлорофосом (5% водный раствор),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карбофоса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(0,15% водный раствор), 5% дустом.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Важна обработка ковровых покрытий инсектицидами, актуально для детских коллективов, где дети играют на паласах.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 необходимости, такую уборку можно повторить через 10 дней.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Возможно проведение химчистки мягкой мебели и штор.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50"/>
              </a:spcBef>
              <a:spcAft>
                <a:spcPts val="525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Что необходимо делать, чтобы избежать повторного педикулеза?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Регулярный осмотр головы человека, который перенес педикулез и всех остальных членов семьи.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Полное вычесывание погибших вшей и гнид после обработки головы инсектицидом.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Повторная обработка инсектицидами через 7-10 дней.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Соблюдение личной гигиены и обработка вещей, постельного белья и предметов обихода, уборка помещения.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Ежедневная смена белья и одежды.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70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5" name="Прямоугольник 4"/>
          <p:cNvSpPr/>
          <p:nvPr/>
        </p:nvSpPr>
        <p:spPr>
          <a:xfrm>
            <a:off x="779105" y="188640"/>
            <a:ext cx="8364895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50"/>
              </a:spcBef>
              <a:spcAft>
                <a:spcPts val="525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Что необходимо делать, чтобы не заразиться педикулезом вовсе?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Соблюдение мер личной гигиены: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мытье головы и тела не менее 1 раза в неделю,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регулярная смена одежды, ее обязательная стирка, желательно, с глажкой утюгом,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расчесывание волос (не менее двух раз в сутки),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регулярная стрижка волос,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 только личных принадлежностей гигиены: расчесок, резинок для волос, заколок, мочалок и так далее, не делиться ими для использования другими людьми,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избегать тесных контактов (голова к голове) с другими людьми, особенно не знакомыми,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избегать случайных половых контактов.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Периодические осмотры голов в детских коллективах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а также в других организованных коллективах, включая, больницы, тюрьмы и так далее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9105" y="5373216"/>
            <a:ext cx="8267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Санитарно-эпидемиологические правила и нормативы СанПиН 3.2.3215-14 "Профилактика паразитарных болезней на территории Российской </a:t>
            </a:r>
            <a:r>
              <a:rPr lang="ru-RU" dirty="0" smtClean="0"/>
              <a:t>Федерации» (</a:t>
            </a:r>
            <a:r>
              <a:rPr lang="ru-RU" dirty="0"/>
              <a:t>с изменениями на 29 декабря 2015 года)</a:t>
            </a:r>
          </a:p>
        </p:txBody>
      </p:sp>
    </p:spTree>
    <p:extLst>
      <p:ext uri="{BB962C8B-B14F-4D97-AF65-F5344CB8AC3E}">
        <p14:creationId xmlns:p14="http://schemas.microsoft.com/office/powerpoint/2010/main" val="22297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2" name="Прямоугольник 1"/>
          <p:cNvSpPr/>
          <p:nvPr/>
        </p:nvSpPr>
        <p:spPr>
          <a:xfrm>
            <a:off x="755576" y="116632"/>
            <a:ext cx="8280920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Аккуратное отношение к одежде и постельным принадлежностям: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регулярная чистка (стирка, проветривание, химчистка) верхней одежды, мягкой мебели,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носить только свою одежду, особенно головные уборы,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регулярная смена постельного белья, его стирка,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 личных шапочек в банях, бассейнах,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 своего постельного белья в сомнительных гостиницах, поездах.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все же был выявлен контакт с больным педикулезом: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можно обработать голову некоторыми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инсектицидами для профилактики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при чем, их не надо смывать после нанесения: препараты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перметрина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или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малатиона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эфирные масла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также эффективны для профилактики педикулеза (например,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паранит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масло душицы, чайного дерева, лаванды), их можно добавлять в средства по уходу за волосами или капать за ухо при походе в общественные места,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постоянной профилактики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педикулеза можно использовать комплексы по уходу за волосами, которые содержат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диметионы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средства, с минеральными маслами (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Оксифтирин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Клеарол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Изопар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другие).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85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600" y="260648"/>
            <a:ext cx="7992888" cy="132802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Но ни один метод профилактики педикулеза не является эффективным на 100%, так как мы не можем изолироваться от окружающего мира, а паразиты нас могут поджидать в любом месте и в любой момент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1517240" y="1700808"/>
            <a:ext cx="6901605" cy="5060633"/>
          </a:xfrm>
          <a:prstGeom prst="heart">
            <a:avLst/>
          </a:prstGeom>
          <a:gradFill>
            <a:gsLst>
              <a:gs pos="0">
                <a:srgbClr val="FFF200"/>
              </a:gs>
              <a:gs pos="26000">
                <a:srgbClr val="FF7A00"/>
              </a:gs>
              <a:gs pos="55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Берегите себя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своих близких!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7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8742"/>
            <a:ext cx="7128792" cy="663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</p:spTree>
    <p:extLst>
      <p:ext uri="{BB962C8B-B14F-4D97-AF65-F5344CB8AC3E}">
        <p14:creationId xmlns:p14="http://schemas.microsoft.com/office/powerpoint/2010/main" val="13720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36" y="21298"/>
            <a:ext cx="8064896" cy="671398"/>
          </a:xfrm>
        </p:spPr>
        <p:txBody>
          <a:bodyPr>
            <a:normAutofit/>
          </a:bodyPr>
          <a:lstStyle/>
          <a:p>
            <a:r>
              <a:rPr lang="ru-RU" sz="3200" b="1" dirty="0"/>
              <a:t>Способы передачи </a:t>
            </a:r>
            <a:r>
              <a:rPr lang="ru-RU" sz="3200" b="1" dirty="0" smtClean="0"/>
              <a:t>педикулеза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571414"/>
            <a:ext cx="846043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Источник заражения вшами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человек, на котором паразитируют вши, не зависимо от степени завшивленности.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Контактный путь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тесный контакт с человеком, страдающим педикулезом, при котором, вши переползают на волосы, тело или вещи здорового человека, возможно случайное (или специальное)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струшивание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паразитов со старого хозяина на нового. Головными вшами заразиться очень легко. </a:t>
            </a:r>
            <a:endParaRPr lang="ru-RU" sz="1400" dirty="0" smtClean="0">
              <a:noFill/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Передача через предметы ухода: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полотенца, расчески, мочалки; заколки, резинки; нательные вещи, шапки (в том числе и капюшоны), шарфы; подушки, матрацы и другие. После использования предметов быта больными педикулезом людьми, могут некоторое время сохранять на себе вши, которые при тесном контакте переползают на нового хозяина. В предметах и вещах также могут созревать гниды, которые со временем превращаются во взрослые особи. Чаще всего через нательные вещи переносятся платяные вши, через головные уборы – головные, через нижнее белье – лобковые. </a:t>
            </a:r>
            <a:endParaRPr lang="ru-RU" sz="1400" dirty="0" smtClean="0">
              <a:noFill/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Половой путь передачи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основной путь заражения лобковыми вшами. При тесном контакте лобковых областей,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площицы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переползают на нового хозяина </a:t>
            </a:r>
            <a:endParaRPr lang="ru-RU" sz="1400" dirty="0" smtClean="0">
              <a:noFill/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Через воду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– в местах массового купания людей (пляжи рек, озер, моря, бассейны). В воде вши могут прожить около 2-х суток, поэтому при купании вполне возможно попадание вшей на нового хозяина. Также вши могут переползти из песка, на пляже, из песочницы.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4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774"/>
            <a:ext cx="8064896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Симптомы педикулеза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09158"/>
              </p:ext>
            </p:extLst>
          </p:nvPr>
        </p:nvGraphicFramePr>
        <p:xfrm>
          <a:off x="827584" y="620688"/>
          <a:ext cx="8136903" cy="612067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92255"/>
                <a:gridCol w="3278659"/>
                <a:gridCol w="2058316"/>
                <a:gridCol w="1407673"/>
              </a:tblGrid>
              <a:tr h="424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Симптом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Механизм возникновения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 проявляется?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 выглядит?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</a:tr>
              <a:tr h="276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Зуд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Вши на коже ползают, коготками на лапках раздражают кожу, сосут кровь, при этом присасываются с помощью крючков в ротовой полости, опорожняются. Все эти факторы действуют на нервные рецепторы кожи, а зуд – это сигнал для головного мозга, к тому, что на коже – инородные существа, требующие устранения. Также пи укусе вши в кожу выделяется слюна, содержащая чужеродный белок для организма, развивается дополнительная аллергическая реакция на коже.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Зуд носит сильно-выраженный характер, при этом больной может расчесывать кожу до крови, при этом ранки дополнительно инфицируются, образуются гнойнички, что усиливает зуд, который может сопровождаться болью и жжением.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Гнойнички при головном педикулезе, появившиеся в результате расчесывания кожи головы.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</a:tr>
              <a:tr h="2931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Высыпания на коже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Сыпь на коже при педикулезе – места укусов насекомых, появляются в результате нарушения целостности кожного покрова жалом вшей. На любое повреждение кожи иммунитет реагирует воспалением, а воспаление всегда проявляется покраснением, неприятным ощущением, усилением местного кровообращения, отеком. Действие слюны вшей (чужеродный белок) также усугубляет данные симптомы.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Высыпания появляются в местах скопления вшей, сопровождаются зудом. Основными элементами сыпи являются красные пятна и папулы (уплотнения), при инфицировании на их месте развиваются пустулы (гнойнички) или везикулы (пузырьки).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Высыпания на теле при платяных вшах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75" marR="33575" marT="33575" marB="33575" anchor="ctr"/>
                </a:tc>
              </a:tr>
            </a:tbl>
          </a:graphicData>
        </a:graphic>
      </p:graphicFrame>
      <p:sp>
        <p:nvSpPr>
          <p:cNvPr id="5" name="AutoShape 2" descr="http://www.polismed.com/upfiles/other/artgen/201/sm_384558001430323595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84488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AutoShape 3" descr="http://www.polismed.com/upfiles/other/artgen/201/sm_565295001430323612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84488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69830"/>
              </p:ext>
            </p:extLst>
          </p:nvPr>
        </p:nvGraphicFramePr>
        <p:xfrm>
          <a:off x="827584" y="188638"/>
          <a:ext cx="8208913" cy="648072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04577"/>
                <a:gridCol w="2771887"/>
                <a:gridCol w="2612319"/>
                <a:gridCol w="1420130"/>
              </a:tblGrid>
              <a:tr h="171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Появление пигментных пятен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Пигментные пятна появляются на месте расчесов, в результате массового распада гемоглобина  из эритроцитов, по своей сути – хронические синяки.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</a:rPr>
                        <a:t>Сначала появляются небольшие участки пигментации – темно-синего цвета, затем они сливаются и синюшным может стать все тело человека (при платяном педикулезе, его длительном течении, выраженной завшивленности).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/>
                      </a:r>
                      <a:br>
                        <a:rPr lang="ru-RU" sz="1200" b="0" dirty="0">
                          <a:effectLst/>
                        </a:rPr>
                      </a:br>
                      <a:r>
                        <a:rPr lang="ru-RU" sz="1200" b="0" dirty="0">
                          <a:effectLst/>
                        </a:rPr>
                        <a:t>Поражение кожи при длительном течении платяного педикулеза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</a:tr>
              <a:tr h="2491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Выявление гнид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 волосах или одежде при педикулезе всегда можно выявить яйца насекомых – гниды, обязательный период жизненного цикла паразита. Взрослые особи не всегда можно разглядеть, если не смотреть целенаправленно, а гниды видны невооруженным взглядом, тем более их всегда больше, чем самих паразитов.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Гниды мелкие до 1 мм, овальной формы, беловато-серого цвета, полупрозрачные. Располагаются по всей длине волос, могут напоминать бусы (на голове или лобке) или на изнаночной стороне одежды – при платяном педикулезе. Если не присматриваться гниды напоминают перхоть. Гниды тяжело удаляются с волоса, при их раздавливании появляется характерный треск.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Гниды головных вшей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Гниды лобковых вшей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</a:tr>
              <a:tr h="2270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Выявление самих особей вшей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Вши – возбудители педикулеза, их всегда можно увидеть, особенно при тщательном осмотре. При выраженной вшивости, взрослые особи могут расползаться на кожу лица, тела, на вещи.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 голове можно выявить вши продолговатой формы коричневого или желтоватого, белесоватого оттенков, с помощью проведения по волосам гребешком над светлой тканью, на лобковой части – при почесывании кожи могут отпасть паразиты – светлые округлые. Платяные вши хорошо видны на одежде, особенно в складках, швах.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Головная вша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Лобковые вши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Платяные вши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77" marR="20977" marT="20977" marB="20977" anchor="ctr"/>
                </a:tc>
              </a:tr>
            </a:tbl>
          </a:graphicData>
        </a:graphic>
      </p:graphicFrame>
      <p:sp>
        <p:nvSpPr>
          <p:cNvPr id="5" name="AutoShape 4" descr="http://www.polismed.com/upfiles/other/artgen/201/sm_758806001430323629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5179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AutoShape 5" descr="http://www.polismed.com/upfiles/other/artgen/201/sm_162370001430323652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179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AutoShape 6" descr="http://www.polismed.com/upfiles/other/artgen/201/sm_305496001430323665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5179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AutoShape 7" descr="http://www.polismed.com/upfiles/other/artgen/201/sm_291622001430323681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5179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AutoShape 8" descr="http://www.polismed.com/upfiles/other/artgen/201/sm_410449001430323716.jp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5179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AutoShape 9" descr="http://www.polismed.com/upfiles/other/artgen/201/sm_957938001430323727.jp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5179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0529"/>
              </p:ext>
            </p:extLst>
          </p:nvPr>
        </p:nvGraphicFramePr>
        <p:xfrm>
          <a:off x="827584" y="43346"/>
          <a:ext cx="8208913" cy="515196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28192"/>
                <a:gridCol w="2984059"/>
                <a:gridCol w="2632565"/>
                <a:gridCol w="864097"/>
              </a:tblGrid>
              <a:tr h="452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Нарушение психологического состояния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9" marR="52239" marT="52239" marB="52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Наличие вшей всегда сопровождается отвращением хозяина к ним. Постоянный зуд мешает спать, человек утомляется, раздражается. Многие люди  наличие педикулеза воспринимают как личный позор.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9" marR="52239" marT="52239" marB="52239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бессонница,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нервная возбудимость, раздражительность,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апатия, депрессия,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слабость,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психозы и так далее.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Человек может выдержать до 75 тысяч одновременно паразитирующих особей вшей, а далее возможна смерть пациента, при этом, психологический и неврологический факторы играют не последнюю роль.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39" marR="52239" marT="52239" marB="52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39" marR="52239" marT="52239" marB="52239" anchor="ctr"/>
                </a:tc>
              </a:tr>
            </a:tbl>
          </a:graphicData>
        </a:graphic>
      </p:graphicFrame>
      <p:sp>
        <p:nvSpPr>
          <p:cNvPr id="5" name="AutoShape 10" descr="http://www.polismed.com/upfiles/other/artgen/201/sm_713085001430323749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46275" y="1593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95" y="5303086"/>
            <a:ext cx="2054359" cy="137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328733"/>
            <a:ext cx="2440112" cy="136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243874"/>
            <a:ext cx="2093218" cy="15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064896" cy="8501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050"/>
              </a:spcBef>
              <a:spcAft>
                <a:spcPts val="525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Особенности симптомов при различных видах педикулеза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3" name="Прямоугольник 2"/>
          <p:cNvSpPr/>
          <p:nvPr/>
        </p:nvSpPr>
        <p:spPr>
          <a:xfrm>
            <a:off x="810749" y="1340768"/>
            <a:ext cx="8208912" cy="5355312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2880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			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Головной педикулез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– поражаются только волосистые части кожи </a:t>
            </a:r>
          </a:p>
          <a:p>
            <a:pPr marL="2880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головы. Вши больше паразитируют на участках с более тонкой и нежной кожей – </a:t>
            </a:r>
          </a:p>
          <a:p>
            <a:pPr marL="2880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височная и затылочная области, шея, область за ушами. В этих же участках и </a:t>
            </a:r>
          </a:p>
          <a:p>
            <a:pPr marL="2880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более выражены симптомы педикулеза (зуд, высыпания). Гниды отложены по всей </a:t>
            </a:r>
          </a:p>
          <a:p>
            <a:pPr marL="2880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длине волос.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Платяной педикулез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платяные вши питаются на коже туловища и конечностей человека, отдыхают и размножаются на одежде. Излюбленные места – задние и внутренние поверхности бедер, подмышечные области, нижняя часть живота, боковые поверхности грудной клетки.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Лобковый педикулез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(фтириаз)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поражает область половых органов, анального отверстия, при выраженной завшивленности – волосяной покров подмышечных впадин, ресниц, бровей. В основном, лобковый педикулез проявляется зудом в области лобка или ануса. Зуд может особо не беспокоить, быстро происходит привыкание кожи к паразитам, но часто сопровождается чувством жжения в области слизистых оболочек наружных половых органов.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 поражении ресниц или бровей наблюдается зуд в области глаз, гниды как капельки располагаются ближе к коже века, вши легко визуализируются на коже лица.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7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Педикулез у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76779" y="3076778"/>
            <a:ext cx="6858000" cy="704443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8316416" cy="470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Дети раннего возраста, а именно, дети до 3-х лет педикулезом болеют не часто, что связано с особой гигиеной и уходом за ребенком, а также минимальными контактами с другими людьми и окружающей средой. Лидерами по заболеваемости педикулезом являются дети от 3 до 12 лет, то есть, организованные в детские коллективы.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 более того, дети раннего возраста очень привлекательны для кожных паразитов, так как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детская кожа обладает некоторыми особенностями: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более нежная и тонкая,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более тонкий волос,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меньше кожного жира в волосистой части головы,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повышенная влажность кожи.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Эти особенности кожи позволяют вшам легко прокусывать кожу, цепляться за волосы, откладывать гниды, расти и развиваться.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653136"/>
            <a:ext cx="2741290" cy="1940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013176"/>
            <a:ext cx="3143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1727</Words>
  <Application>Microsoft Office PowerPoint</Application>
  <PresentationFormat>Экран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Педикулез</vt:lpstr>
      <vt:lpstr>Презентация PowerPoint</vt:lpstr>
      <vt:lpstr>Презентация PowerPoint</vt:lpstr>
      <vt:lpstr>Способы передачи педикулеза</vt:lpstr>
      <vt:lpstr>Симптомы педикулеза</vt:lpstr>
      <vt:lpstr>Презентация PowerPoint</vt:lpstr>
      <vt:lpstr>Презентация PowerPoint</vt:lpstr>
      <vt:lpstr>Особенности симптомов при различных видах педикулеза</vt:lpstr>
      <vt:lpstr>Педикулез у детей</vt:lpstr>
      <vt:lpstr>Лечение педикулеза</vt:lpstr>
      <vt:lpstr>Медикаментозное лечение педикулеза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Гигиена при лечении педикулеза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Педикулез</dc:title>
  <dc:creator>Радуга</dc:creator>
  <cp:lastModifiedBy>Радуга</cp:lastModifiedBy>
  <cp:revision>43</cp:revision>
  <dcterms:created xsi:type="dcterms:W3CDTF">2018-02-27T09:27:21Z</dcterms:created>
  <dcterms:modified xsi:type="dcterms:W3CDTF">2018-02-28T04:10:07Z</dcterms:modified>
</cp:coreProperties>
</file>