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34B1E-257A-44FB-9B30-DFFA36676E5D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71562A-F4B6-462F-89A1-981EC26AD6C6}">
      <dgm:prSet phldrT="[Текст]" custT="1"/>
      <dgm:spPr/>
      <dgm:t>
        <a:bodyPr/>
        <a:lstStyle/>
        <a:p>
          <a:r>
            <a:rPr lang="ru-RU" sz="1400" dirty="0" smtClean="0"/>
            <a:t>Связанные с присоединением вторичной бактериальной инфекции</a:t>
          </a:r>
          <a:endParaRPr lang="ru-RU" sz="1400" dirty="0"/>
        </a:p>
      </dgm:t>
    </dgm:pt>
    <dgm:pt modelId="{9109401B-0405-461A-881A-71DFDB548E03}" type="parTrans" cxnId="{A79967F2-8DB2-4FFB-8A42-6228ED8B2363}">
      <dgm:prSet/>
      <dgm:spPr/>
      <dgm:t>
        <a:bodyPr/>
        <a:lstStyle/>
        <a:p>
          <a:endParaRPr lang="ru-RU" sz="2000"/>
        </a:p>
      </dgm:t>
    </dgm:pt>
    <dgm:pt modelId="{D578B39A-5C6E-46A5-A2C9-420A546C13C7}" type="sibTrans" cxnId="{A79967F2-8DB2-4FFB-8A42-6228ED8B2363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 sz="2000"/>
        </a:p>
      </dgm:t>
    </dgm:pt>
    <dgm:pt modelId="{6A00CC81-CAD5-41CB-8AE4-98CAC975CBAE}">
      <dgm:prSet phldrT="[Текст]" custT="1"/>
      <dgm:spPr/>
      <dgm:t>
        <a:bodyPr/>
        <a:lstStyle/>
        <a:p>
          <a:r>
            <a:rPr lang="ru-RU" sz="1400" dirty="0" smtClean="0"/>
            <a:t>Связанные непосредственно с течением гриппа</a:t>
          </a:r>
          <a:endParaRPr lang="ru-RU" sz="1400" dirty="0"/>
        </a:p>
      </dgm:t>
    </dgm:pt>
    <dgm:pt modelId="{465951A6-4CEA-40D9-BD7D-B6DA28F1A7C8}" type="parTrans" cxnId="{2BB0BEA6-D4BF-4083-8679-AD612019F243}">
      <dgm:prSet/>
      <dgm:spPr/>
      <dgm:t>
        <a:bodyPr/>
        <a:lstStyle/>
        <a:p>
          <a:endParaRPr lang="ru-RU" sz="2000"/>
        </a:p>
      </dgm:t>
    </dgm:pt>
    <dgm:pt modelId="{A50AF994-0BCD-4645-995E-5BD26A549E66}" type="sibTrans" cxnId="{2BB0BEA6-D4BF-4083-8679-AD612019F24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 sz="2000"/>
        </a:p>
      </dgm:t>
    </dgm:pt>
    <dgm:pt modelId="{B4510247-CBC8-4226-94D3-6A3FAA4B3D1B}" type="pres">
      <dgm:prSet presAssocID="{31034B1E-257A-44FB-9B30-DFFA36676E5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125B323-9AFB-457A-A985-7594C7CF8F85}" type="pres">
      <dgm:prSet presAssocID="{31034B1E-257A-44FB-9B30-DFFA36676E5D}" presName="dot1" presStyleLbl="alignNode1" presStyleIdx="0" presStyleCnt="10" custLinFactX="-300000" custLinFactY="-100000" custLinFactNeighborX="-342534" custLinFactNeighborY="-170240"/>
      <dgm:spPr/>
    </dgm:pt>
    <dgm:pt modelId="{1C9B9130-E62B-4672-B632-7D2FA61E3B30}" type="pres">
      <dgm:prSet presAssocID="{31034B1E-257A-44FB-9B30-DFFA36676E5D}" presName="dot2" presStyleLbl="alignNode1" presStyleIdx="1" presStyleCnt="10" custLinFactX="-300000" custLinFactY="-100000" custLinFactNeighborX="-326774" custLinFactNeighborY="-166944"/>
      <dgm:spPr/>
    </dgm:pt>
    <dgm:pt modelId="{EE3C332E-BF4D-4544-8F93-08FA7A10BE53}" type="pres">
      <dgm:prSet presAssocID="{31034B1E-257A-44FB-9B30-DFFA36676E5D}" presName="dot3" presStyleLbl="alignNode1" presStyleIdx="2" presStyleCnt="10" custLinFactX="-300000" custLinFactY="-116645" custLinFactNeighborX="-366055" custLinFactNeighborY="-200000"/>
      <dgm:spPr/>
    </dgm:pt>
    <dgm:pt modelId="{57D046F2-2454-4F22-B210-24C55F842989}" type="pres">
      <dgm:prSet presAssocID="{31034B1E-257A-44FB-9B30-DFFA36676E5D}" presName="dotArrow1" presStyleLbl="alignNode1" presStyleIdx="3" presStyleCnt="10" custLinFactY="100000" custLinFactNeighborX="-72453" custLinFactNeighborY="108694"/>
      <dgm:spPr/>
    </dgm:pt>
    <dgm:pt modelId="{17F29247-F375-4878-90C0-4D39867D8951}" type="pres">
      <dgm:prSet presAssocID="{31034B1E-257A-44FB-9B30-DFFA36676E5D}" presName="dotArrow2" presStyleLbl="alignNode1" presStyleIdx="4" presStyleCnt="10" custLinFactX="-300000" custLinFactY="44627" custLinFactNeighborX="-337094" custLinFactNeighborY="100000"/>
      <dgm:spPr/>
    </dgm:pt>
    <dgm:pt modelId="{B4A7DF46-C465-4E23-96B9-73DFD7969E5E}" type="pres">
      <dgm:prSet presAssocID="{31034B1E-257A-44FB-9B30-DFFA36676E5D}" presName="dotArrow3" presStyleLbl="alignNode1" presStyleIdx="5" presStyleCnt="10" custLinFactX="-300000" custLinFactNeighborX="-326613" custLinFactNeighborY="97885"/>
      <dgm:spPr/>
    </dgm:pt>
    <dgm:pt modelId="{13A80894-A44A-42D8-9293-659BA44C94FF}" type="pres">
      <dgm:prSet presAssocID="{31034B1E-257A-44FB-9B30-DFFA36676E5D}" presName="dotArrow4" presStyleLbl="alignNode1" presStyleIdx="6" presStyleCnt="10" custLinFactX="-300000" custLinFactY="44627" custLinFactNeighborX="-316133" custLinFactNeighborY="100000"/>
      <dgm:spPr/>
    </dgm:pt>
    <dgm:pt modelId="{40983029-4B15-4635-B107-5D73E58C3FF8}" type="pres">
      <dgm:prSet presAssocID="{31034B1E-257A-44FB-9B30-DFFA36676E5D}" presName="dotArrow5" presStyleLbl="alignNode1" presStyleIdx="7" presStyleCnt="10" custLinFactX="-580775" custLinFactY="100000" custLinFactNeighborX="-600000" custLinFactNeighborY="108694"/>
      <dgm:spPr/>
    </dgm:pt>
    <dgm:pt modelId="{A087F8E3-A366-4A23-A727-219AD1279B82}" type="pres">
      <dgm:prSet presAssocID="{31034B1E-257A-44FB-9B30-DFFA36676E5D}" presName="dotArrow6" presStyleLbl="alignNode1" presStyleIdx="8" presStyleCnt="10" custLinFactX="-300000" custLinFactY="28097" custLinFactNeighborX="-326613" custLinFactNeighborY="100000"/>
      <dgm:spPr/>
    </dgm:pt>
    <dgm:pt modelId="{32E4312F-D157-4A45-800F-D3955500383F}" type="pres">
      <dgm:prSet presAssocID="{31034B1E-257A-44FB-9B30-DFFA36676E5D}" presName="dotArrow7" presStyleLbl="alignNode1" presStyleIdx="9" presStyleCnt="10" custLinFactX="-300000" custLinFactY="3795" custLinFactNeighborX="-326613" custLinFactNeighborY="100000"/>
      <dgm:spPr/>
    </dgm:pt>
    <dgm:pt modelId="{4FA76AEC-8C7D-4E82-A776-11F8D52132ED}" type="pres">
      <dgm:prSet presAssocID="{4E71562A-F4B6-462F-89A1-981EC26AD6C6}" presName="parTx1" presStyleLbl="node1" presStyleIdx="0" presStyleCnt="2" custScaleX="162077" custScaleY="167818" custLinFactNeighborX="26636" custLinFactNeighborY="40996"/>
      <dgm:spPr/>
      <dgm:t>
        <a:bodyPr/>
        <a:lstStyle/>
        <a:p>
          <a:endParaRPr lang="ru-RU"/>
        </a:p>
      </dgm:t>
    </dgm:pt>
    <dgm:pt modelId="{3102CA3B-95C1-4C3A-87C3-CA3442119C46}" type="pres">
      <dgm:prSet presAssocID="{D578B39A-5C6E-46A5-A2C9-420A546C13C7}" presName="picture1" presStyleCnt="0"/>
      <dgm:spPr/>
    </dgm:pt>
    <dgm:pt modelId="{A8FBD5DC-0A17-466B-A456-89ADB388EB70}" type="pres">
      <dgm:prSet presAssocID="{D578B39A-5C6E-46A5-A2C9-420A546C13C7}" presName="imageRepeatNode" presStyleLbl="fgImgPlace1" presStyleIdx="0" presStyleCnt="2"/>
      <dgm:spPr/>
      <dgm:t>
        <a:bodyPr/>
        <a:lstStyle/>
        <a:p>
          <a:endParaRPr lang="ru-RU"/>
        </a:p>
      </dgm:t>
    </dgm:pt>
    <dgm:pt modelId="{3BFEF5EE-A247-473D-A070-BBFEE850598E}" type="pres">
      <dgm:prSet presAssocID="{6A00CC81-CAD5-41CB-8AE4-98CAC975CBAE}" presName="parTx2" presStyleLbl="node1" presStyleIdx="1" presStyleCnt="2" custScaleX="123522" custScaleY="144284"/>
      <dgm:spPr/>
      <dgm:t>
        <a:bodyPr/>
        <a:lstStyle/>
        <a:p>
          <a:endParaRPr lang="ru-RU"/>
        </a:p>
      </dgm:t>
    </dgm:pt>
    <dgm:pt modelId="{4F9EAAC7-C95A-466D-BED7-37FBAC975E8D}" type="pres">
      <dgm:prSet presAssocID="{A50AF994-0BCD-4645-995E-5BD26A549E66}" presName="picture2" presStyleCnt="0"/>
      <dgm:spPr/>
    </dgm:pt>
    <dgm:pt modelId="{6A0D5F63-4E76-4C16-B43D-D008A31EFF65}" type="pres">
      <dgm:prSet presAssocID="{A50AF994-0BCD-4645-995E-5BD26A549E66}" presName="imageRepeatNode" presStyleLbl="fgImgPlace1" presStyleIdx="1" presStyleCnt="2" custLinFactNeighborX="-34213" custLinFactNeighborY="1364"/>
      <dgm:spPr/>
      <dgm:t>
        <a:bodyPr/>
        <a:lstStyle/>
        <a:p>
          <a:endParaRPr lang="ru-RU"/>
        </a:p>
      </dgm:t>
    </dgm:pt>
  </dgm:ptLst>
  <dgm:cxnLst>
    <dgm:cxn modelId="{A79967F2-8DB2-4FFB-8A42-6228ED8B2363}" srcId="{31034B1E-257A-44FB-9B30-DFFA36676E5D}" destId="{4E71562A-F4B6-462F-89A1-981EC26AD6C6}" srcOrd="0" destOrd="0" parTransId="{9109401B-0405-461A-881A-71DFDB548E03}" sibTransId="{D578B39A-5C6E-46A5-A2C9-420A546C13C7}"/>
    <dgm:cxn modelId="{3618EB80-405B-4A41-AEAC-D3E804DD2D30}" type="presOf" srcId="{A50AF994-0BCD-4645-995E-5BD26A549E66}" destId="{6A0D5F63-4E76-4C16-B43D-D008A31EFF65}" srcOrd="0" destOrd="0" presId="urn:microsoft.com/office/officeart/2008/layout/AscendingPictureAccentProcess"/>
    <dgm:cxn modelId="{6EBC316F-AE69-4563-850E-0D03760BA498}" type="presOf" srcId="{4E71562A-F4B6-462F-89A1-981EC26AD6C6}" destId="{4FA76AEC-8C7D-4E82-A776-11F8D52132ED}" srcOrd="0" destOrd="0" presId="urn:microsoft.com/office/officeart/2008/layout/AscendingPictureAccentProcess"/>
    <dgm:cxn modelId="{2BB0BEA6-D4BF-4083-8679-AD612019F243}" srcId="{31034B1E-257A-44FB-9B30-DFFA36676E5D}" destId="{6A00CC81-CAD5-41CB-8AE4-98CAC975CBAE}" srcOrd="1" destOrd="0" parTransId="{465951A6-4CEA-40D9-BD7D-B6DA28F1A7C8}" sibTransId="{A50AF994-0BCD-4645-995E-5BD26A549E66}"/>
    <dgm:cxn modelId="{8B3F6395-68C8-4A9D-9E42-D51C188BA7A7}" type="presOf" srcId="{D578B39A-5C6E-46A5-A2C9-420A546C13C7}" destId="{A8FBD5DC-0A17-466B-A456-89ADB388EB70}" srcOrd="0" destOrd="0" presId="urn:microsoft.com/office/officeart/2008/layout/AscendingPictureAccentProcess"/>
    <dgm:cxn modelId="{C8B15648-3FA4-4215-9941-E0CF3F6498CB}" type="presOf" srcId="{6A00CC81-CAD5-41CB-8AE4-98CAC975CBAE}" destId="{3BFEF5EE-A247-473D-A070-BBFEE850598E}" srcOrd="0" destOrd="0" presId="urn:microsoft.com/office/officeart/2008/layout/AscendingPictureAccentProcess"/>
    <dgm:cxn modelId="{2B756B02-2428-4B64-98C7-145EF1ED0155}" type="presOf" srcId="{31034B1E-257A-44FB-9B30-DFFA36676E5D}" destId="{B4510247-CBC8-4226-94D3-6A3FAA4B3D1B}" srcOrd="0" destOrd="0" presId="urn:microsoft.com/office/officeart/2008/layout/AscendingPictureAccentProcess"/>
    <dgm:cxn modelId="{C602A833-CF54-4960-B3F5-5F06D44A1D0C}" type="presParOf" srcId="{B4510247-CBC8-4226-94D3-6A3FAA4B3D1B}" destId="{7125B323-9AFB-457A-A985-7594C7CF8F85}" srcOrd="0" destOrd="0" presId="urn:microsoft.com/office/officeart/2008/layout/AscendingPictureAccentProcess"/>
    <dgm:cxn modelId="{E9865CEB-ECA9-4452-A927-078CB96BF640}" type="presParOf" srcId="{B4510247-CBC8-4226-94D3-6A3FAA4B3D1B}" destId="{1C9B9130-E62B-4672-B632-7D2FA61E3B30}" srcOrd="1" destOrd="0" presId="urn:microsoft.com/office/officeart/2008/layout/AscendingPictureAccentProcess"/>
    <dgm:cxn modelId="{4E6F04D7-309B-4473-AECB-BAD867FB337C}" type="presParOf" srcId="{B4510247-CBC8-4226-94D3-6A3FAA4B3D1B}" destId="{EE3C332E-BF4D-4544-8F93-08FA7A10BE53}" srcOrd="2" destOrd="0" presId="urn:microsoft.com/office/officeart/2008/layout/AscendingPictureAccentProcess"/>
    <dgm:cxn modelId="{C2706F2D-7AC5-4AD0-B4F7-BDE400CA0032}" type="presParOf" srcId="{B4510247-CBC8-4226-94D3-6A3FAA4B3D1B}" destId="{57D046F2-2454-4F22-B210-24C55F842989}" srcOrd="3" destOrd="0" presId="urn:microsoft.com/office/officeart/2008/layout/AscendingPictureAccentProcess"/>
    <dgm:cxn modelId="{AB48C290-116C-4C63-8BA3-CA6E986F3DB7}" type="presParOf" srcId="{B4510247-CBC8-4226-94D3-6A3FAA4B3D1B}" destId="{17F29247-F375-4878-90C0-4D39867D8951}" srcOrd="4" destOrd="0" presId="urn:microsoft.com/office/officeart/2008/layout/AscendingPictureAccentProcess"/>
    <dgm:cxn modelId="{41385C55-0F49-4FE0-929B-37096763D256}" type="presParOf" srcId="{B4510247-CBC8-4226-94D3-6A3FAA4B3D1B}" destId="{B4A7DF46-C465-4E23-96B9-73DFD7969E5E}" srcOrd="5" destOrd="0" presId="urn:microsoft.com/office/officeart/2008/layout/AscendingPictureAccentProcess"/>
    <dgm:cxn modelId="{CCE03A7A-0998-41F2-B9E0-CE386B91A4BA}" type="presParOf" srcId="{B4510247-CBC8-4226-94D3-6A3FAA4B3D1B}" destId="{13A80894-A44A-42D8-9293-659BA44C94FF}" srcOrd="6" destOrd="0" presId="urn:microsoft.com/office/officeart/2008/layout/AscendingPictureAccentProcess"/>
    <dgm:cxn modelId="{D86244AB-5A9A-4D93-8132-A4EB996F7D03}" type="presParOf" srcId="{B4510247-CBC8-4226-94D3-6A3FAA4B3D1B}" destId="{40983029-4B15-4635-B107-5D73E58C3FF8}" srcOrd="7" destOrd="0" presId="urn:microsoft.com/office/officeart/2008/layout/AscendingPictureAccentProcess"/>
    <dgm:cxn modelId="{FDE5B8CD-67B9-416F-8E80-B4EF4F6B3449}" type="presParOf" srcId="{B4510247-CBC8-4226-94D3-6A3FAA4B3D1B}" destId="{A087F8E3-A366-4A23-A727-219AD1279B82}" srcOrd="8" destOrd="0" presId="urn:microsoft.com/office/officeart/2008/layout/AscendingPictureAccentProcess"/>
    <dgm:cxn modelId="{C4CFD1A2-A1E4-4A3A-B837-1E7FC04D6D27}" type="presParOf" srcId="{B4510247-CBC8-4226-94D3-6A3FAA4B3D1B}" destId="{32E4312F-D157-4A45-800F-D3955500383F}" srcOrd="9" destOrd="0" presId="urn:microsoft.com/office/officeart/2008/layout/AscendingPictureAccentProcess"/>
    <dgm:cxn modelId="{6EA47AE3-75AC-4365-BF5C-AB7047F92C26}" type="presParOf" srcId="{B4510247-CBC8-4226-94D3-6A3FAA4B3D1B}" destId="{4FA76AEC-8C7D-4E82-A776-11F8D52132ED}" srcOrd="10" destOrd="0" presId="urn:microsoft.com/office/officeart/2008/layout/AscendingPictureAccentProcess"/>
    <dgm:cxn modelId="{82E2AC9A-439D-463B-A9B7-8C43CC38B94D}" type="presParOf" srcId="{B4510247-CBC8-4226-94D3-6A3FAA4B3D1B}" destId="{3102CA3B-95C1-4C3A-87C3-CA3442119C46}" srcOrd="11" destOrd="0" presId="urn:microsoft.com/office/officeart/2008/layout/AscendingPictureAccentProcess"/>
    <dgm:cxn modelId="{A99DD7D5-586A-4311-95B7-04951D057A23}" type="presParOf" srcId="{3102CA3B-95C1-4C3A-87C3-CA3442119C46}" destId="{A8FBD5DC-0A17-466B-A456-89ADB388EB70}" srcOrd="0" destOrd="0" presId="urn:microsoft.com/office/officeart/2008/layout/AscendingPictureAccentProcess"/>
    <dgm:cxn modelId="{5D1470F6-BB15-447D-8CE1-41ECCE5BE7A1}" type="presParOf" srcId="{B4510247-CBC8-4226-94D3-6A3FAA4B3D1B}" destId="{3BFEF5EE-A247-473D-A070-BBFEE850598E}" srcOrd="12" destOrd="0" presId="urn:microsoft.com/office/officeart/2008/layout/AscendingPictureAccentProcess"/>
    <dgm:cxn modelId="{FB0EB83E-5F66-4C1A-9EAA-8FA74C1F9B70}" type="presParOf" srcId="{B4510247-CBC8-4226-94D3-6A3FAA4B3D1B}" destId="{4F9EAAC7-C95A-466D-BED7-37FBAC975E8D}" srcOrd="13" destOrd="0" presId="urn:microsoft.com/office/officeart/2008/layout/AscendingPictureAccentProcess"/>
    <dgm:cxn modelId="{B5426F70-37D9-4666-A8E9-E6857262DB4D}" type="presParOf" srcId="{4F9EAAC7-C95A-466D-BED7-37FBAC975E8D}" destId="{6A0D5F63-4E76-4C16-B43D-D008A31EFF6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F9D1E-28A3-4B7B-A2D4-DF69790527DE}" type="doc">
      <dgm:prSet loTypeId="urn:microsoft.com/office/officeart/2008/layout/LinedList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E31178-299C-4C89-A08A-8F970051CEF2}">
      <dgm:prSet phldrT="[Текст]"/>
      <dgm:spPr/>
      <dgm:t>
        <a:bodyPr vert="vert270"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Профилактика осложнений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4B9D50E-34B4-41F9-BD9F-2D45F2730B0D}" type="parTrans" cxnId="{13F683DF-B0DE-4CED-8B95-25454B94B559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3A1E26A-D11D-498F-9101-81067FCF6C0E}" type="sibTrans" cxnId="{13F683DF-B0DE-4CED-8B95-25454B94B559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8085287-5755-40EB-8000-FBAF3E3C3A03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1.Вакцинация - один из способов предотвратить заболевание, соответственно избежать осложнений.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A1A46FC-8BA5-4DA4-A4C6-C9108C119516}" type="parTrans" cxnId="{304F07A1-36DE-41C6-933D-1322E5D1DE52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0068824-FC69-4CF6-A7F9-059CFA8755FB}" type="sibTrans" cxnId="{304F07A1-36DE-41C6-933D-1322E5D1DE52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BA6F00C-A950-4309-9737-DEBD392B96F3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2. Обращение к врачу в течение 48 часов после появления первых признаков заболевания.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33C601DF-EB6D-47C4-8FC9-524E9E591429}" type="parTrans" cxnId="{91F36BA2-AE32-4B45-8433-4469AFDADB46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CC2505B-1C88-4531-ADCE-2F008C631880}" type="sibTrans" cxnId="{91F36BA2-AE32-4B45-8433-4469AFDADB46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01BB62B-9975-4319-A5C1-DD5109E8D291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3. Выполнение всех назначений врача. 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4B18D9F4-5B72-47BF-8A82-755F7D04AAA0}" type="parTrans" cxnId="{DF4115F4-585A-4693-AB7B-4D14B46A9D00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0DD703E-361B-4F7C-92BD-681DFA165EB6}" type="sibTrans" cxnId="{DF4115F4-585A-4693-AB7B-4D14B46A9D00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D43264A-9DA3-43DF-8222-E3FCFEE8A350}" type="pres">
      <dgm:prSet presAssocID="{E6EF9D1E-28A3-4B7B-A2D4-DF69790527D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33BE160-9759-4FB7-93D3-6794DAFEA62D}" type="pres">
      <dgm:prSet presAssocID="{96E31178-299C-4C89-A08A-8F970051CEF2}" presName="thickLine" presStyleLbl="alignNode1" presStyleIdx="0" presStyleCnt="1"/>
      <dgm:spPr/>
    </dgm:pt>
    <dgm:pt modelId="{D7F7472F-8734-4648-AA61-6020629BE0ED}" type="pres">
      <dgm:prSet presAssocID="{96E31178-299C-4C89-A08A-8F970051CEF2}" presName="horz1" presStyleCnt="0"/>
      <dgm:spPr/>
    </dgm:pt>
    <dgm:pt modelId="{0765AC72-4373-4A58-AEFE-ED4FFAABEFC7}" type="pres">
      <dgm:prSet presAssocID="{96E31178-299C-4C89-A08A-8F970051CEF2}" presName="tx1" presStyleLbl="revTx" presStyleIdx="0" presStyleCnt="4" custScaleX="95172"/>
      <dgm:spPr/>
      <dgm:t>
        <a:bodyPr/>
        <a:lstStyle/>
        <a:p>
          <a:endParaRPr lang="ru-RU"/>
        </a:p>
      </dgm:t>
    </dgm:pt>
    <dgm:pt modelId="{30266487-A2CE-4FA8-89D9-DD593E625CF8}" type="pres">
      <dgm:prSet presAssocID="{96E31178-299C-4C89-A08A-8F970051CEF2}" presName="vert1" presStyleCnt="0"/>
      <dgm:spPr/>
    </dgm:pt>
    <dgm:pt modelId="{9A2B0251-B1F4-48DB-8A62-4AA201A3E556}" type="pres">
      <dgm:prSet presAssocID="{F8085287-5755-40EB-8000-FBAF3E3C3A03}" presName="vertSpace2a" presStyleCnt="0"/>
      <dgm:spPr/>
    </dgm:pt>
    <dgm:pt modelId="{9E8909F7-F93A-4AF3-9B70-E8CCAF694DBC}" type="pres">
      <dgm:prSet presAssocID="{F8085287-5755-40EB-8000-FBAF3E3C3A03}" presName="horz2" presStyleCnt="0"/>
      <dgm:spPr/>
    </dgm:pt>
    <dgm:pt modelId="{1CFD40AC-0CCF-46A7-8575-3660ED8F7D6E}" type="pres">
      <dgm:prSet presAssocID="{F8085287-5755-40EB-8000-FBAF3E3C3A03}" presName="horzSpace2" presStyleCnt="0"/>
      <dgm:spPr/>
    </dgm:pt>
    <dgm:pt modelId="{AFD40E33-1E9C-4374-980E-4348D625CE7D}" type="pres">
      <dgm:prSet presAssocID="{F8085287-5755-40EB-8000-FBAF3E3C3A03}" presName="tx2" presStyleLbl="revTx" presStyleIdx="1" presStyleCnt="4" custScaleX="102995" custLinFactNeighborX="9595" custLinFactNeighborY="-844"/>
      <dgm:spPr/>
      <dgm:t>
        <a:bodyPr/>
        <a:lstStyle/>
        <a:p>
          <a:endParaRPr lang="ru-RU"/>
        </a:p>
      </dgm:t>
    </dgm:pt>
    <dgm:pt modelId="{0DA33F70-981A-4F25-88FF-D5956FF2EA88}" type="pres">
      <dgm:prSet presAssocID="{F8085287-5755-40EB-8000-FBAF3E3C3A03}" presName="vert2" presStyleCnt="0"/>
      <dgm:spPr/>
    </dgm:pt>
    <dgm:pt modelId="{FE4DA87A-0919-4802-A012-64BA91623452}" type="pres">
      <dgm:prSet presAssocID="{F8085287-5755-40EB-8000-FBAF3E3C3A03}" presName="thinLine2b" presStyleLbl="callout" presStyleIdx="0" presStyleCnt="3"/>
      <dgm:spPr/>
    </dgm:pt>
    <dgm:pt modelId="{867D1EF5-E1E8-4E64-BC67-9A6FFE499955}" type="pres">
      <dgm:prSet presAssocID="{F8085287-5755-40EB-8000-FBAF3E3C3A03}" presName="vertSpace2b" presStyleCnt="0"/>
      <dgm:spPr/>
    </dgm:pt>
    <dgm:pt modelId="{343886D8-6297-4D31-8450-15836C1F8413}" type="pres">
      <dgm:prSet presAssocID="{1BA6F00C-A950-4309-9737-DEBD392B96F3}" presName="horz2" presStyleCnt="0"/>
      <dgm:spPr/>
    </dgm:pt>
    <dgm:pt modelId="{C90AFE1D-971A-416D-BED1-1CF3224C9F4F}" type="pres">
      <dgm:prSet presAssocID="{1BA6F00C-A950-4309-9737-DEBD392B96F3}" presName="horzSpace2" presStyleCnt="0"/>
      <dgm:spPr/>
    </dgm:pt>
    <dgm:pt modelId="{75C5A144-5F4A-4517-A71A-DD65B8BBA781}" type="pres">
      <dgm:prSet presAssocID="{1BA6F00C-A950-4309-9737-DEBD392B96F3}" presName="tx2" presStyleLbl="revTx" presStyleIdx="2" presStyleCnt="4" custScaleX="102460" custScaleY="87050" custLinFactNeighborX="9595" custLinFactNeighborY="-844"/>
      <dgm:spPr/>
      <dgm:t>
        <a:bodyPr/>
        <a:lstStyle/>
        <a:p>
          <a:endParaRPr lang="ru-RU"/>
        </a:p>
      </dgm:t>
    </dgm:pt>
    <dgm:pt modelId="{61B04585-EB88-4DC4-AE3E-21F30992DB6F}" type="pres">
      <dgm:prSet presAssocID="{1BA6F00C-A950-4309-9737-DEBD392B96F3}" presName="vert2" presStyleCnt="0"/>
      <dgm:spPr/>
    </dgm:pt>
    <dgm:pt modelId="{80527D18-6B22-4E19-9E1F-6631B6DE831E}" type="pres">
      <dgm:prSet presAssocID="{1BA6F00C-A950-4309-9737-DEBD392B96F3}" presName="thinLine2b" presStyleLbl="callout" presStyleIdx="1" presStyleCnt="3"/>
      <dgm:spPr/>
    </dgm:pt>
    <dgm:pt modelId="{26901373-52B4-49EC-A879-4B300E99A8DE}" type="pres">
      <dgm:prSet presAssocID="{1BA6F00C-A950-4309-9737-DEBD392B96F3}" presName="vertSpace2b" presStyleCnt="0"/>
      <dgm:spPr/>
    </dgm:pt>
    <dgm:pt modelId="{4A165CEB-6E8E-413D-9E01-CE10DA7ED53A}" type="pres">
      <dgm:prSet presAssocID="{401BB62B-9975-4319-A5C1-DD5109E8D291}" presName="horz2" presStyleCnt="0"/>
      <dgm:spPr/>
    </dgm:pt>
    <dgm:pt modelId="{36B9EB86-29FA-4C6D-84CA-1B38A0F7A475}" type="pres">
      <dgm:prSet presAssocID="{401BB62B-9975-4319-A5C1-DD5109E8D291}" presName="horzSpace2" presStyleCnt="0"/>
      <dgm:spPr/>
    </dgm:pt>
    <dgm:pt modelId="{5AB74295-4849-4C8C-A48E-7A934254521A}" type="pres">
      <dgm:prSet presAssocID="{401BB62B-9975-4319-A5C1-DD5109E8D291}" presName="tx2" presStyleLbl="revTx" presStyleIdx="3" presStyleCnt="4" custScaleX="102798" custScaleY="53506" custLinFactNeighborX="9595" custLinFactNeighborY="-844"/>
      <dgm:spPr/>
      <dgm:t>
        <a:bodyPr/>
        <a:lstStyle/>
        <a:p>
          <a:endParaRPr lang="ru-RU"/>
        </a:p>
      </dgm:t>
    </dgm:pt>
    <dgm:pt modelId="{454FD67C-04BB-4737-9303-3A1FFEEA6AA6}" type="pres">
      <dgm:prSet presAssocID="{401BB62B-9975-4319-A5C1-DD5109E8D291}" presName="vert2" presStyleCnt="0"/>
      <dgm:spPr/>
    </dgm:pt>
    <dgm:pt modelId="{9B4A4897-8383-4D9C-B4D4-E53B94B255DC}" type="pres">
      <dgm:prSet presAssocID="{401BB62B-9975-4319-A5C1-DD5109E8D291}" presName="thinLine2b" presStyleLbl="callout" presStyleIdx="2" presStyleCnt="3"/>
      <dgm:spPr/>
    </dgm:pt>
    <dgm:pt modelId="{461A55EC-8BBE-467C-99BE-1DE05258C9E4}" type="pres">
      <dgm:prSet presAssocID="{401BB62B-9975-4319-A5C1-DD5109E8D291}" presName="vertSpace2b" presStyleCnt="0"/>
      <dgm:spPr/>
    </dgm:pt>
  </dgm:ptLst>
  <dgm:cxnLst>
    <dgm:cxn modelId="{87349569-9D64-4DBD-89A9-D65F55BA653E}" type="presOf" srcId="{96E31178-299C-4C89-A08A-8F970051CEF2}" destId="{0765AC72-4373-4A58-AEFE-ED4FFAABEFC7}" srcOrd="0" destOrd="0" presId="urn:microsoft.com/office/officeart/2008/layout/LinedList"/>
    <dgm:cxn modelId="{BFCE9DFF-8F47-4E11-B994-1DA1C256F369}" type="presOf" srcId="{E6EF9D1E-28A3-4B7B-A2D4-DF69790527DE}" destId="{CD43264A-9DA3-43DF-8222-E3FCFEE8A350}" srcOrd="0" destOrd="0" presId="urn:microsoft.com/office/officeart/2008/layout/LinedList"/>
    <dgm:cxn modelId="{DF4115F4-585A-4693-AB7B-4D14B46A9D00}" srcId="{96E31178-299C-4C89-A08A-8F970051CEF2}" destId="{401BB62B-9975-4319-A5C1-DD5109E8D291}" srcOrd="2" destOrd="0" parTransId="{4B18D9F4-5B72-47BF-8A82-755F7D04AAA0}" sibTransId="{10DD703E-361B-4F7C-92BD-681DFA165EB6}"/>
    <dgm:cxn modelId="{03A5AD1A-9D32-4198-AA44-C9417DE11DD8}" type="presOf" srcId="{401BB62B-9975-4319-A5C1-DD5109E8D291}" destId="{5AB74295-4849-4C8C-A48E-7A934254521A}" srcOrd="0" destOrd="0" presId="urn:microsoft.com/office/officeart/2008/layout/LinedList"/>
    <dgm:cxn modelId="{4B96A4AB-A583-45F7-BE88-D6C29DADE2E3}" type="presOf" srcId="{F8085287-5755-40EB-8000-FBAF3E3C3A03}" destId="{AFD40E33-1E9C-4374-980E-4348D625CE7D}" srcOrd="0" destOrd="0" presId="urn:microsoft.com/office/officeart/2008/layout/LinedList"/>
    <dgm:cxn modelId="{91F36BA2-AE32-4B45-8433-4469AFDADB46}" srcId="{96E31178-299C-4C89-A08A-8F970051CEF2}" destId="{1BA6F00C-A950-4309-9737-DEBD392B96F3}" srcOrd="1" destOrd="0" parTransId="{33C601DF-EB6D-47C4-8FC9-524E9E591429}" sibTransId="{FCC2505B-1C88-4531-ADCE-2F008C631880}"/>
    <dgm:cxn modelId="{13F683DF-B0DE-4CED-8B95-25454B94B559}" srcId="{E6EF9D1E-28A3-4B7B-A2D4-DF69790527DE}" destId="{96E31178-299C-4C89-A08A-8F970051CEF2}" srcOrd="0" destOrd="0" parTransId="{24B9D50E-34B4-41F9-BD9F-2D45F2730B0D}" sibTransId="{83A1E26A-D11D-498F-9101-81067FCF6C0E}"/>
    <dgm:cxn modelId="{304F07A1-36DE-41C6-933D-1322E5D1DE52}" srcId="{96E31178-299C-4C89-A08A-8F970051CEF2}" destId="{F8085287-5755-40EB-8000-FBAF3E3C3A03}" srcOrd="0" destOrd="0" parTransId="{3A1A46FC-8BA5-4DA4-A4C6-C9108C119516}" sibTransId="{E0068824-FC69-4CF6-A7F9-059CFA8755FB}"/>
    <dgm:cxn modelId="{65897FD3-7233-416B-ACD2-6A5AC2D41E1F}" type="presOf" srcId="{1BA6F00C-A950-4309-9737-DEBD392B96F3}" destId="{75C5A144-5F4A-4517-A71A-DD65B8BBA781}" srcOrd="0" destOrd="0" presId="urn:microsoft.com/office/officeart/2008/layout/LinedList"/>
    <dgm:cxn modelId="{E1D85827-3A74-4549-AC68-54BEC257E43B}" type="presParOf" srcId="{CD43264A-9DA3-43DF-8222-E3FCFEE8A350}" destId="{133BE160-9759-4FB7-93D3-6794DAFEA62D}" srcOrd="0" destOrd="0" presId="urn:microsoft.com/office/officeart/2008/layout/LinedList"/>
    <dgm:cxn modelId="{490C8A49-E0E0-4E0E-A117-62D2C4FE8A43}" type="presParOf" srcId="{CD43264A-9DA3-43DF-8222-E3FCFEE8A350}" destId="{D7F7472F-8734-4648-AA61-6020629BE0ED}" srcOrd="1" destOrd="0" presId="urn:microsoft.com/office/officeart/2008/layout/LinedList"/>
    <dgm:cxn modelId="{1E9B6A92-08F6-4F64-B066-0DA4FDE061C6}" type="presParOf" srcId="{D7F7472F-8734-4648-AA61-6020629BE0ED}" destId="{0765AC72-4373-4A58-AEFE-ED4FFAABEFC7}" srcOrd="0" destOrd="0" presId="urn:microsoft.com/office/officeart/2008/layout/LinedList"/>
    <dgm:cxn modelId="{C5446E5E-5605-40BE-B839-18B97DB0F0A8}" type="presParOf" srcId="{D7F7472F-8734-4648-AA61-6020629BE0ED}" destId="{30266487-A2CE-4FA8-89D9-DD593E625CF8}" srcOrd="1" destOrd="0" presId="urn:microsoft.com/office/officeart/2008/layout/LinedList"/>
    <dgm:cxn modelId="{EC23334B-A008-4482-A3B2-23103034C14A}" type="presParOf" srcId="{30266487-A2CE-4FA8-89D9-DD593E625CF8}" destId="{9A2B0251-B1F4-48DB-8A62-4AA201A3E556}" srcOrd="0" destOrd="0" presId="urn:microsoft.com/office/officeart/2008/layout/LinedList"/>
    <dgm:cxn modelId="{E025E2A0-B45F-496F-A2F1-BDA2115C14C8}" type="presParOf" srcId="{30266487-A2CE-4FA8-89D9-DD593E625CF8}" destId="{9E8909F7-F93A-4AF3-9B70-E8CCAF694DBC}" srcOrd="1" destOrd="0" presId="urn:microsoft.com/office/officeart/2008/layout/LinedList"/>
    <dgm:cxn modelId="{75D7212F-E9A5-4664-B9EF-D5BBE0747CB2}" type="presParOf" srcId="{9E8909F7-F93A-4AF3-9B70-E8CCAF694DBC}" destId="{1CFD40AC-0CCF-46A7-8575-3660ED8F7D6E}" srcOrd="0" destOrd="0" presId="urn:microsoft.com/office/officeart/2008/layout/LinedList"/>
    <dgm:cxn modelId="{35FB0331-68E6-4C6A-B77A-6E6F1D445D32}" type="presParOf" srcId="{9E8909F7-F93A-4AF3-9B70-E8CCAF694DBC}" destId="{AFD40E33-1E9C-4374-980E-4348D625CE7D}" srcOrd="1" destOrd="0" presId="urn:microsoft.com/office/officeart/2008/layout/LinedList"/>
    <dgm:cxn modelId="{1B2FD9B4-53E3-4AC1-AD8D-4A7857A05C97}" type="presParOf" srcId="{9E8909F7-F93A-4AF3-9B70-E8CCAF694DBC}" destId="{0DA33F70-981A-4F25-88FF-D5956FF2EA88}" srcOrd="2" destOrd="0" presId="urn:microsoft.com/office/officeart/2008/layout/LinedList"/>
    <dgm:cxn modelId="{827F233A-F3A0-447C-8B59-F3CFB22A704B}" type="presParOf" srcId="{30266487-A2CE-4FA8-89D9-DD593E625CF8}" destId="{FE4DA87A-0919-4802-A012-64BA91623452}" srcOrd="2" destOrd="0" presId="urn:microsoft.com/office/officeart/2008/layout/LinedList"/>
    <dgm:cxn modelId="{D1A3D4F8-E370-464F-920E-7D23EB590D24}" type="presParOf" srcId="{30266487-A2CE-4FA8-89D9-DD593E625CF8}" destId="{867D1EF5-E1E8-4E64-BC67-9A6FFE499955}" srcOrd="3" destOrd="0" presId="urn:microsoft.com/office/officeart/2008/layout/LinedList"/>
    <dgm:cxn modelId="{4A17E569-46AC-4B5E-8F72-6144A3BCB33B}" type="presParOf" srcId="{30266487-A2CE-4FA8-89D9-DD593E625CF8}" destId="{343886D8-6297-4D31-8450-15836C1F8413}" srcOrd="4" destOrd="0" presId="urn:microsoft.com/office/officeart/2008/layout/LinedList"/>
    <dgm:cxn modelId="{B1CBD5CA-32EC-40B7-9549-90D38916FBDA}" type="presParOf" srcId="{343886D8-6297-4D31-8450-15836C1F8413}" destId="{C90AFE1D-971A-416D-BED1-1CF3224C9F4F}" srcOrd="0" destOrd="0" presId="urn:microsoft.com/office/officeart/2008/layout/LinedList"/>
    <dgm:cxn modelId="{58DA4F07-0384-41E4-9B9D-4417A4053C7B}" type="presParOf" srcId="{343886D8-6297-4D31-8450-15836C1F8413}" destId="{75C5A144-5F4A-4517-A71A-DD65B8BBA781}" srcOrd="1" destOrd="0" presId="urn:microsoft.com/office/officeart/2008/layout/LinedList"/>
    <dgm:cxn modelId="{D046576A-DEAD-4650-9C18-4724A5F983AA}" type="presParOf" srcId="{343886D8-6297-4D31-8450-15836C1F8413}" destId="{61B04585-EB88-4DC4-AE3E-21F30992DB6F}" srcOrd="2" destOrd="0" presId="urn:microsoft.com/office/officeart/2008/layout/LinedList"/>
    <dgm:cxn modelId="{590143E5-A251-41AE-99D2-13C791EFD4F8}" type="presParOf" srcId="{30266487-A2CE-4FA8-89D9-DD593E625CF8}" destId="{80527D18-6B22-4E19-9E1F-6631B6DE831E}" srcOrd="5" destOrd="0" presId="urn:microsoft.com/office/officeart/2008/layout/LinedList"/>
    <dgm:cxn modelId="{AA7CAE9F-0C30-4E10-8F9F-CC6EE1E09669}" type="presParOf" srcId="{30266487-A2CE-4FA8-89D9-DD593E625CF8}" destId="{26901373-52B4-49EC-A879-4B300E99A8DE}" srcOrd="6" destOrd="0" presId="urn:microsoft.com/office/officeart/2008/layout/LinedList"/>
    <dgm:cxn modelId="{B3CF4037-66B7-4313-8AB3-4301C03DB7F0}" type="presParOf" srcId="{30266487-A2CE-4FA8-89D9-DD593E625CF8}" destId="{4A165CEB-6E8E-413D-9E01-CE10DA7ED53A}" srcOrd="7" destOrd="0" presId="urn:microsoft.com/office/officeart/2008/layout/LinedList"/>
    <dgm:cxn modelId="{F5737CB1-D450-41E8-B8E3-636140F9306A}" type="presParOf" srcId="{4A165CEB-6E8E-413D-9E01-CE10DA7ED53A}" destId="{36B9EB86-29FA-4C6D-84CA-1B38A0F7A475}" srcOrd="0" destOrd="0" presId="urn:microsoft.com/office/officeart/2008/layout/LinedList"/>
    <dgm:cxn modelId="{564CCEE8-1066-4FDD-B430-58802C1E3A72}" type="presParOf" srcId="{4A165CEB-6E8E-413D-9E01-CE10DA7ED53A}" destId="{5AB74295-4849-4C8C-A48E-7A934254521A}" srcOrd="1" destOrd="0" presId="urn:microsoft.com/office/officeart/2008/layout/LinedList"/>
    <dgm:cxn modelId="{97A7421D-6E11-4A23-A8D9-915FF8E57739}" type="presParOf" srcId="{4A165CEB-6E8E-413D-9E01-CE10DA7ED53A}" destId="{454FD67C-04BB-4737-9303-3A1FFEEA6AA6}" srcOrd="2" destOrd="0" presId="urn:microsoft.com/office/officeart/2008/layout/LinedList"/>
    <dgm:cxn modelId="{B463031A-6AAA-41A6-977E-06030867EF95}" type="presParOf" srcId="{30266487-A2CE-4FA8-89D9-DD593E625CF8}" destId="{9B4A4897-8383-4D9C-B4D4-E53B94B255DC}" srcOrd="8" destOrd="0" presId="urn:microsoft.com/office/officeart/2008/layout/LinedList"/>
    <dgm:cxn modelId="{ECA36464-E645-4F76-86F0-BCABB3E44892}" type="presParOf" srcId="{30266487-A2CE-4FA8-89D9-DD593E625CF8}" destId="{461A55EC-8BBE-467C-99BE-1DE05258C9E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EBFC06-F6C3-4F60-A754-4BA594801DEF}" type="doc">
      <dgm:prSet loTypeId="urn:microsoft.com/office/officeart/2005/8/layout/arrow4" loCatId="process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33E0314-2A45-47FE-983C-BD01B7F794CA}">
      <dgm:prSet phldrT="[Текст]"/>
      <dgm:spPr/>
      <dgm:t>
        <a:bodyPr/>
        <a:lstStyle/>
        <a:p>
          <a:pPr algn="ctr"/>
          <a:r>
            <a:rPr lang="ru-RU" dirty="0" smtClean="0"/>
            <a:t>Смертность от осложнений при гриппе</a:t>
          </a:r>
          <a:endParaRPr lang="ru-RU" dirty="0"/>
        </a:p>
      </dgm:t>
    </dgm:pt>
    <dgm:pt modelId="{CE96B7F2-F1DE-4090-8087-CF5026B9E808}" type="parTrans" cxnId="{D3A32396-10B9-4AAA-8A30-9D195219F896}">
      <dgm:prSet/>
      <dgm:spPr/>
      <dgm:t>
        <a:bodyPr/>
        <a:lstStyle/>
        <a:p>
          <a:endParaRPr lang="ru-RU"/>
        </a:p>
      </dgm:t>
    </dgm:pt>
    <dgm:pt modelId="{DBB75D33-D827-4C46-A2A3-84359B226FBC}" type="sibTrans" cxnId="{D3A32396-10B9-4AAA-8A30-9D195219F896}">
      <dgm:prSet/>
      <dgm:spPr/>
      <dgm:t>
        <a:bodyPr/>
        <a:lstStyle/>
        <a:p>
          <a:endParaRPr lang="ru-RU"/>
        </a:p>
      </dgm:t>
    </dgm:pt>
    <dgm:pt modelId="{AD82E5B7-0F8F-4FFA-8B01-228A3A6708C9}">
      <dgm:prSet phldrT="[Текст]"/>
      <dgm:spPr/>
      <dgm:t>
        <a:bodyPr/>
        <a:lstStyle/>
        <a:p>
          <a:pPr algn="l"/>
          <a:r>
            <a:rPr lang="ru-RU" dirty="0" smtClean="0"/>
            <a:t>В каждый эпидемический год осложнения гриппа уносят в среднем в год от 2000 до 5000 человек. В основном это люди старше 60 лет и дети. 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107073F6-3203-4CDD-8A91-E7EDC9261FB2}" type="sibTrans" cxnId="{E0F6ED16-22A3-46E8-BC9E-846BD944A93E}">
      <dgm:prSet/>
      <dgm:spPr/>
      <dgm:t>
        <a:bodyPr/>
        <a:lstStyle/>
        <a:p>
          <a:endParaRPr lang="ru-RU"/>
        </a:p>
      </dgm:t>
    </dgm:pt>
    <dgm:pt modelId="{D89BD874-3E70-4920-85EE-A3F38FB6B703}" type="parTrans" cxnId="{E0F6ED16-22A3-46E8-BC9E-846BD944A93E}">
      <dgm:prSet/>
      <dgm:spPr/>
      <dgm:t>
        <a:bodyPr/>
        <a:lstStyle/>
        <a:p>
          <a:endParaRPr lang="ru-RU"/>
        </a:p>
      </dgm:t>
    </dgm:pt>
    <dgm:pt modelId="{6314480C-FE38-4AC7-B21A-15EB14CEBB62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В 50% случаев причиной смерти становятся осложнения со стороны сердечно–сосудистой системы и в 25% случаев осложнения со стороны легочной системы. 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5D00FA8D-2432-435B-A52B-B18FB1D26CFE}" type="parTrans" cxnId="{FBFF773D-804C-411D-B078-2EF3A2493900}">
      <dgm:prSet/>
      <dgm:spPr/>
    </dgm:pt>
    <dgm:pt modelId="{99524E7B-0A06-4156-8FDD-320B49904C36}" type="sibTrans" cxnId="{FBFF773D-804C-411D-B078-2EF3A2493900}">
      <dgm:prSet/>
      <dgm:spPr/>
    </dgm:pt>
    <dgm:pt modelId="{D0D93F0E-2583-4153-A4D2-D75AC81B8861}" type="pres">
      <dgm:prSet presAssocID="{F3EBFC06-F6C3-4F60-A754-4BA594801DE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B9BF70-A053-4A48-83BE-63BF52CEDE86}" type="pres">
      <dgm:prSet presAssocID="{E33E0314-2A45-47FE-983C-BD01B7F794CA}" presName="upArrow" presStyleLbl="node1" presStyleIdx="0" presStyleCnt="1" custScaleX="94496"/>
      <dgm:spPr>
        <a:prstGeom prst="downArrow">
          <a:avLst/>
        </a:prstGeom>
      </dgm:spPr>
    </dgm:pt>
    <dgm:pt modelId="{9C08B0BF-8047-4168-A5CA-2E431307E44B}" type="pres">
      <dgm:prSet presAssocID="{E33E0314-2A45-47FE-983C-BD01B7F794CA}" presName="upArrowText" presStyleLbl="revTx" presStyleIdx="0" presStyleCnt="1" custScaleX="1119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A32396-10B9-4AAA-8A30-9D195219F896}" srcId="{F3EBFC06-F6C3-4F60-A754-4BA594801DEF}" destId="{E33E0314-2A45-47FE-983C-BD01B7F794CA}" srcOrd="0" destOrd="0" parTransId="{CE96B7F2-F1DE-4090-8087-CF5026B9E808}" sibTransId="{DBB75D33-D827-4C46-A2A3-84359B226FBC}"/>
    <dgm:cxn modelId="{0C5E1CBB-BF49-43A3-948F-C8CB93BA0B16}" type="presOf" srcId="{F3EBFC06-F6C3-4F60-A754-4BA594801DEF}" destId="{D0D93F0E-2583-4153-A4D2-D75AC81B8861}" srcOrd="0" destOrd="0" presId="urn:microsoft.com/office/officeart/2005/8/layout/arrow4"/>
    <dgm:cxn modelId="{FBFF773D-804C-411D-B078-2EF3A2493900}" srcId="{E33E0314-2A45-47FE-983C-BD01B7F794CA}" destId="{6314480C-FE38-4AC7-B21A-15EB14CEBB62}" srcOrd="1" destOrd="0" parTransId="{5D00FA8D-2432-435B-A52B-B18FB1D26CFE}" sibTransId="{99524E7B-0A06-4156-8FDD-320B49904C36}"/>
    <dgm:cxn modelId="{757A2068-00E1-45FC-A9D1-42DCB1FB6304}" type="presOf" srcId="{6314480C-FE38-4AC7-B21A-15EB14CEBB62}" destId="{9C08B0BF-8047-4168-A5CA-2E431307E44B}" srcOrd="0" destOrd="2" presId="urn:microsoft.com/office/officeart/2005/8/layout/arrow4"/>
    <dgm:cxn modelId="{B12339FB-1DAD-4961-96AE-E221971BE170}" type="presOf" srcId="{E33E0314-2A45-47FE-983C-BD01B7F794CA}" destId="{9C08B0BF-8047-4168-A5CA-2E431307E44B}" srcOrd="0" destOrd="0" presId="urn:microsoft.com/office/officeart/2005/8/layout/arrow4"/>
    <dgm:cxn modelId="{828BB7E7-7EFC-4533-AD5E-9A148EBCC97E}" type="presOf" srcId="{AD82E5B7-0F8F-4FFA-8B01-228A3A6708C9}" destId="{9C08B0BF-8047-4168-A5CA-2E431307E44B}" srcOrd="0" destOrd="1" presId="urn:microsoft.com/office/officeart/2005/8/layout/arrow4"/>
    <dgm:cxn modelId="{E0F6ED16-22A3-46E8-BC9E-846BD944A93E}" srcId="{E33E0314-2A45-47FE-983C-BD01B7F794CA}" destId="{AD82E5B7-0F8F-4FFA-8B01-228A3A6708C9}" srcOrd="0" destOrd="0" parTransId="{D89BD874-3E70-4920-85EE-A3F38FB6B703}" sibTransId="{107073F6-3203-4CDD-8A91-E7EDC9261FB2}"/>
    <dgm:cxn modelId="{7DBA1CEF-9CCD-4ECD-8AA9-E1817D22E227}" type="presParOf" srcId="{D0D93F0E-2583-4153-A4D2-D75AC81B8861}" destId="{F6B9BF70-A053-4A48-83BE-63BF52CEDE86}" srcOrd="0" destOrd="0" presId="urn:microsoft.com/office/officeart/2005/8/layout/arrow4"/>
    <dgm:cxn modelId="{618443E6-57E1-4FCA-B4EB-73C42FFF1410}" type="presParOf" srcId="{D0D93F0E-2583-4153-A4D2-D75AC81B8861}" destId="{9C08B0BF-8047-4168-A5CA-2E431307E44B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5B323-9AFB-457A-A985-7594C7CF8F85}">
      <dsp:nvSpPr>
        <dsp:cNvPr id="0" name=""/>
        <dsp:cNvSpPr/>
      </dsp:nvSpPr>
      <dsp:spPr>
        <a:xfrm>
          <a:off x="740362" y="2565983"/>
          <a:ext cx="100233" cy="1002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9B9130-E62B-4672-B632-7D2FA61E3B30}">
      <dsp:nvSpPr>
        <dsp:cNvPr id="0" name=""/>
        <dsp:cNvSpPr/>
      </dsp:nvSpPr>
      <dsp:spPr>
        <a:xfrm>
          <a:off x="668354" y="2709998"/>
          <a:ext cx="100233" cy="1002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3C332E-BF4D-4544-8F93-08FA7A10BE53}">
      <dsp:nvSpPr>
        <dsp:cNvPr id="0" name=""/>
        <dsp:cNvSpPr/>
      </dsp:nvSpPr>
      <dsp:spPr>
        <a:xfrm>
          <a:off x="524338" y="2782006"/>
          <a:ext cx="100233" cy="1002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D046F2-2454-4F22-B210-24C55F842989}">
      <dsp:nvSpPr>
        <dsp:cNvPr id="0" name=""/>
        <dsp:cNvSpPr/>
      </dsp:nvSpPr>
      <dsp:spPr>
        <a:xfrm>
          <a:off x="1244418" y="1629877"/>
          <a:ext cx="100233" cy="1002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F29247-F375-4878-90C0-4D39867D8951}">
      <dsp:nvSpPr>
        <dsp:cNvPr id="0" name=""/>
        <dsp:cNvSpPr/>
      </dsp:nvSpPr>
      <dsp:spPr>
        <a:xfrm>
          <a:off x="812370" y="1485862"/>
          <a:ext cx="100233" cy="1002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A7DF46-C465-4E23-96B9-73DFD7969E5E}">
      <dsp:nvSpPr>
        <dsp:cNvPr id="0" name=""/>
        <dsp:cNvSpPr/>
      </dsp:nvSpPr>
      <dsp:spPr>
        <a:xfrm>
          <a:off x="956387" y="1359212"/>
          <a:ext cx="100233" cy="1002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A80894-A44A-42D8-9293-659BA44C94FF}">
      <dsp:nvSpPr>
        <dsp:cNvPr id="0" name=""/>
        <dsp:cNvSpPr/>
      </dsp:nvSpPr>
      <dsp:spPr>
        <a:xfrm>
          <a:off x="1100402" y="1485862"/>
          <a:ext cx="100233" cy="1002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983029-4B15-4635-B107-5D73E58C3FF8}">
      <dsp:nvSpPr>
        <dsp:cNvPr id="0" name=""/>
        <dsp:cNvSpPr/>
      </dsp:nvSpPr>
      <dsp:spPr>
        <a:xfrm>
          <a:off x="668353" y="1629877"/>
          <a:ext cx="100233" cy="1002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87F8E3-A366-4A23-A727-219AD1279B82}">
      <dsp:nvSpPr>
        <dsp:cNvPr id="0" name=""/>
        <dsp:cNvSpPr/>
      </dsp:nvSpPr>
      <dsp:spPr>
        <a:xfrm>
          <a:off x="956387" y="1557870"/>
          <a:ext cx="100233" cy="1002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E4312F-D157-4A45-800F-D3955500383F}">
      <dsp:nvSpPr>
        <dsp:cNvPr id="0" name=""/>
        <dsp:cNvSpPr/>
      </dsp:nvSpPr>
      <dsp:spPr>
        <a:xfrm>
          <a:off x="956387" y="1701886"/>
          <a:ext cx="100233" cy="1002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A76AEC-8C7D-4E82-A776-11F8D52132ED}">
      <dsp:nvSpPr>
        <dsp:cNvPr id="0" name=""/>
        <dsp:cNvSpPr/>
      </dsp:nvSpPr>
      <dsp:spPr>
        <a:xfrm>
          <a:off x="673788" y="3506605"/>
          <a:ext cx="3503842" cy="973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5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Связанные с присоединением вторичной бактериальной инфекции</a:t>
          </a:r>
          <a:endParaRPr lang="ru-RU" sz="1400" kern="1200" dirty="0"/>
        </a:p>
      </dsp:txBody>
      <dsp:txXfrm>
        <a:off x="721292" y="3554109"/>
        <a:ext cx="3408834" cy="878117"/>
      </dsp:txXfrm>
    </dsp:sp>
    <dsp:sp modelId="{A8FBD5DC-0A17-466B-A456-89ADB388EB70}">
      <dsp:nvSpPr>
        <dsp:cNvPr id="0" name=""/>
        <dsp:cNvSpPr/>
      </dsp:nvSpPr>
      <dsp:spPr>
        <a:xfrm>
          <a:off x="169566" y="2897344"/>
          <a:ext cx="1002336" cy="100226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FEF5EE-A247-473D-A070-BBFEE850598E}">
      <dsp:nvSpPr>
        <dsp:cNvPr id="0" name=""/>
        <dsp:cNvSpPr/>
      </dsp:nvSpPr>
      <dsp:spPr>
        <a:xfrm>
          <a:off x="1428438" y="2202912"/>
          <a:ext cx="2670346" cy="8366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5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Связанные непосредственно с течением гриппа</a:t>
          </a:r>
          <a:endParaRPr lang="ru-RU" sz="1400" kern="1200" dirty="0"/>
        </a:p>
      </dsp:txBody>
      <dsp:txXfrm>
        <a:off x="1469280" y="2243754"/>
        <a:ext cx="2588662" cy="754974"/>
      </dsp:txXfrm>
    </dsp:sp>
    <dsp:sp modelId="{6A0D5F63-4E76-4C16-B43D-D008A31EFF65}">
      <dsp:nvSpPr>
        <dsp:cNvPr id="0" name=""/>
        <dsp:cNvSpPr/>
      </dsp:nvSpPr>
      <dsp:spPr>
        <a:xfrm>
          <a:off x="740366" y="1776812"/>
          <a:ext cx="1002336" cy="100226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BE160-9759-4FB7-93D3-6794DAFEA62D}">
      <dsp:nvSpPr>
        <dsp:cNvPr id="0" name=""/>
        <dsp:cNvSpPr/>
      </dsp:nvSpPr>
      <dsp:spPr>
        <a:xfrm>
          <a:off x="0" y="0"/>
          <a:ext cx="89289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5AC72-4373-4A58-AEFE-ED4FFAABEFC7}">
      <dsp:nvSpPr>
        <dsp:cNvPr id="0" name=""/>
        <dsp:cNvSpPr/>
      </dsp:nvSpPr>
      <dsp:spPr>
        <a:xfrm>
          <a:off x="0" y="0"/>
          <a:ext cx="1676343" cy="5544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63830" tIns="163830" rIns="163830" bIns="163830" numCol="1" spcCol="1270" anchor="t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Профилактика осложнений</a:t>
          </a:r>
          <a:endParaRPr lang="ru-RU" sz="43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0"/>
        <a:ext cx="1676343" cy="5544616"/>
      </dsp:txXfrm>
    </dsp:sp>
    <dsp:sp modelId="{AFD40E33-1E9C-4374-980E-4348D625CE7D}">
      <dsp:nvSpPr>
        <dsp:cNvPr id="0" name=""/>
        <dsp:cNvSpPr/>
      </dsp:nvSpPr>
      <dsp:spPr>
        <a:xfrm>
          <a:off x="1808505" y="88438"/>
          <a:ext cx="7120486" cy="2127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1.Вакцинация - один из способов предотвратить заболевание, соответственно избежать осложнений.</a:t>
          </a:r>
          <a:endParaRPr lang="ru-RU" sz="29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808505" y="88438"/>
        <a:ext cx="7120486" cy="2127962"/>
      </dsp:txXfrm>
    </dsp:sp>
    <dsp:sp modelId="{FE4DA87A-0919-4802-A012-64BA91623452}">
      <dsp:nvSpPr>
        <dsp:cNvPr id="0" name=""/>
        <dsp:cNvSpPr/>
      </dsp:nvSpPr>
      <dsp:spPr>
        <a:xfrm>
          <a:off x="1676343" y="2234361"/>
          <a:ext cx="7045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5A144-5F4A-4517-A71A-DD65B8BBA781}">
      <dsp:nvSpPr>
        <dsp:cNvPr id="0" name=""/>
        <dsp:cNvSpPr/>
      </dsp:nvSpPr>
      <dsp:spPr>
        <a:xfrm>
          <a:off x="1845492" y="2322799"/>
          <a:ext cx="7083499" cy="1852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2. Обращение к врачу в течение 48 часов после появления первых признаков заболевания.</a:t>
          </a:r>
          <a:endParaRPr lang="ru-RU" sz="29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1845492" y="2322799"/>
        <a:ext cx="7083499" cy="1852391"/>
      </dsp:txXfrm>
    </dsp:sp>
    <dsp:sp modelId="{80527D18-6B22-4E19-9E1F-6631B6DE831E}">
      <dsp:nvSpPr>
        <dsp:cNvPr id="0" name=""/>
        <dsp:cNvSpPr/>
      </dsp:nvSpPr>
      <dsp:spPr>
        <a:xfrm>
          <a:off x="1676343" y="4193151"/>
          <a:ext cx="7045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74295-4849-4C8C-A48E-7A934254521A}">
      <dsp:nvSpPr>
        <dsp:cNvPr id="0" name=""/>
        <dsp:cNvSpPr/>
      </dsp:nvSpPr>
      <dsp:spPr>
        <a:xfrm>
          <a:off x="1822125" y="4281589"/>
          <a:ext cx="7106866" cy="1138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3. Выполнение всех назначений врача. </a:t>
          </a:r>
          <a:endParaRPr lang="ru-RU" sz="29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1822125" y="4281589"/>
        <a:ext cx="7106866" cy="1138587"/>
      </dsp:txXfrm>
    </dsp:sp>
    <dsp:sp modelId="{9B4A4897-8383-4D9C-B4D4-E53B94B255DC}">
      <dsp:nvSpPr>
        <dsp:cNvPr id="0" name=""/>
        <dsp:cNvSpPr/>
      </dsp:nvSpPr>
      <dsp:spPr>
        <a:xfrm>
          <a:off x="1676343" y="5438137"/>
          <a:ext cx="7045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9BF70-A053-4A48-83BE-63BF52CEDE86}">
      <dsp:nvSpPr>
        <dsp:cNvPr id="0" name=""/>
        <dsp:cNvSpPr/>
      </dsp:nvSpPr>
      <dsp:spPr>
        <a:xfrm>
          <a:off x="337883" y="0"/>
          <a:ext cx="2784388" cy="5544616"/>
        </a:xfrm>
        <a:prstGeom prst="downArrow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08B0BF-8047-4168-A5CA-2E431307E44B}">
      <dsp:nvSpPr>
        <dsp:cNvPr id="0" name=""/>
        <dsp:cNvSpPr/>
      </dsp:nvSpPr>
      <dsp:spPr>
        <a:xfrm>
          <a:off x="2992644" y="0"/>
          <a:ext cx="5598463" cy="5544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0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Смертность от осложнений при гриппе</a:t>
          </a:r>
          <a:endParaRPr lang="ru-RU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 каждый эпидемический год осложнения гриппа уносят в среднем в год от 2000 до 5000 человек. В основном это люди старше 60 лет и дети. </a:t>
          </a:r>
          <a:endParaRPr lang="ru-RU" sz="2400" kern="1200" dirty="0">
            <a:solidFill>
              <a:schemeClr val="bg2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bg2">
                  <a:lumMod val="75000"/>
                </a:schemeClr>
              </a:solidFill>
            </a:rPr>
            <a:t>В 50% случаев причиной смерти становятся осложнения со стороны сердечно–сосудистой системы и в 25% случаев осложнения со стороны легочной системы. </a:t>
          </a:r>
          <a:endParaRPr lang="ru-RU" sz="24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992644" y="0"/>
        <a:ext cx="5598463" cy="5544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D17C95-E6AC-4BA3-89C9-72052F7763CA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9EC40-76DD-427D-87CE-4EF35EE7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4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D17C95-E6AC-4BA3-89C9-72052F7763CA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9EC40-76DD-427D-87CE-4EF35EE7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D17C95-E6AC-4BA3-89C9-72052F7763CA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9EC40-76DD-427D-87CE-4EF35EE7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4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D17C95-E6AC-4BA3-89C9-72052F7763CA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9EC40-76DD-427D-87CE-4EF35EE7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6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D17C95-E6AC-4BA3-89C9-72052F7763CA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9EC40-76DD-427D-87CE-4EF35EE7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9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D17C95-E6AC-4BA3-89C9-72052F7763CA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9EC40-76DD-427D-87CE-4EF35EE7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47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D17C95-E6AC-4BA3-89C9-72052F7763CA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9EC40-76DD-427D-87CE-4EF35EE7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1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D17C95-E6AC-4BA3-89C9-72052F7763CA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9EC40-76DD-427D-87CE-4EF35EE7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7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D17C95-E6AC-4BA3-89C9-72052F7763CA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9EC40-76DD-427D-87CE-4EF35EE7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3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D17C95-E6AC-4BA3-89C9-72052F7763CA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9EC40-76DD-427D-87CE-4EF35EE7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3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D17C95-E6AC-4BA3-89C9-72052F7763CA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9EC40-76DD-427D-87CE-4EF35EE7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0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DD17C95-E6AC-4BA3-89C9-72052F7763CA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99EC40-76DD-427D-87CE-4EF35EE7FCBD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548680"/>
            <a:ext cx="4532040" cy="2376264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Грипп и ОРВИ</a:t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dirty="0" smtClean="0"/>
              <a:t>Профилактика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" b="99732" l="0" r="99851">
                        <a14:backgroundMark x1="7750" y1="10201" x2="7750" y2="10201"/>
                        <a14:backgroundMark x1="85544" y1="18792" x2="85544" y2="18792"/>
                        <a14:backgroundMark x1="87481" y1="89933" x2="87481" y2="89933"/>
                        <a14:backgroundMark x1="36215" y1="90604" x2="36215" y2="90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32656"/>
            <a:ext cx="4968552" cy="551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171"/>
            <a:ext cx="32849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3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880">
        <p:circle/>
      </p:transition>
    </mc:Choice>
    <mc:Fallback>
      <p:transition spd="slow" advTm="788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3200" dirty="0"/>
              <a:t>СОВРЕМЕННЫЕ МЕТОДЫ ПРОФИЛАКТИКИ </a:t>
            </a:r>
            <a:r>
              <a:rPr lang="ru-RU" sz="3200" dirty="0" smtClean="0"/>
              <a:t>ГРИППА</a:t>
            </a:r>
            <a:br>
              <a:rPr lang="ru-RU" sz="3200" dirty="0" smtClean="0"/>
            </a:br>
            <a:r>
              <a:rPr lang="ru-RU" sz="3200" dirty="0" smtClean="0"/>
              <a:t>(вакцинация)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/>
              <a:t>Рекомендованы следующие два изменения в вирусном составе вакцин для сезона гриппа 2018–2019 гг.: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компонент </a:t>
            </a:r>
            <a:r>
              <a:rPr lang="ru-RU" sz="2000" dirty="0"/>
              <a:t>гриппа A(H3N2) заменен на вирус, подобный A/</a:t>
            </a:r>
            <a:r>
              <a:rPr lang="ru-RU" sz="2000" dirty="0" err="1"/>
              <a:t>Singapore</a:t>
            </a:r>
            <a:r>
              <a:rPr lang="ru-RU" sz="2000" dirty="0"/>
              <a:t>/INFIMH-16-0019/2016 (H3N2), в целях более эффективной защиты против вирусов гриппа A(H3N2), циркулирующих в последнее время;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ранее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рекомендованный вирусный компонент линии В/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Victoria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заменен на вирус, подобный B/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Colorado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/06/2017. Этот вирус был выявлен во многих странах и по антигенным свойствам отличается от вируса линии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Victoria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, подобного B/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Brisbane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/60/2008, который был включен в состав вакцины для сезона 2017–2018 гг.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713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отношении компонентов A(H1N1)pdm09 и B/</a:t>
            </a:r>
            <a:r>
              <a:rPr lang="ru-RU" sz="2400" dirty="0" err="1"/>
              <a:t>Yamagata</a:t>
            </a:r>
            <a:r>
              <a:rPr lang="ru-RU" sz="2400" dirty="0"/>
              <a:t> изменений нет.</a:t>
            </a:r>
          </a:p>
          <a:p>
            <a:pPr marL="0" indent="0">
              <a:buNone/>
            </a:pPr>
            <a:r>
              <a:rPr lang="ru-RU" sz="2400" dirty="0"/>
              <a:t>Окончательный состав: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вирус</a:t>
            </a:r>
            <a:r>
              <a:rPr lang="ru-RU" sz="2400" dirty="0"/>
              <a:t>, подобный A/</a:t>
            </a:r>
            <a:r>
              <a:rPr lang="ru-RU" sz="2400" dirty="0" err="1"/>
              <a:t>Michigan</a:t>
            </a:r>
            <a:r>
              <a:rPr lang="ru-RU" sz="2400" dirty="0"/>
              <a:t>/45/2015 (H1N1)pdm09;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вирус</a:t>
            </a:r>
            <a:r>
              <a:rPr lang="ru-RU" sz="2400" dirty="0"/>
              <a:t>, подобный A/</a:t>
            </a:r>
            <a:r>
              <a:rPr lang="ru-RU" sz="2400" dirty="0" err="1"/>
              <a:t>Singapore</a:t>
            </a:r>
            <a:r>
              <a:rPr lang="ru-RU" sz="2400" dirty="0"/>
              <a:t>/INFIMH-16-0019/2016 (H3N2);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вирус</a:t>
            </a:r>
            <a:r>
              <a:rPr lang="ru-RU" sz="2400" dirty="0"/>
              <a:t>, подобный B/</a:t>
            </a:r>
            <a:r>
              <a:rPr lang="ru-RU" sz="2400" dirty="0" err="1"/>
              <a:t>Colorado</a:t>
            </a:r>
            <a:r>
              <a:rPr lang="ru-RU" sz="2400" dirty="0"/>
              <a:t>/06/2017 (</a:t>
            </a:r>
            <a:r>
              <a:rPr lang="ru-RU" sz="2400" dirty="0" smtClean="0"/>
              <a:t>линия B/</a:t>
            </a:r>
            <a:r>
              <a:rPr lang="ru-RU" sz="2400" dirty="0" err="1" smtClean="0"/>
              <a:t>Victoria</a:t>
            </a:r>
            <a:r>
              <a:rPr lang="ru-RU" sz="2400" dirty="0" smtClean="0"/>
              <a:t>/2/87</a:t>
            </a:r>
            <a:r>
              <a:rPr lang="ru-RU" sz="2400" dirty="0"/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вирус</a:t>
            </a:r>
            <a:r>
              <a:rPr lang="ru-RU" sz="2400" dirty="0"/>
              <a:t>, подобный B/</a:t>
            </a:r>
            <a:r>
              <a:rPr lang="ru-RU" sz="2400" dirty="0" err="1"/>
              <a:t>Phuket</a:t>
            </a:r>
            <a:r>
              <a:rPr lang="ru-RU" sz="2400" dirty="0"/>
              <a:t>/3073/2013 (линия B/</a:t>
            </a:r>
            <a:r>
              <a:rPr lang="ru-RU" sz="2400" dirty="0" err="1"/>
              <a:t>Yamagata</a:t>
            </a:r>
            <a:r>
              <a:rPr lang="ru-RU" sz="2400" dirty="0"/>
              <a:t>/16/88).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Первые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три вирусных штамма рекомендуется включать в трехвалентные противогриппозные вакцины, последний – это дополнительный штамм, предназначенный для включения в четырехвалентные вакцины.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925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В настоящее время на территории Российской Федерации зарегистрированы и активно применяются следующие виды противогриппозных вакцин:</a:t>
            </a:r>
          </a:p>
          <a:p>
            <a:pPr marL="0" indent="0">
              <a:buNone/>
            </a:pPr>
            <a:r>
              <a:rPr lang="ru-RU" sz="2800" dirty="0"/>
              <a:t>•	живые </a:t>
            </a:r>
            <a:r>
              <a:rPr lang="ru-RU" sz="2800" dirty="0" err="1"/>
              <a:t>аттенуированные</a:t>
            </a:r>
            <a:r>
              <a:rPr lang="ru-RU" sz="2800" dirty="0"/>
              <a:t> </a:t>
            </a:r>
            <a:r>
              <a:rPr lang="ru-RU" sz="2800" dirty="0" err="1"/>
              <a:t>интраназальные</a:t>
            </a:r>
            <a:r>
              <a:rPr lang="ru-RU" sz="2800" dirty="0"/>
              <a:t> вакцины;</a:t>
            </a:r>
          </a:p>
          <a:p>
            <a:pPr marL="0" indent="0">
              <a:buNone/>
            </a:pPr>
            <a:r>
              <a:rPr lang="ru-RU" sz="2800" dirty="0"/>
              <a:t>•	инактивированные </a:t>
            </a:r>
            <a:r>
              <a:rPr lang="ru-RU" sz="2800" dirty="0" err="1"/>
              <a:t>цельновирионные</a:t>
            </a:r>
            <a:r>
              <a:rPr lang="ru-RU" sz="2800" dirty="0"/>
              <a:t> вакцины;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•</a:t>
            </a:r>
            <a:r>
              <a:rPr lang="ru-RU" sz="2800" dirty="0"/>
              <a:t>	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расщепленные (сплит) вакцины;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•	субъединичные вакцины;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•	</a:t>
            </a:r>
            <a:r>
              <a:rPr lang="ru-RU" sz="2800" dirty="0" err="1">
                <a:solidFill>
                  <a:schemeClr val="bg2">
                    <a:lumMod val="75000"/>
                  </a:schemeClr>
                </a:solidFill>
              </a:rPr>
              <a:t>виросомальные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 вакцины.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982">
            <a:off x="6588223" y="3839151"/>
            <a:ext cx="2214563" cy="1476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79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03178"/>
              </p:ext>
            </p:extLst>
          </p:nvPr>
        </p:nvGraphicFramePr>
        <p:xfrm>
          <a:off x="107504" y="116632"/>
          <a:ext cx="8928993" cy="6629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2"/>
                <a:gridCol w="3504390"/>
                <a:gridCol w="2976331"/>
              </a:tblGrid>
              <a:tr h="305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Название вакцины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Производитель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Тип вакцины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</a:tr>
              <a:tr h="1070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Вакцина гриппозная аллантоисная </a:t>
                      </a:r>
                      <a:r>
                        <a:rPr lang="ru-RU" sz="1400" dirty="0" err="1">
                          <a:effectLst/>
                        </a:rPr>
                        <a:t>интраназальная</a:t>
                      </a:r>
                      <a:r>
                        <a:rPr lang="ru-RU" sz="1400" dirty="0">
                          <a:effectLst/>
                        </a:rPr>
                        <a:t> живая (ЖГВ)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ФГУП “НПО “Микроген” МЗ РФ (Россия)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живая аттенуированная, интраназальная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</a:tr>
              <a:tr h="815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Грипповак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Санкт-Петербургский НИИВС (Россия)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инактивированная, цельновирионная (центрифужная)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</a:tr>
              <a:tr h="305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Ваксигрип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Sanofi Pasteur (Франция)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инактивированная, сплит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</a:tr>
              <a:tr h="560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Флюарикс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“СмитКляйн Бичем - Биомед” (Россия)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инактивированная, сплит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</a:tr>
              <a:tr h="560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Инфлювак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Abbott Products (Нидерланды)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инактивированная, субъединичная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</a:tr>
              <a:tr h="560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Совигрипп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Санкт-Петербургский НИИВС (Россия)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инактивированная, субъединичная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</a:tr>
              <a:tr h="815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Гриппол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ФГУП “НПО “Микроген” МЗ РФ (Россия)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инактивированная, полимер-субъединичная, с полиоксидонием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</a:tr>
              <a:tr h="815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Гриппол плюс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“ФК “ПЕТРОВАКС” (Россия)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инактивированная, полимер-субъединичная, с полиоксидонием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</a:tr>
              <a:tr h="815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Инфлексал V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Berna Biotech Ltd. (Швейцария)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Дистрибьютор в РФ – Baxter AG (Швейцария)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инактивированная, </a:t>
                      </a:r>
                      <a:r>
                        <a:rPr lang="ru-RU" sz="1400" dirty="0" err="1">
                          <a:effectLst/>
                        </a:rPr>
                        <a:t>виросомальная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9" marR="30969" marT="30969" marB="30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52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С 2006 года вакцинация против гриппа включена в Национальный календарь профилактических прививок РФ.  Ежегодной вакцинации против гриппа подлежат:</a:t>
            </a:r>
          </a:p>
          <a:p>
            <a:pPr marL="0" indent="0">
              <a:buNone/>
            </a:pPr>
            <a:r>
              <a:rPr lang="ru-RU" sz="2400" dirty="0"/>
              <a:t>•	дети, посещающие дошкольные учреждения,</a:t>
            </a:r>
          </a:p>
          <a:p>
            <a:pPr marL="0" indent="0">
              <a:buNone/>
            </a:pPr>
            <a:r>
              <a:rPr lang="ru-RU" sz="2400" dirty="0"/>
              <a:t>•	учащиеся 1-11 классов,</a:t>
            </a:r>
          </a:p>
          <a:p>
            <a:pPr marL="0" indent="0">
              <a:buNone/>
            </a:pPr>
            <a:r>
              <a:rPr lang="ru-RU" sz="2400" dirty="0"/>
              <a:t>•	студенты высших профессиональных и средних профессиональных учебных заведений,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•	взрослые, работающие по отдельным профессиям и должностям (работники медицинских и образовательных учреждений, транспорта, коммунальной сферы и др.),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•	взрослые старше 60 лет.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99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Санитарно-эпидемиологическими </a:t>
            </a:r>
            <a:r>
              <a:rPr lang="ru-RU" sz="2800" dirty="0"/>
              <a:t>правилами СП 3.1.2.3117-13 «Профилактика гриппа и других острых респираторных вирусных инфекций» вакцинация рекомендуется другим группам риска: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•	лицам, страдающим хроническими соматическими заболеваниями,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•	часто болеющим острыми респираторными вирусными заболеваниями,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•	воинским контингентам.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720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008112"/>
          </a:xfrm>
        </p:spPr>
        <p:txBody>
          <a:bodyPr/>
          <a:lstStyle/>
          <a:p>
            <a:r>
              <a:rPr lang="ru-RU" sz="2800" dirty="0"/>
              <a:t>Вакцинация против гриппа показана при следующих хронических заболеваниях: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275589"/>
              </p:ext>
            </p:extLst>
          </p:nvPr>
        </p:nvGraphicFramePr>
        <p:xfrm>
          <a:off x="0" y="836712"/>
          <a:ext cx="9144000" cy="5125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1800"/>
                <a:gridCol w="6372200"/>
              </a:tblGrid>
              <a:tr h="278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Группа заболеваний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62" marR="27362" marT="27362" marB="273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Примеры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62" marR="27362" marT="27362" marB="27362" anchor="ctr"/>
                </a:tc>
              </a:tr>
              <a:tr h="801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Хронические заболевания дыхательной системы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62" marR="27362" marT="27362" marB="273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Хроническая </a:t>
                      </a:r>
                      <a:r>
                        <a:rPr lang="ru-RU" sz="1200" dirty="0" err="1">
                          <a:effectLst/>
                        </a:rPr>
                        <a:t>обструктивная</a:t>
                      </a:r>
                      <a:r>
                        <a:rPr lang="ru-RU" sz="1200" dirty="0">
                          <a:effectLst/>
                        </a:rPr>
                        <a:t> болезнь легких (ХОБЛ), включая хронический бронхит и </a:t>
                      </a:r>
                      <a:r>
                        <a:rPr lang="ru-RU" sz="1200" dirty="0" smtClean="0">
                          <a:effectLst/>
                        </a:rPr>
                        <a:t>эмфизему,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Бронхолегочная </a:t>
                      </a:r>
                      <a:r>
                        <a:rPr lang="ru-RU" sz="1200" dirty="0">
                          <a:effectLst/>
                        </a:rPr>
                        <a:t>дисплазия (БЛД</a:t>
                      </a:r>
                      <a:r>
                        <a:rPr lang="ru-RU" sz="1200" dirty="0" smtClean="0">
                          <a:effectLst/>
                        </a:rPr>
                        <a:t>),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Бронхиальная астма,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Бронхоэктатическая </a:t>
                      </a:r>
                      <a:r>
                        <a:rPr lang="ru-RU" sz="1200" dirty="0">
                          <a:effectLst/>
                        </a:rPr>
                        <a:t>болезнь и др.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62" marR="27362" marT="27362" marB="27362" anchor="ctr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Хронические заболевания сердечно-сосудистой системы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62" marR="27362" marT="27362" marB="273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Врожденные пороки </a:t>
                      </a:r>
                      <a:r>
                        <a:rPr lang="ru-RU" sz="1200" dirty="0" smtClean="0">
                          <a:effectLst/>
                        </a:rPr>
                        <a:t>сердца,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Гипертензия </a:t>
                      </a:r>
                      <a:r>
                        <a:rPr lang="ru-RU" sz="1200" dirty="0">
                          <a:effectLst/>
                        </a:rPr>
                        <a:t>с осложнениями на сердце,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Хроническая сердечная недостаточность и др.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62" marR="27362" marT="27362" marB="27362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Хронические заболевания почек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62" marR="27362" marT="27362" marB="273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Хроническая почечная </a:t>
                      </a:r>
                      <a:r>
                        <a:rPr lang="ru-RU" sz="1200" dirty="0" smtClean="0">
                          <a:effectLst/>
                        </a:rPr>
                        <a:t>недостаточность,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Нефротический синдром,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Трансплантация </a:t>
                      </a:r>
                      <a:r>
                        <a:rPr lang="ru-RU" sz="1200" dirty="0">
                          <a:effectLst/>
                        </a:rPr>
                        <a:t>почки и др.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62" marR="27362" marT="27362" marB="27362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Хронические заболевания печени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62" marR="27362" marT="27362" marB="273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Цирроз,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Биллиарная</a:t>
                      </a:r>
                      <a:r>
                        <a:rPr lang="ru-RU" sz="1200" dirty="0" smtClean="0">
                          <a:effectLst/>
                        </a:rPr>
                        <a:t> атрезия,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Хронические </a:t>
                      </a:r>
                      <a:r>
                        <a:rPr lang="ru-RU" sz="1200" dirty="0">
                          <a:effectLst/>
                        </a:rPr>
                        <a:t>гепатиты и др.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62" marR="27362" marT="27362" marB="27362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Диабет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62" marR="27362" marT="27362" marB="273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Сахарный диабет I </a:t>
                      </a:r>
                      <a:r>
                        <a:rPr lang="ru-RU" sz="1200" dirty="0" smtClean="0">
                          <a:effectLst/>
                        </a:rPr>
                        <a:t>типа,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Сахарный </a:t>
                      </a:r>
                      <a:r>
                        <a:rPr lang="ru-RU" sz="1200" dirty="0">
                          <a:effectLst/>
                        </a:rPr>
                        <a:t>диабет II типа, требующий приема оральных гипогликемических препаратов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62" marR="27362" marT="27362" marB="27362" anchor="ctr"/>
                </a:tc>
              </a:tr>
              <a:tr h="1410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Иммуносупрессия (А)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62" marR="27362" marT="27362" marB="273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Иммуносупрессия</a:t>
                      </a:r>
                      <a:r>
                        <a:rPr lang="ru-RU" sz="1200" dirty="0">
                          <a:effectLst/>
                        </a:rPr>
                        <a:t>, вызванная текущим заболеванием или проводимым лечением,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Лица, получающие </a:t>
                      </a:r>
                      <a:r>
                        <a:rPr lang="ru-RU" sz="1200" dirty="0" smtClean="0">
                          <a:effectLst/>
                        </a:rPr>
                        <a:t>химиотерапию,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Аспления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(отсутствие селезенки</a:t>
                      </a:r>
                      <a:r>
                        <a:rPr lang="ru-RU" sz="1200" dirty="0" smtClean="0">
                          <a:effectLst/>
                        </a:rPr>
                        <a:t>),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ВИЧ-инфекция.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Лица</a:t>
                      </a:r>
                      <a:r>
                        <a:rPr lang="ru-RU" sz="1200" dirty="0">
                          <a:effectLst/>
                        </a:rPr>
                        <a:t>, получающие лечение системными стероидами более чем один месяц в дозе 20 мг в сутки (по преднизолону) и более, или в дозе 1 мг/кг/сутки для детей с весом менее 20 кг и др.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62" marR="27362" marT="27362" marB="27362" anchor="ctr"/>
                </a:tc>
              </a:tr>
              <a:tr h="502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Прием некоторых лекарственных препаратов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62" marR="27362" marT="27362" marB="273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Дети, длительно получающие препараты ацетилсалициловой кислоты (аспирин) и др.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62" marR="27362" marT="27362" marB="27362" anchor="ctr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771800" y="5937517"/>
            <a:ext cx="629025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(А) – вакцинация проводится только инактивированными (убитыми) вакцинами.</a:t>
            </a:r>
          </a:p>
        </p:txBody>
      </p:sp>
    </p:spTree>
    <p:extLst>
      <p:ext uri="{BB962C8B-B14F-4D97-AF65-F5344CB8AC3E}">
        <p14:creationId xmlns:p14="http://schemas.microsoft.com/office/powerpoint/2010/main" val="329723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ru-RU" sz="2800" dirty="0"/>
              <a:t>Противопоказания к введению сплит, субъединичных и </a:t>
            </a:r>
            <a:r>
              <a:rPr lang="ru-RU" sz="2800" dirty="0" err="1"/>
              <a:t>виросомальных</a:t>
            </a:r>
            <a:r>
              <a:rPr lang="ru-RU" sz="2800" dirty="0"/>
              <a:t> вакцин: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4525963"/>
          </a:xfrm>
        </p:spPr>
        <p:txBody>
          <a:bodyPr/>
          <a:lstStyle/>
          <a:p>
            <a:pPr lvl="0"/>
            <a:r>
              <a:rPr lang="ru-RU" sz="2400" dirty="0"/>
              <a:t>тяжелые аллергические реакции на белок куриного яйца;</a:t>
            </a:r>
          </a:p>
          <a:p>
            <a:pPr lvl="0"/>
            <a:r>
              <a:rPr lang="ru-RU" sz="2400" dirty="0"/>
              <a:t>аллергические реакции на антибиотики группы </a:t>
            </a:r>
            <a:r>
              <a:rPr lang="ru-RU" sz="2400" dirty="0" err="1"/>
              <a:t>аминогликозидов</a:t>
            </a:r>
            <a:r>
              <a:rPr lang="ru-RU" sz="2400" dirty="0"/>
              <a:t> и </a:t>
            </a:r>
            <a:r>
              <a:rPr lang="ru-RU" sz="2400" dirty="0" err="1"/>
              <a:t>полимиксин</a:t>
            </a:r>
            <a:r>
              <a:rPr lang="ru-RU" sz="2400" dirty="0"/>
              <a:t> (для вакцин их содержащих);</a:t>
            </a:r>
          </a:p>
          <a:p>
            <a:pPr lvl="0"/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тяжелые реакции или осложнение на предыдущее введение этой вакцины;</a:t>
            </a:r>
          </a:p>
          <a:p>
            <a:pPr lvl="0"/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острое инфекционное заболевание или обострение хронического процесса (временное противопоказание; вакцинация проводится после выздоровления или на фоне ремиссии хронического процесса).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217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/>
          <a:lstStyle/>
          <a:p>
            <a:r>
              <a:rPr lang="ru-RU" sz="2800" dirty="0"/>
              <a:t>Противопоказания к введению живой </a:t>
            </a:r>
            <a:r>
              <a:rPr lang="ru-RU" sz="2800" dirty="0" err="1"/>
              <a:t>интраназальной</a:t>
            </a:r>
            <a:r>
              <a:rPr lang="ru-RU" sz="2800" dirty="0"/>
              <a:t> вакцины: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4176464"/>
          </a:xfrm>
        </p:spPr>
        <p:txBody>
          <a:bodyPr/>
          <a:lstStyle/>
          <a:p>
            <a:pPr lvl="0"/>
            <a:r>
              <a:rPr lang="ru-RU" sz="2000" dirty="0"/>
              <a:t>тяжелые аллергические реакции на белок куриного яйца;</a:t>
            </a:r>
          </a:p>
          <a:p>
            <a:pPr lvl="0"/>
            <a:r>
              <a:rPr lang="ru-RU" sz="2000" dirty="0"/>
              <a:t>тяжелые реакции или осложнение на предыдущее введение этой вакцины;</a:t>
            </a:r>
          </a:p>
          <a:p>
            <a:pPr lvl="0"/>
            <a:r>
              <a:rPr lang="ru-RU" sz="2000" dirty="0"/>
              <a:t>первичные иммунодефициты, </a:t>
            </a:r>
            <a:r>
              <a:rPr lang="ru-RU" sz="2000" dirty="0" err="1"/>
              <a:t>иммуносупрессия</a:t>
            </a:r>
            <a:r>
              <a:rPr lang="ru-RU" sz="2000" dirty="0"/>
              <a:t>, злокачественные новообразования;</a:t>
            </a:r>
          </a:p>
          <a:p>
            <a:pPr lvl="0"/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ринит;</a:t>
            </a:r>
          </a:p>
          <a:p>
            <a:pPr lvl="0"/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беременность;</a:t>
            </a:r>
          </a:p>
          <a:p>
            <a:pPr lvl="0"/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острое инфекционное заболевание или обострение хронического процесса (временное противопоказание; вакцинация проводится после выздоровления или на фоне ремиссии хронического процесса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).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6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532859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После введения инактивированной вакцины, в первые 1-3 дня, возможны </a:t>
            </a:r>
            <a:r>
              <a:rPr lang="ru-RU" sz="2400" dirty="0" err="1"/>
              <a:t>постпрививочные</a:t>
            </a:r>
            <a:r>
              <a:rPr lang="ru-RU" sz="2400" dirty="0"/>
              <a:t> реакции. Это </a:t>
            </a:r>
            <a:r>
              <a:rPr lang="ru-RU" sz="2400" b="1" dirty="0"/>
              <a:t>НОРМАЛЬНЫЕ реакции</a:t>
            </a:r>
            <a:r>
              <a:rPr lang="ru-RU" sz="2400" dirty="0"/>
              <a:t>, они не являются осложнением или побочным действием:</a:t>
            </a:r>
          </a:p>
          <a:p>
            <a:pPr marL="0" indent="0">
              <a:buNone/>
            </a:pPr>
            <a:r>
              <a:rPr lang="ru-RU" sz="2400" dirty="0"/>
              <a:t>•	недомогание, повышение температуры тела;</a:t>
            </a:r>
          </a:p>
          <a:p>
            <a:pPr marL="0" indent="0">
              <a:buNone/>
            </a:pPr>
            <a:r>
              <a:rPr lang="ru-RU" sz="2400" dirty="0"/>
              <a:t>•	болезненность, уплотнение и / или </a:t>
            </a:r>
            <a:r>
              <a:rPr lang="ru-RU" sz="2400" dirty="0" err="1"/>
              <a:t>покранение</a:t>
            </a:r>
            <a:r>
              <a:rPr lang="ru-RU" sz="2400" dirty="0"/>
              <a:t> в месте укола.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Обычно эти реакции слабо выражены и проходят самостоятельно. При высокой температуре тела можно принять жаропонижающее средство (парацетамол, ибупрофен).</a:t>
            </a:r>
          </a:p>
          <a:p>
            <a:pPr marL="0" indent="0" algn="ctr">
              <a:buNone/>
            </a:pP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Во всех случаях возникновения сильных или необычных реакций необходимо сообщить об этом врачу, проводившему вакцинацию (!).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233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Грипп</a:t>
            </a:r>
            <a:r>
              <a:rPr lang="ru-RU" dirty="0" smtClean="0"/>
              <a:t> – это тяжелое инфекционное заболевание, которое может поражать людей любого возраста и пола. Болезнь вызывается мельчайшими биологическими частицами – вирусами. Всего известно три рода вируса – А, В и С, внутри которых вирусологи выделяют отдельные штаммы и серотипы, в зависимости от того, какие белки содержит вирус гриппа. Характерная особенность вируса гриппа – его способность к постоянной мутации. А это значит, что каждый год появляются все новые штаммы, и если человек переболел гриппом и приобрел устойчивость к инфицированию одним штаммом, то это не значит, что он на следующий год не сможет подхватить заболевание, вызванное другим штаммом вируса. 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Легкость передачи возбудителя воздушно-капельным путем (при разговоре, кашле, чихании) приводит к быстрому заражению большого количества людей, особенно в замкнутых пространствах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 Поэтому достаточно быстро возможно развитие эпидемии.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Заболевание у людей могут также вызвать другие виды гриппа: грипп птиц и свиней. Это обусловлено возможностью преодоления видового барьера вирусов гриппа, поражающих различные виды животных.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14832"/>
          <a:stretch/>
        </p:blipFill>
        <p:spPr bwMode="auto">
          <a:xfrm>
            <a:off x="6459869" y="4690117"/>
            <a:ext cx="2684131" cy="21904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62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077"/>
            <a:ext cx="8229600" cy="634082"/>
          </a:xfrm>
        </p:spPr>
        <p:txBody>
          <a:bodyPr/>
          <a:lstStyle/>
          <a:p>
            <a:r>
              <a:rPr lang="ru-RU" dirty="0"/>
              <a:t>Следует помнить: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4896544"/>
          </a:xfrm>
        </p:spPr>
        <p:txBody>
          <a:bodyPr/>
          <a:lstStyle/>
          <a:p>
            <a:pPr lvl="0"/>
            <a:r>
              <a:rPr lang="ru-RU" sz="1800" dirty="0"/>
              <a:t>прививка против гриппа защищает только от гриппа и не защищает от других ОРЗ / ОРВИ и птичьего гриппа; вакцинация против гриппа является только частью комплексной профилактики “простудных” заболеваний в осенне-зимний сезон, она не исключает необходимости проведения других профилактических мероприятий (см. ниже) и не снижает частоту заболеваемости другими ОРВИ у конкретного человека;</a:t>
            </a:r>
          </a:p>
          <a:p>
            <a:pPr lvl="0"/>
            <a:r>
              <a:rPr lang="ru-RU" sz="1800" dirty="0"/>
              <a:t>прививка НЕ может способствовать более частым простудам в последующем и снижению иммунитета;</a:t>
            </a:r>
          </a:p>
          <a:p>
            <a:pPr lvl="0"/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вводимая вакцина НЕ может вызвать заболевание и НЕ может способствовать более тяжелому течению гриппа и других ОРВИ;</a:t>
            </a:r>
          </a:p>
          <a:p>
            <a:pPr lvl="0"/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привитой человек НЕ является заразным для окружающих;</a:t>
            </a:r>
          </a:p>
          <a:p>
            <a:pPr lvl="0"/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после прививки НЕ может быть кашля, насморка или диареи (поноса);</a:t>
            </a:r>
          </a:p>
          <a:p>
            <a:pPr lvl="0"/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развитие какого-либо заболевания в раннем или отдаленном периоде после прививки НЕ говорит о том, что это заболевание спровоцировано или вызвано вакциной; одна только временная связь с прививкой не может быть доказательством нанесенного вреда вакциной.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4213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850106"/>
          </a:xfrm>
        </p:spPr>
        <p:txBody>
          <a:bodyPr/>
          <a:lstStyle/>
          <a:p>
            <a:r>
              <a:rPr lang="ru-RU" sz="2800" dirty="0"/>
              <a:t>Наиболее значимые возбудители ОРЗ / ОРВИ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437963"/>
              </p:ext>
            </p:extLst>
          </p:nvPr>
        </p:nvGraphicFramePr>
        <p:xfrm>
          <a:off x="0" y="692696"/>
          <a:ext cx="9144000" cy="5064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195"/>
                <a:gridCol w="3147845"/>
                <a:gridCol w="4211960"/>
              </a:tblGrid>
              <a:tr h="541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Возбудители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1" marR="47351" marT="47351" marB="473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Представители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1" marR="47351" marT="47351" marB="473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Вызываемые ими заболевания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1" marR="47351" marT="47351" marB="47351" anchor="ctr"/>
                </a:tc>
              </a:tr>
              <a:tr h="2640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Вирусы (ОРВИ)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1" marR="47351" marT="47351" marB="473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Вирусы гриппа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Вирусы парагриппа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Аденовирусы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Риновирусы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РС-вирусы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Энтеровирусы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Реовирусы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Коронавирусы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Бокавирусы человека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Метапневмовирусы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1" marR="47351" marT="47351" marB="473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Грипп, птичий грипп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Парагрипп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Аденовирусная инфекция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Риновирусная инфекция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РС-инфекция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Энтеровирусная инфекция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Реовирусная инфекция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Коронавирусная инфекция, ТОРС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Бокавирусная инфекция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1" marR="47351" marT="47351" marB="47351" anchor="ctr"/>
                </a:tc>
              </a:tr>
              <a:tr h="124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Бактерии (ОРЗ)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1" marR="47351" marT="47351" marB="473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Стафилококки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Стрептококки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Пневмококки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Гемофильная палочка тип b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1" marR="47351" marT="47351" marB="473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Стафилококковая инфекция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Стрептококковая инфекция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Пневмококковаяя</a:t>
                      </a:r>
                      <a:r>
                        <a:rPr lang="ru-RU" sz="1600" dirty="0">
                          <a:effectLst/>
                        </a:rPr>
                        <a:t> инфекция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Гемофильная инфекция (</a:t>
                      </a:r>
                      <a:r>
                        <a:rPr lang="ru-RU" sz="1600" dirty="0" smtClean="0">
                          <a:effectLst/>
                        </a:rPr>
                        <a:t>ХИБ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инфекция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1" marR="47351" marT="47351" marB="47351" anchor="ctr"/>
                </a:tc>
              </a:tr>
              <a:tr h="321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Грибы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1" marR="47351" marT="47351" marB="473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Кандида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1" marR="47351" marT="47351" marB="473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Кандидоз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1" marR="47351" marT="47351" marB="4735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66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414908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Пневмококк – является причиной до 76% пневмоний у взрослых и до 94% осложненных пневмоний у детей, он часто вызывает сепсис, менингит и средний отит, как у детей, так и у взрослых. Во многих развитых странах вакцинация против пневмококковой инфекции включена в Национальные программы иммунизации или активно проводится среди групп риска. В России зарегистрированы две вакцины: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•</a:t>
            </a:r>
            <a:r>
              <a:rPr lang="ru-RU" sz="2400" dirty="0"/>
              <a:t>	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Пневмо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23 (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Sanofi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Pasteur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, Франция);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•	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Превенар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Wyeth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Pharmaceuticals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, Великобритания). 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413583"/>
            <a:ext cx="2420888" cy="2420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24208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6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446449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/>
              <a:t>Пневмо</a:t>
            </a:r>
            <a:r>
              <a:rPr lang="ru-RU" sz="2400" dirty="0"/>
              <a:t> 23 – полисахаридная вакцина, обеспечивающая защиту от 23-х наиболее значимых серотипов пневмококка. Препарат может применяться у детей старше 2-х лет и взрослых. Вакцина вводится однократно. Иммунитет сохраняется в течение 5 -8 лет.</a:t>
            </a:r>
          </a:p>
          <a:p>
            <a:pPr marL="0" indent="0">
              <a:buNone/>
            </a:pP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Превенар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– пневмококковая вакцина, которая за счет конъюгации с белком, обеспечивает адекватный иммунный ответ у детей раннего возраста. В состав вакцины  входят 7 серотипов возбудителя. Вакцинация проводится у детей в возрасте от 2 месяцев до 5 лет. Кратность введения зависит от возраста начала вакцинации.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9088">
            <a:off x="6161206" y="4297467"/>
            <a:ext cx="2280362" cy="1387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64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928992" cy="1143000"/>
          </a:xfrm>
        </p:spPr>
        <p:txBody>
          <a:bodyPr/>
          <a:lstStyle/>
          <a:p>
            <a:r>
              <a:rPr lang="ru-RU" sz="2800" dirty="0" smtClean="0"/>
              <a:t>Вакцинация </a:t>
            </a:r>
            <a:r>
              <a:rPr lang="ru-RU" sz="2800" dirty="0"/>
              <a:t>против пневмококковой инфекции в первую очередь показана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6064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лицам </a:t>
            </a:r>
            <a:r>
              <a:rPr lang="ru-RU" sz="1600" dirty="0"/>
              <a:t>с хроническими заболеваниями сердца (в </a:t>
            </a:r>
            <a:r>
              <a:rPr lang="ru-RU" sz="1600" dirty="0" err="1"/>
              <a:t>т.ч</a:t>
            </a:r>
            <a:r>
              <a:rPr lang="ru-RU" sz="1600" dirty="0"/>
              <a:t>. с сердечной недостаточностью, </a:t>
            </a:r>
            <a:r>
              <a:rPr lang="ru-RU" sz="1600" dirty="0" err="1"/>
              <a:t>кардиомиопатией</a:t>
            </a:r>
            <a:r>
              <a:rPr lang="ru-RU" sz="1600" dirty="0"/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лицам </a:t>
            </a:r>
            <a:r>
              <a:rPr lang="ru-RU" sz="1600" dirty="0"/>
              <a:t>с хроническими заболеваниями легких (в </a:t>
            </a:r>
            <a:r>
              <a:rPr lang="ru-RU" sz="1600" dirty="0" err="1"/>
              <a:t>т.ч</a:t>
            </a:r>
            <a:r>
              <a:rPr lang="ru-RU" sz="1600" dirty="0"/>
              <a:t>. с хронической </a:t>
            </a:r>
            <a:r>
              <a:rPr lang="ru-RU" sz="1600" dirty="0" err="1"/>
              <a:t>обструктивной</a:t>
            </a:r>
            <a:r>
              <a:rPr lang="ru-RU" sz="1600" dirty="0"/>
              <a:t> болезнью легких (ХОБЛ), эмфиземой, бронхиальной астмой); лица, часто болеющие ОРЗ;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лицам </a:t>
            </a:r>
            <a:r>
              <a:rPr lang="ru-RU" sz="1600" dirty="0"/>
              <a:t>с хроническими заболеваниями печени (в </a:t>
            </a:r>
            <a:r>
              <a:rPr lang="ru-RU" sz="1600" dirty="0" err="1"/>
              <a:t>т.ч</a:t>
            </a:r>
            <a:r>
              <a:rPr lang="ru-RU" sz="1600" dirty="0"/>
              <a:t>. цирроз печени);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лицам </a:t>
            </a:r>
            <a:r>
              <a:rPr lang="ru-RU" sz="1600" dirty="0"/>
              <a:t>с хроническими заболеваниями почек (в </a:t>
            </a:r>
            <a:r>
              <a:rPr lang="ru-RU" sz="1600" dirty="0" err="1"/>
              <a:t>т.ч</a:t>
            </a:r>
            <a:r>
              <a:rPr lang="ru-RU" sz="1600" dirty="0"/>
              <a:t>. с хронической почечной недостаточностью, нефротическим синдромом);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больным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сахарным диабетом;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лицам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старше 2-х лет с функциональной или анатомической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аспленией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 (отсутствием селезенки),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ликвореей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кохлеарной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 имплантацией, дефицитом компонентов комплемента;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больным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онкогематологическими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 заболеваниями, ВИЧ-инфекцией,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нейтропенией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, реципиенты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трансплантантов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, лица, получающие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иммуносупрессивную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 терапию;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лицам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в коллективах (детские дошкольные учреждения, армия), особенно перед поступлением;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часто болеющим детям,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в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т.ч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. инфицированные туберкулезом;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лицам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старше 65 лет.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7683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001000" cy="554461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ХИБ-инфекция – широко распространенный возбудитель тяжелых инфекций, в основном у детей до 6 лет. Гемофильная палочка типа b может быть причиной таких состояний, как менингит, </a:t>
            </a:r>
            <a:r>
              <a:rPr lang="ru-RU" sz="2000" dirty="0" err="1"/>
              <a:t>эпиглоттит</a:t>
            </a:r>
            <a:r>
              <a:rPr lang="ru-RU" sz="2000" dirty="0"/>
              <a:t> (воспаление надгортанника), остеомиелит, эндокардит, различных заболеваний ЛОР-органов. В большинстве зарубежных стран вакцинация против ХИБ-инфекции проводится всем детям младше 1 года. В России разрешены к применению три вакцины: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•</a:t>
            </a:r>
            <a:r>
              <a:rPr lang="ru-RU" sz="2000" dirty="0"/>
              <a:t>	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Акт-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Хиб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Sanofi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Pasteur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, Франция);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•	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Хиберикс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GlaxoSmithKline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Biologicals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, Бельгия);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•	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Пентаксим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Sanofi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Pasteur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, Франция) - комбинированная вакцина против коклюша, дифтерии,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стобняка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, полиомиелита и ХИБ-инфекции [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АКДС+ИПВ+ХИБ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].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Вакцинация против ХИБ-инфекции может проводится у детей с 3 месяцев жизни до 5 лет. Кратность введения вакцины зависит от возраста начала вакцинации.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858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94248035"/>
              </p:ext>
            </p:extLst>
          </p:nvPr>
        </p:nvGraphicFramePr>
        <p:xfrm>
          <a:off x="107504" y="116632"/>
          <a:ext cx="89289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17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/>
              <a:t>Берегите себя и своих близких!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426" y="5335165"/>
            <a:ext cx="568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Информация из разных источников сети интернет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45638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4371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Пандемия</a:t>
            </a:r>
            <a:r>
              <a:rPr lang="ru-RU" sz="2400" dirty="0"/>
              <a:t> – уровень заболеваемости, при котором в процесс вовлечены большие территории (страны, континенты или весь мир).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147595"/>
              </p:ext>
            </p:extLst>
          </p:nvPr>
        </p:nvGraphicFramePr>
        <p:xfrm>
          <a:off x="0" y="1484783"/>
          <a:ext cx="9036496" cy="4104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0172"/>
                <a:gridCol w="2569979"/>
                <a:gridCol w="5136345"/>
              </a:tblGrid>
              <a:tr h="454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Годы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Вирус гриппа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Последствия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45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1889-1891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 (H3N2)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Пандемия средней интенсивности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798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1918-1920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 (H1N1) – “Испанка”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Пострадало 20-40% населения мира Более 40 млн. смертельных исходов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798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1957-1959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 (H2N2) – “Азиатский грипп”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Пострадало от 1,5 до 2 млрд. человек Более 1 млн. смертельных исходов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798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1968-1969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 (H3N2) – “Гонгконский грипп”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Пострадали лица младше 65 лет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Смертность: 33800 человек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798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1977-1978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 (H1N1) – “Русский грипп”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Пострадали в основном лица, родившиеся после 1950 года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95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92"/>
            <a:ext cx="9036496" cy="1046044"/>
          </a:xfrm>
        </p:spPr>
        <p:txBody>
          <a:bodyPr/>
          <a:lstStyle/>
          <a:p>
            <a:r>
              <a:rPr lang="ru-RU" sz="3200" dirty="0" smtClean="0"/>
              <a:t>Опасность в осложнениях, которые способен оставить после себя вирус гриппа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68760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Осложнения подразделяют на две </a:t>
            </a:r>
            <a:r>
              <a:rPr lang="ru-RU" dirty="0" smtClean="0"/>
              <a:t>группы: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08628607"/>
              </p:ext>
            </p:extLst>
          </p:nvPr>
        </p:nvGraphicFramePr>
        <p:xfrm>
          <a:off x="15214" y="188640"/>
          <a:ext cx="4196746" cy="5503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>
            <a:off x="4499992" y="1638092"/>
            <a:ext cx="4536504" cy="1440160"/>
          </a:xfrm>
          <a:prstGeom prst="wedgeRoundRectCallout">
            <a:avLst>
              <a:gd name="adj1" fmla="val -66600"/>
              <a:gd name="adj2" fmla="val -26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Геморрагический отек легких, менингиты, </a:t>
            </a:r>
            <a:r>
              <a:rPr lang="ru-RU" dirty="0" err="1" smtClean="0"/>
              <a:t>менингоэнцефалиты</a:t>
            </a:r>
            <a:r>
              <a:rPr lang="ru-RU" dirty="0" smtClean="0"/>
              <a:t> (серозные), инфекционно-токсический шок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499992" y="3933056"/>
            <a:ext cx="4536504" cy="1584176"/>
          </a:xfrm>
          <a:prstGeom prst="wedgeRoundRectCallout">
            <a:avLst>
              <a:gd name="adj1" fmla="val -69448"/>
              <a:gd name="adj2" fmla="val 540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Пневмонии, отиты, синуситы, </a:t>
            </a:r>
            <a:r>
              <a:rPr lang="ru-RU" dirty="0" err="1" smtClean="0"/>
              <a:t>гломерулонефрит</a:t>
            </a:r>
            <a:r>
              <a:rPr lang="ru-RU" dirty="0" smtClean="0"/>
              <a:t>, гнойные менингиты и </a:t>
            </a:r>
            <a:r>
              <a:rPr lang="ru-RU" dirty="0" err="1" smtClean="0"/>
              <a:t>менингоэнцефалиты</a:t>
            </a:r>
            <a:r>
              <a:rPr lang="ru-RU" dirty="0" smtClean="0"/>
              <a:t>, септические состояния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37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928992" cy="1143000"/>
          </a:xfrm>
        </p:spPr>
        <p:txBody>
          <a:bodyPr/>
          <a:lstStyle/>
          <a:p>
            <a:r>
              <a:rPr lang="ru-RU" sz="2800" dirty="0" smtClean="0"/>
              <a:t>Группа </a:t>
            </a:r>
            <a:r>
              <a:rPr lang="ru-RU" sz="2800" dirty="0"/>
              <a:t>бактериальных осложнений обычно развивается при </a:t>
            </a:r>
            <a:r>
              <a:rPr lang="ru-RU" sz="2800" dirty="0" err="1"/>
              <a:t>недолеченном</a:t>
            </a:r>
            <a:r>
              <a:rPr lang="ru-RU" sz="2800" dirty="0"/>
              <a:t> гриппе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6" y="836712"/>
            <a:ext cx="9144000" cy="49685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/>
              <a:t>Ринит – воспаление слизистой оболочки носа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Синусит – воспаление придаточных пазух носа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Гайморит – воспаление гайморовых пазух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Отит – воспаление уха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Бронхит - острое воспаление слизистой оболочки бронхов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Пневмония. Одно из наиболее частых осложнений гриппа причем, как правило, пневмония, это вторичная бактериальная </a:t>
            </a:r>
            <a:r>
              <a:rPr lang="ru-RU" sz="2000" dirty="0" smtClean="0"/>
              <a:t>инфекция.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Первичная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вирусная пневмония (вызывается вирусами высочайшей степени вирулентности), характеризуется высокой смертностью из-за развития молниеносных геморрагических пневмоний, продолжающихся не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более 3-4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дней. Истинная первичная гриппозная пневмония возникает, прежде всего, у больных, страдающих хроническими заболеваниями сердца и легких, сопровождающимися застойными явлениями в легких. </a:t>
            </a:r>
          </a:p>
        </p:txBody>
      </p:sp>
    </p:spTree>
    <p:extLst>
      <p:ext uri="{BB962C8B-B14F-4D97-AF65-F5344CB8AC3E}">
        <p14:creationId xmlns:p14="http://schemas.microsoft.com/office/powerpoint/2010/main" val="161786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57606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900" dirty="0"/>
              <a:t>Синдром Рейе встречается практически исключительно у детей (в основном после заболевания гриппом В) после употребления салицилатов (аспирина) и проявляется сильной рвотой, которая может привести к коме в связи с отеком мозга</a:t>
            </a:r>
            <a:r>
              <a:rPr lang="ru-RU" sz="1900" dirty="0" smtClean="0"/>
              <a:t>.</a:t>
            </a:r>
            <a:endParaRPr lang="ru-RU" sz="1900" dirty="0"/>
          </a:p>
          <a:p>
            <a:pPr>
              <a:buFont typeface="Wingdings" pitchFamily="2" charset="2"/>
              <a:buChar char="Ø"/>
            </a:pPr>
            <a:r>
              <a:rPr lang="ru-RU" sz="1900" dirty="0"/>
              <a:t>Миокардит – воспаление сердечной мышцы (миокарда</a:t>
            </a:r>
            <a:r>
              <a:rPr lang="ru-RU" sz="1900" dirty="0" smtClean="0"/>
              <a:t>).</a:t>
            </a:r>
            <a:endParaRPr lang="ru-RU" sz="1900" dirty="0"/>
          </a:p>
          <a:p>
            <a:pPr>
              <a:buFont typeface="Wingdings" pitchFamily="2" charset="2"/>
              <a:buChar char="Ø"/>
            </a:pPr>
            <a:r>
              <a:rPr lang="ru-RU" sz="1900" dirty="0"/>
              <a:t>Перикардит – воспалительное поражение серозной оболочки сердца</a:t>
            </a:r>
            <a:r>
              <a:rPr lang="ru-RU" sz="1900" dirty="0" smtClean="0"/>
              <a:t>.</a:t>
            </a:r>
            <a:endParaRPr lang="ru-RU" sz="1900" dirty="0"/>
          </a:p>
          <a:p>
            <a:pPr>
              <a:buFont typeface="Wingdings" pitchFamily="2" charset="2"/>
              <a:buChar char="Ø"/>
            </a:pPr>
            <a:r>
              <a:rPr lang="ru-RU" sz="1900" dirty="0"/>
              <a:t>Сердечная недостаточность - это комплекс симптомов и клинических признаков, появляющихся на фоне нарушения насосной функции сердца</a:t>
            </a:r>
            <a:r>
              <a:rPr lang="ru-RU" sz="1900" dirty="0" smtClean="0"/>
              <a:t>.</a:t>
            </a:r>
            <a:endParaRPr lang="ru-RU" sz="1900" dirty="0"/>
          </a:p>
          <a:p>
            <a:pPr>
              <a:buFont typeface="Wingdings" pitchFamily="2" charset="2"/>
              <a:buChar char="Ø"/>
            </a:pPr>
            <a:r>
              <a:rPr lang="ru-RU" sz="1900" dirty="0"/>
              <a:t>Миозит – воспаление скелетных мышц</a:t>
            </a:r>
            <a:r>
              <a:rPr lang="ru-RU" sz="1900" dirty="0" smtClean="0"/>
              <a:t>.</a:t>
            </a:r>
            <a:endParaRPr lang="ru-RU" sz="1900" dirty="0"/>
          </a:p>
          <a:p>
            <a:pPr>
              <a:buFont typeface="Wingdings" pitchFamily="2" charset="2"/>
              <a:buChar char="Ø"/>
            </a:pPr>
            <a:r>
              <a:rPr lang="ru-RU" sz="1900" dirty="0">
                <a:solidFill>
                  <a:schemeClr val="bg2">
                    <a:lumMod val="75000"/>
                  </a:schemeClr>
                </a:solidFill>
              </a:rPr>
              <a:t>Пиелонефрит –воспаление тканей почек</a:t>
            </a:r>
            <a:r>
              <a:rPr lang="ru-RU" sz="19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19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900" dirty="0">
                <a:solidFill>
                  <a:schemeClr val="bg2">
                    <a:lumMod val="75000"/>
                  </a:schemeClr>
                </a:solidFill>
              </a:rPr>
              <a:t>Острый поперечный миелит - синдром для которого характерно острое поперечное поражение спинного мозга - как серого, так и белого вещества - в одном из нескольких смежных грудных сегментов. Заболевание начинается с внезапных болей в спине, затем развиваются сенсорные и двигательные нарушения, распространяющиеся от стоп вверх</a:t>
            </a:r>
            <a:r>
              <a:rPr lang="ru-RU" sz="19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1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9191">
            <a:off x="221160" y="4957577"/>
            <a:ext cx="1176800" cy="1569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9053"/>
            <a:ext cx="1706913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79053"/>
            <a:ext cx="19145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76418"/>
            <a:ext cx="3132535" cy="1898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0248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28803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/>
              <a:t>Менингит – воспаление оболочек головного и спинного мозга.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Энцефалит – воспаление головного мозга.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Бактериальная суперинфекция - наслоение на ослабленный гриппом организм бактериальной инфекции (пневмококковой, гемофильной, стафилококковой).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Обострения хронических заболеваний - бронхиальной астмы и хронического бронхита, сердечно-сосудистых заболеваний, нарушений обмена веществ, заболеваний почек и др.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2841104" cy="2407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363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47727870"/>
              </p:ext>
            </p:extLst>
          </p:nvPr>
        </p:nvGraphicFramePr>
        <p:xfrm>
          <a:off x="107504" y="116632"/>
          <a:ext cx="89289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50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928992" cy="280831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Заражение людей гриппом птиц (H5N1), циркулирующим в последние годы в мире, в настоящее время происходит только при контакте человека с зараженной птицей. </a:t>
            </a:r>
            <a:r>
              <a:rPr lang="ru-RU" sz="2400" dirty="0" err="1"/>
              <a:t>Высокопатогенный</a:t>
            </a:r>
            <a:r>
              <a:rPr lang="ru-RU" sz="2400" dirty="0"/>
              <a:t> подтип вируса гриппа свиней (грипп А/H1N1) может передаваться от человека к человеку, тем самым способствуя быстрому распространению в популяции.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2384425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978">
            <a:off x="2082318" y="3246808"/>
            <a:ext cx="2714625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6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Diseño predeterminado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1429028327_gradusnik</Template>
  <TotalTime>354</TotalTime>
  <Words>2088</Words>
  <Application>Microsoft Office PowerPoint</Application>
  <PresentationFormat>Экран (4:3)</PresentationFormat>
  <Paragraphs>221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Diseño predeterminado</vt:lpstr>
      <vt:lpstr>Грипп и ОРВИ Профилактика</vt:lpstr>
      <vt:lpstr>Презентация PowerPoint</vt:lpstr>
      <vt:lpstr>Пандемия – уровень заболеваемости, при котором в процесс вовлечены большие территории (страны, континенты или весь мир).</vt:lpstr>
      <vt:lpstr>Опасность в осложнениях, которые способен оставить после себя вирус гриппа</vt:lpstr>
      <vt:lpstr>Группа бактериальных осложнений обычно развивается при недолеченном гриппе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СОВРЕМЕННЫЕ МЕТОДЫ ПРОФИЛАКТИКИ ГРИППА (вакцинация)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Вакцинация против гриппа показана при следующих хронических заболеваниях:</vt:lpstr>
      <vt:lpstr>Противопоказания к введению сплит, субъединичных и виросомальных вакцин:</vt:lpstr>
      <vt:lpstr>Противопоказания к введению живой интраназальной вакцины:</vt:lpstr>
      <vt:lpstr>Презентация PowerPoint</vt:lpstr>
      <vt:lpstr>Следует помнить:</vt:lpstr>
      <vt:lpstr>Наиболее значимые возбудители ОРЗ / ОРВИ</vt:lpstr>
      <vt:lpstr>Презентация PowerPoint</vt:lpstr>
      <vt:lpstr>Презентация PowerPoint</vt:lpstr>
      <vt:lpstr>Вакцинация против пневмококковой инфекции в первую очередь показана </vt:lpstr>
      <vt:lpstr>Презентация PowerPoint</vt:lpstr>
      <vt:lpstr>Презентация PowerPoint</vt:lpstr>
      <vt:lpstr>Берегите себя и своих близких!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Грипп</dc:title>
  <dc:creator>Радуга</dc:creator>
  <cp:lastModifiedBy>Радуга</cp:lastModifiedBy>
  <cp:revision>74</cp:revision>
  <dcterms:created xsi:type="dcterms:W3CDTF">2018-10-11T03:57:26Z</dcterms:created>
  <dcterms:modified xsi:type="dcterms:W3CDTF">2018-10-15T04:00:31Z</dcterms:modified>
</cp:coreProperties>
</file>