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59" r:id="rId7"/>
    <p:sldId id="258"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custDataLst>
    <p:tags r:id="rId2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4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35896" y="4509120"/>
            <a:ext cx="5036096" cy="1470025"/>
          </a:xfrm>
        </p:spPr>
        <p:txBody>
          <a:bodyPr/>
          <a:lstStyle>
            <a:lvl1pPr>
              <a:defRPr b="1">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743200" y="6021288"/>
            <a:ext cx="6400800" cy="8367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4F4B8D-F18A-430F-82E6-411E50D24B7D}" type="datetimeFigureOut">
              <a:rPr lang="ru-RU" smtClean="0"/>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1104890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4F4B8D-F18A-430F-82E6-411E50D24B7D}" type="datetimeFigureOut">
              <a:rPr lang="ru-RU" smtClean="0"/>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2652872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4F4B8D-F18A-430F-82E6-411E50D24B7D}" type="datetimeFigureOut">
              <a:rPr lang="ru-RU" smtClean="0"/>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2436989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4F4B8D-F18A-430F-82E6-411E50D24B7D}" type="datetimeFigureOut">
              <a:rPr lang="ru-RU" smtClean="0"/>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2721848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4F4B8D-F18A-430F-82E6-411E50D24B7D}" type="datetimeFigureOut">
              <a:rPr lang="ru-RU" smtClean="0"/>
              <a:t>25.01.2018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2427532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4F4B8D-F18A-430F-82E6-411E50D24B7D}" type="datetimeFigureOut">
              <a:rPr lang="ru-RU" smtClean="0"/>
              <a:t>25.01.2018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647953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54F4B8D-F18A-430F-82E6-411E50D24B7D}" type="datetimeFigureOut">
              <a:rPr lang="ru-RU" smtClean="0"/>
              <a:t>25.01.2018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188504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4F4B8D-F18A-430F-82E6-411E50D24B7D}" type="datetimeFigureOut">
              <a:rPr lang="ru-RU" smtClean="0"/>
              <a:t>25.01.2018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3124577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4F4B8D-F18A-430F-82E6-411E50D24B7D}" type="datetimeFigureOut">
              <a:rPr lang="ru-RU" smtClean="0"/>
              <a:t>25.01.2018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3551642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4F4B8D-F18A-430F-82E6-411E50D24B7D}" type="datetimeFigureOut">
              <a:rPr lang="ru-RU" smtClean="0"/>
              <a:t>25.01.2018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1703872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4F4B8D-F18A-430F-82E6-411E50D24B7D}" type="datetimeFigureOut">
              <a:rPr lang="ru-RU" smtClean="0"/>
              <a:t>25.01.2018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CCABC2-BD6D-4898-9B2A-F50B04BAFA73}" type="slidenum">
              <a:rPr lang="ru-RU" smtClean="0"/>
              <a:t>‹#›</a:t>
            </a:fld>
            <a:endParaRPr lang="ru-RU"/>
          </a:p>
        </p:txBody>
      </p:sp>
    </p:spTree>
    <p:extLst>
      <p:ext uri="{BB962C8B-B14F-4D97-AF65-F5344CB8AC3E}">
        <p14:creationId xmlns:p14="http://schemas.microsoft.com/office/powerpoint/2010/main" val="3081463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5432" y="53752"/>
            <a:ext cx="6563072"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F4B8D-F18A-430F-82E6-411E50D24B7D}" type="datetimeFigureOut">
              <a:rPr lang="ru-RU" smtClean="0"/>
              <a:t>25.01.2018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CABC2-BD6D-4898-9B2A-F50B04BAFA73}" type="slidenum">
              <a:rPr lang="ru-RU" smtClean="0"/>
              <a:t>‹#›</a:t>
            </a:fld>
            <a:endParaRPr lang="ru-RU"/>
          </a:p>
        </p:txBody>
      </p:sp>
    </p:spTree>
    <p:extLst>
      <p:ext uri="{BB962C8B-B14F-4D97-AF65-F5344CB8AC3E}">
        <p14:creationId xmlns:p14="http://schemas.microsoft.com/office/powerpoint/2010/main" val="370700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yzdorov.r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35896" y="4365104"/>
            <a:ext cx="5184576" cy="1470025"/>
          </a:xfrm>
        </p:spPr>
        <p:txBody>
          <a:bodyPr>
            <a:normAutofit fontScale="90000"/>
          </a:bodyPr>
          <a:lstStyle/>
          <a:p>
            <a:r>
              <a:rPr lang="ru-RU" dirty="0"/>
              <a:t>Паразитарные заболевания человека </a:t>
            </a:r>
          </a:p>
        </p:txBody>
      </p:sp>
      <p:sp>
        <p:nvSpPr>
          <p:cNvPr id="3" name="Подзаголовок 2"/>
          <p:cNvSpPr>
            <a:spLocks noGrp="1"/>
          </p:cNvSpPr>
          <p:nvPr>
            <p:ph type="subTitle" idx="1"/>
          </p:nvPr>
        </p:nvSpPr>
        <p:spPr>
          <a:xfrm>
            <a:off x="2915816" y="5661248"/>
            <a:ext cx="6400800" cy="836712"/>
          </a:xfrm>
        </p:spPr>
        <p:txBody>
          <a:bodyPr>
            <a:normAutofit fontScale="62500" lnSpcReduction="20000"/>
          </a:bodyPr>
          <a:lstStyle/>
          <a:p>
            <a:r>
              <a:rPr lang="ru-RU" dirty="0"/>
              <a:t>отдельная группа болезней, провоцируемая паразитирующими одноклеточными и многоклеточными организмами</a:t>
            </a:r>
          </a:p>
        </p:txBody>
      </p:sp>
    </p:spTree>
    <p:extLst>
      <p:ext uri="{BB962C8B-B14F-4D97-AF65-F5344CB8AC3E}">
        <p14:creationId xmlns:p14="http://schemas.microsoft.com/office/powerpoint/2010/main" val="3930211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Заболевания, провоцируемые протозойными организмами</a:t>
            </a:r>
          </a:p>
        </p:txBody>
      </p:sp>
      <p:sp>
        <p:nvSpPr>
          <p:cNvPr id="3" name="Объект 2"/>
          <p:cNvSpPr>
            <a:spLocks noGrp="1"/>
          </p:cNvSpPr>
          <p:nvPr>
            <p:ph idx="1"/>
          </p:nvPr>
        </p:nvSpPr>
        <p:spPr>
          <a:xfrm>
            <a:off x="323528" y="1772816"/>
            <a:ext cx="8363272" cy="4680520"/>
          </a:xfrm>
        </p:spPr>
        <p:txBody>
          <a:bodyPr>
            <a:normAutofit fontScale="92500" lnSpcReduction="10000"/>
          </a:bodyPr>
          <a:lstStyle/>
          <a:p>
            <a:r>
              <a:rPr lang="ru-RU" dirty="0"/>
              <a:t>Амебиаз;</a:t>
            </a:r>
          </a:p>
          <a:p>
            <a:r>
              <a:rPr lang="ru-RU" dirty="0" err="1"/>
              <a:t>Изоспороз</a:t>
            </a:r>
            <a:r>
              <a:rPr lang="ru-RU" dirty="0"/>
              <a:t>;</a:t>
            </a:r>
          </a:p>
          <a:p>
            <a:r>
              <a:rPr lang="ru-RU" dirty="0" err="1"/>
              <a:t>Лямблиоз</a:t>
            </a:r>
            <a:r>
              <a:rPr lang="ru-RU" dirty="0"/>
              <a:t>;</a:t>
            </a:r>
          </a:p>
          <a:p>
            <a:r>
              <a:rPr lang="ru-RU" dirty="0"/>
              <a:t>Лейшманиоз;</a:t>
            </a:r>
          </a:p>
          <a:p>
            <a:r>
              <a:rPr lang="ru-RU" dirty="0"/>
              <a:t>Малярия;</a:t>
            </a:r>
          </a:p>
          <a:p>
            <a:r>
              <a:rPr lang="ru-RU" dirty="0" err="1"/>
              <a:t>Риноспоридиоз</a:t>
            </a:r>
            <a:r>
              <a:rPr lang="ru-RU" dirty="0"/>
              <a:t>;</a:t>
            </a:r>
          </a:p>
          <a:p>
            <a:r>
              <a:rPr lang="ru-RU" dirty="0"/>
              <a:t>Сонная болезнь;</a:t>
            </a:r>
          </a:p>
          <a:p>
            <a:r>
              <a:rPr lang="ru-RU" dirty="0"/>
              <a:t>Токсоплазмоз;</a:t>
            </a:r>
          </a:p>
          <a:p>
            <a:r>
              <a:rPr lang="ru-RU" dirty="0"/>
              <a:t>Трихомониаз и пр</a:t>
            </a:r>
            <a:r>
              <a:rPr lang="ru-RU" dirty="0" smtClean="0"/>
              <a:t>.</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00808"/>
            <a:ext cx="3488829" cy="485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86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Заболевания, провоцируемые эктопаразитами</a:t>
            </a:r>
            <a:r>
              <a:rPr lang="ru-RU" sz="3600" dirty="0" smtClean="0"/>
              <a:t>:</a:t>
            </a:r>
            <a:endParaRPr lang="ru-RU" sz="3600" dirty="0"/>
          </a:p>
        </p:txBody>
      </p:sp>
      <p:sp>
        <p:nvSpPr>
          <p:cNvPr id="4" name="Объект 3"/>
          <p:cNvSpPr>
            <a:spLocks noGrp="1"/>
          </p:cNvSpPr>
          <p:nvPr>
            <p:ph idx="1"/>
          </p:nvPr>
        </p:nvSpPr>
        <p:spPr>
          <a:xfrm>
            <a:off x="251520" y="1628800"/>
            <a:ext cx="8435280" cy="2376263"/>
          </a:xfrm>
        </p:spPr>
        <p:txBody>
          <a:bodyPr/>
          <a:lstStyle/>
          <a:p>
            <a:pPr lvl="0"/>
            <a:r>
              <a:rPr lang="ru-RU" dirty="0"/>
              <a:t>Педикулез;</a:t>
            </a:r>
          </a:p>
          <a:p>
            <a:pPr lvl="0"/>
            <a:r>
              <a:rPr lang="ru-RU" dirty="0" err="1"/>
              <a:t>Демодекоз</a:t>
            </a:r>
            <a:r>
              <a:rPr lang="ru-RU" dirty="0"/>
              <a:t>;</a:t>
            </a:r>
          </a:p>
          <a:p>
            <a:pPr lvl="0"/>
            <a:r>
              <a:rPr lang="ru-RU" dirty="0" err="1"/>
              <a:t>Кохлиомиаз</a:t>
            </a:r>
            <a:r>
              <a:rPr lang="ru-RU" dirty="0"/>
              <a:t>;</a:t>
            </a:r>
          </a:p>
          <a:p>
            <a:pPr lvl="0"/>
            <a:r>
              <a:rPr lang="ru-RU" dirty="0"/>
              <a:t>Чесотка</a:t>
            </a:r>
            <a:r>
              <a:rPr lang="ru-RU" dirty="0" smtClean="0"/>
              <a:t>.</a:t>
            </a:r>
            <a:endParaRPr lang="ru-RU" dirty="0"/>
          </a:p>
        </p:txBody>
      </p:sp>
      <p:sp>
        <p:nvSpPr>
          <p:cNvPr id="7" name="Заголовок 1"/>
          <p:cNvSpPr txBox="1">
            <a:spLocks/>
          </p:cNvSpPr>
          <p:nvPr/>
        </p:nvSpPr>
        <p:spPr>
          <a:xfrm>
            <a:off x="2483768" y="3789040"/>
            <a:ext cx="65630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ru-RU" sz="3600" dirty="0" smtClean="0"/>
              <a:t>Заболевания, провоцируемые иными паразитами:</a:t>
            </a:r>
            <a:endParaRPr lang="ru-RU" sz="3600" dirty="0"/>
          </a:p>
        </p:txBody>
      </p:sp>
      <p:sp>
        <p:nvSpPr>
          <p:cNvPr id="8" name="Объект 2"/>
          <p:cNvSpPr txBox="1">
            <a:spLocks/>
          </p:cNvSpPr>
          <p:nvPr/>
        </p:nvSpPr>
        <p:spPr>
          <a:xfrm>
            <a:off x="251520" y="4581128"/>
            <a:ext cx="3466728" cy="1977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smtClean="0"/>
              <a:t>Миазы;</a:t>
            </a:r>
          </a:p>
          <a:p>
            <a:r>
              <a:rPr lang="ru-RU" dirty="0" err="1" smtClean="0"/>
              <a:t>Лингватулез</a:t>
            </a:r>
            <a:r>
              <a:rPr lang="ru-RU" dirty="0" smtClean="0"/>
              <a:t>;</a:t>
            </a:r>
          </a:p>
          <a:p>
            <a:r>
              <a:rPr lang="ru-RU" dirty="0" err="1" smtClean="0"/>
              <a:t>Дерматобиаз</a:t>
            </a:r>
            <a:r>
              <a:rPr lang="ru-RU" dirty="0" smtClean="0"/>
              <a:t>.</a:t>
            </a:r>
            <a:endParaRPr lang="ru-R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72903"/>
            <a:ext cx="318293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296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Лечение паразитарных заболеваний</a:t>
            </a:r>
          </a:p>
        </p:txBody>
      </p:sp>
      <p:sp>
        <p:nvSpPr>
          <p:cNvPr id="3" name="Объект 2"/>
          <p:cNvSpPr>
            <a:spLocks noGrp="1"/>
          </p:cNvSpPr>
          <p:nvPr>
            <p:ph idx="1"/>
          </p:nvPr>
        </p:nvSpPr>
        <p:spPr>
          <a:xfrm>
            <a:off x="251520" y="1628800"/>
            <a:ext cx="8640960" cy="4896544"/>
          </a:xfrm>
        </p:spPr>
        <p:txBody>
          <a:bodyPr>
            <a:normAutofit fontScale="70000" lnSpcReduction="20000"/>
          </a:bodyPr>
          <a:lstStyle/>
          <a:p>
            <a:pPr marL="0" indent="0">
              <a:buNone/>
            </a:pPr>
            <a:r>
              <a:rPr lang="ru-RU" dirty="0"/>
              <a:t>Препарат подбирается исходя из трех основополагающих принципов:</a:t>
            </a:r>
          </a:p>
          <a:p>
            <a:r>
              <a:rPr lang="ru-RU" dirty="0"/>
              <a:t>Возможность уничтожения личинок (</a:t>
            </a:r>
            <a:r>
              <a:rPr lang="ru-RU" dirty="0" err="1"/>
              <a:t>ларвицидный</a:t>
            </a:r>
            <a:r>
              <a:rPr lang="ru-RU" dirty="0"/>
              <a:t> эффект).</a:t>
            </a:r>
          </a:p>
          <a:p>
            <a:r>
              <a:rPr lang="ru-RU" dirty="0"/>
              <a:t>Возможность уничтожения яиц (</a:t>
            </a:r>
            <a:r>
              <a:rPr lang="ru-RU" dirty="0" err="1"/>
              <a:t>овицидный</a:t>
            </a:r>
            <a:r>
              <a:rPr lang="ru-RU" dirty="0"/>
              <a:t> эффект).</a:t>
            </a:r>
          </a:p>
          <a:p>
            <a:r>
              <a:rPr lang="ru-RU" dirty="0"/>
              <a:t>Возможность уничтожения взрослых особей (</a:t>
            </a:r>
            <a:r>
              <a:rPr lang="ru-RU" dirty="0" err="1"/>
              <a:t>вермицидный</a:t>
            </a:r>
            <a:r>
              <a:rPr lang="ru-RU" dirty="0"/>
              <a:t> эффект). </a:t>
            </a:r>
          </a:p>
          <a:p>
            <a:pPr marL="0" indent="0">
              <a:buNone/>
            </a:pPr>
            <a:r>
              <a:rPr lang="ru-RU" dirty="0"/>
              <a:t>После завершения </a:t>
            </a:r>
            <a:r>
              <a:rPr lang="ru-RU" dirty="0" err="1"/>
              <a:t>антипаразитарного</a:t>
            </a:r>
            <a:r>
              <a:rPr lang="ru-RU" dirty="0"/>
              <a:t> курса в обязательном порядке проводят контрольное исследование. Важно учитывать форму гельминтоза, фазу болезни, возраст пациента, наличие сопутствующих патологий. </a:t>
            </a:r>
          </a:p>
          <a:p>
            <a:pPr marL="0" indent="0" algn="ctr">
              <a:buNone/>
            </a:pPr>
            <a:r>
              <a:rPr lang="ru-RU" i="1" dirty="0"/>
              <a:t>Следует помнить, что все антигельминтные препараты обладают токсическим воздействием на организм не только червей, но и человека. </a:t>
            </a:r>
          </a:p>
          <a:p>
            <a:pPr marL="0" indent="0" algn="ctr">
              <a:buNone/>
            </a:pPr>
            <a:r>
              <a:rPr lang="ru-RU" i="1" dirty="0"/>
              <a:t>Поэтому подбирать их должен доктор! </a:t>
            </a:r>
          </a:p>
          <a:p>
            <a:pPr marL="0" indent="0">
              <a:buNone/>
            </a:pPr>
            <a:r>
              <a:rPr lang="en-US" dirty="0" smtClean="0"/>
              <a:t>PS</a:t>
            </a:r>
            <a:r>
              <a:rPr lang="ru-RU" dirty="0" smtClean="0"/>
              <a:t>: Тяжелые </a:t>
            </a:r>
            <a:r>
              <a:rPr lang="ru-RU" dirty="0"/>
              <a:t>формы паразитарных болезней требуют хирургического вмешательства. </a:t>
            </a:r>
          </a:p>
        </p:txBody>
      </p:sp>
    </p:spTree>
    <p:extLst>
      <p:ext uri="{BB962C8B-B14F-4D97-AF65-F5344CB8AC3E}">
        <p14:creationId xmlns:p14="http://schemas.microsoft.com/office/powerpoint/2010/main" val="745991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Современные препараты для лечения гельминтозов</a:t>
            </a:r>
          </a:p>
        </p:txBody>
      </p:sp>
      <p:sp>
        <p:nvSpPr>
          <p:cNvPr id="3" name="Объект 2"/>
          <p:cNvSpPr>
            <a:spLocks noGrp="1"/>
          </p:cNvSpPr>
          <p:nvPr>
            <p:ph idx="1"/>
          </p:nvPr>
        </p:nvSpPr>
        <p:spPr>
          <a:xfrm>
            <a:off x="323528" y="1556792"/>
            <a:ext cx="8496944" cy="5112568"/>
          </a:xfrm>
        </p:spPr>
        <p:txBody>
          <a:bodyPr>
            <a:normAutofit fontScale="92500" lnSpcReduction="20000"/>
          </a:bodyPr>
          <a:lstStyle/>
          <a:p>
            <a:r>
              <a:rPr lang="ru-RU" dirty="0" err="1"/>
              <a:t>Левамизол</a:t>
            </a:r>
            <a:r>
              <a:rPr lang="ru-RU" dirty="0"/>
              <a:t> (</a:t>
            </a:r>
            <a:r>
              <a:rPr lang="ru-RU" dirty="0" err="1"/>
              <a:t>Декарис</a:t>
            </a:r>
            <a:r>
              <a:rPr lang="ru-RU" dirty="0"/>
              <a:t>)</a:t>
            </a:r>
          </a:p>
          <a:p>
            <a:r>
              <a:rPr lang="ru-RU" dirty="0" err="1"/>
              <a:t>Альбендазол</a:t>
            </a:r>
            <a:r>
              <a:rPr lang="ru-RU" dirty="0"/>
              <a:t> (</a:t>
            </a:r>
            <a:r>
              <a:rPr lang="ru-RU" dirty="0" err="1"/>
              <a:t>Немозол</a:t>
            </a:r>
            <a:r>
              <a:rPr lang="ru-RU" dirty="0"/>
              <a:t>)</a:t>
            </a:r>
          </a:p>
          <a:p>
            <a:r>
              <a:rPr lang="ru-RU" dirty="0" err="1"/>
              <a:t>Мебендазол</a:t>
            </a:r>
            <a:r>
              <a:rPr lang="ru-RU" dirty="0"/>
              <a:t> (</a:t>
            </a:r>
            <a:r>
              <a:rPr lang="ru-RU" dirty="0" err="1"/>
              <a:t>Вермокс</a:t>
            </a:r>
            <a:r>
              <a:rPr lang="ru-RU" dirty="0"/>
              <a:t>, </a:t>
            </a:r>
            <a:r>
              <a:rPr lang="ru-RU" dirty="0" err="1"/>
              <a:t>Вормин</a:t>
            </a:r>
            <a:r>
              <a:rPr lang="ru-RU" dirty="0"/>
              <a:t> и пр.)</a:t>
            </a:r>
          </a:p>
          <a:p>
            <a:r>
              <a:rPr lang="ru-RU" dirty="0" err="1"/>
              <a:t>Пирантел</a:t>
            </a:r>
            <a:r>
              <a:rPr lang="ru-RU" dirty="0"/>
              <a:t> (</a:t>
            </a:r>
            <a:r>
              <a:rPr lang="ru-RU" dirty="0" err="1"/>
              <a:t>Немоцид</a:t>
            </a:r>
            <a:r>
              <a:rPr lang="ru-RU" dirty="0"/>
              <a:t>, </a:t>
            </a:r>
            <a:r>
              <a:rPr lang="ru-RU" dirty="0" err="1"/>
              <a:t>Гельминтокс</a:t>
            </a:r>
            <a:r>
              <a:rPr lang="ru-RU" dirty="0"/>
              <a:t> и пр.)</a:t>
            </a:r>
          </a:p>
          <a:p>
            <a:r>
              <a:rPr lang="ru-RU" dirty="0" err="1"/>
              <a:t>Пиперазин</a:t>
            </a:r>
            <a:endParaRPr lang="ru-RU" dirty="0"/>
          </a:p>
          <a:p>
            <a:r>
              <a:rPr lang="ru-RU" dirty="0" err="1"/>
              <a:t>Карбендацим</a:t>
            </a:r>
            <a:r>
              <a:rPr lang="ru-RU" dirty="0"/>
              <a:t> (</a:t>
            </a:r>
            <a:r>
              <a:rPr lang="ru-RU" dirty="0" err="1"/>
              <a:t>Медамин</a:t>
            </a:r>
            <a:r>
              <a:rPr lang="ru-RU" dirty="0"/>
              <a:t>)</a:t>
            </a:r>
          </a:p>
          <a:p>
            <a:r>
              <a:rPr lang="ru-RU" dirty="0" err="1"/>
              <a:t>Пирвиний</a:t>
            </a:r>
            <a:r>
              <a:rPr lang="ru-RU" dirty="0"/>
              <a:t> </a:t>
            </a:r>
            <a:r>
              <a:rPr lang="ru-RU" dirty="0" err="1"/>
              <a:t>эмбонат</a:t>
            </a:r>
            <a:r>
              <a:rPr lang="ru-RU" dirty="0"/>
              <a:t> (</a:t>
            </a:r>
            <a:r>
              <a:rPr lang="ru-RU" dirty="0" err="1"/>
              <a:t>Пиркон</a:t>
            </a:r>
            <a:r>
              <a:rPr lang="ru-RU" dirty="0"/>
              <a:t>, </a:t>
            </a:r>
            <a:r>
              <a:rPr lang="ru-RU" dirty="0" err="1"/>
              <a:t>Ванквин</a:t>
            </a:r>
            <a:r>
              <a:rPr lang="ru-RU" dirty="0"/>
              <a:t> и пр.)</a:t>
            </a:r>
          </a:p>
          <a:p>
            <a:r>
              <a:rPr lang="ru-RU" dirty="0" err="1"/>
              <a:t>Никлозамид</a:t>
            </a:r>
            <a:r>
              <a:rPr lang="ru-RU" dirty="0"/>
              <a:t> (</a:t>
            </a:r>
            <a:r>
              <a:rPr lang="ru-RU" dirty="0" err="1"/>
              <a:t>Фенасал</a:t>
            </a:r>
            <a:r>
              <a:rPr lang="ru-RU" dirty="0"/>
              <a:t>)</a:t>
            </a:r>
          </a:p>
          <a:p>
            <a:r>
              <a:rPr lang="ru-RU" dirty="0" err="1"/>
              <a:t>Мепакрин</a:t>
            </a:r>
            <a:r>
              <a:rPr lang="ru-RU" dirty="0"/>
              <a:t> (Акрихин)</a:t>
            </a:r>
          </a:p>
          <a:p>
            <a:r>
              <a:rPr lang="ru-RU" dirty="0" err="1"/>
              <a:t>Празиквантел</a:t>
            </a:r>
            <a:r>
              <a:rPr lang="ru-RU" dirty="0"/>
              <a:t> (</a:t>
            </a:r>
            <a:r>
              <a:rPr lang="ru-RU" dirty="0" err="1"/>
              <a:t>Цесол</a:t>
            </a:r>
            <a:r>
              <a:rPr lang="ru-RU" dirty="0"/>
              <a:t>, </a:t>
            </a:r>
            <a:r>
              <a:rPr lang="ru-RU" dirty="0" err="1"/>
              <a:t>Азинокс</a:t>
            </a:r>
            <a:r>
              <a:rPr lang="ru-RU" dirty="0"/>
              <a:t> и пр.) </a:t>
            </a:r>
          </a:p>
          <a:p>
            <a:r>
              <a:rPr lang="ru-RU" dirty="0" err="1"/>
              <a:t>Битионол</a:t>
            </a:r>
            <a:r>
              <a:rPr lang="ru-RU" dirty="0"/>
              <a:t>, </a:t>
            </a:r>
            <a:r>
              <a:rPr lang="ru-RU" dirty="0" err="1"/>
              <a:t>Хлоксил</a:t>
            </a:r>
            <a:r>
              <a:rPr lang="ru-RU" dirty="0"/>
              <a:t> и иные.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46860">
            <a:off x="6659633" y="4857808"/>
            <a:ext cx="25908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074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Профилактика паразитарных заболеваний</a:t>
            </a:r>
          </a:p>
        </p:txBody>
      </p:sp>
      <p:sp>
        <p:nvSpPr>
          <p:cNvPr id="4" name="Объект 2"/>
          <p:cNvSpPr txBox="1">
            <a:spLocks/>
          </p:cNvSpPr>
          <p:nvPr/>
        </p:nvSpPr>
        <p:spPr>
          <a:xfrm>
            <a:off x="107504" y="1628800"/>
            <a:ext cx="8856984" cy="511256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smtClean="0"/>
              <a:t>Соблюдение правил личной гигиены (мытье рук перед приемом пищи, после каждого похода в туалет, после посещения общественных мест и после контакта с животными).</a:t>
            </a:r>
          </a:p>
          <a:p>
            <a:r>
              <a:rPr lang="ru-RU" dirty="0" smtClean="0"/>
              <a:t>Все продукты питания должны проходить соответствующую обработку. Фрукты и овощи, зелень и ягоды нужно промывать проточной водой и по мере необходимости замачивать в дезинфицирующих растворах (например, в содовом растворе).</a:t>
            </a:r>
          </a:p>
          <a:p>
            <a:r>
              <a:rPr lang="ru-RU" dirty="0" smtClean="0"/>
              <a:t>Мясо и рыба должны быть обработаны термически. </a:t>
            </a:r>
          </a:p>
          <a:p>
            <a:r>
              <a:rPr lang="ru-RU" dirty="0" smtClean="0"/>
              <a:t>Воду следует кипятить.</a:t>
            </a:r>
          </a:p>
          <a:p>
            <a:r>
              <a:rPr lang="ru-RU" dirty="0" smtClean="0"/>
              <a:t>Если в доме есть домашние животные, то им необходимо проводить профилактические </a:t>
            </a:r>
            <a:r>
              <a:rPr lang="ru-RU" dirty="0" err="1" smtClean="0"/>
              <a:t>антипаразитарные</a:t>
            </a:r>
            <a:r>
              <a:rPr lang="ru-RU" dirty="0" smtClean="0"/>
              <a:t> курсы. Туалет и место приема пищи питомца должны содержаться в чистоте. Следует мыть руки после каждого контакта с животным. </a:t>
            </a:r>
          </a:p>
          <a:p>
            <a:r>
              <a:rPr lang="ru-RU" dirty="0" smtClean="0"/>
              <a:t>В помещении должна проводиться регулярная влажная уборка. </a:t>
            </a:r>
          </a:p>
          <a:p>
            <a:r>
              <a:rPr lang="ru-RU" dirty="0" smtClean="0"/>
              <a:t>Во время работы с землей руки должны быть в перчатках. </a:t>
            </a:r>
            <a:endParaRPr lang="ru-RU" dirty="0"/>
          </a:p>
        </p:txBody>
      </p:sp>
    </p:spTree>
    <p:extLst>
      <p:ext uri="{BB962C8B-B14F-4D97-AF65-F5344CB8AC3E}">
        <p14:creationId xmlns:p14="http://schemas.microsoft.com/office/powerpoint/2010/main" val="3052174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0"/>
            <a:ext cx="6563072" cy="1143000"/>
          </a:xfrm>
        </p:spPr>
        <p:txBody>
          <a:bodyPr>
            <a:noAutofit/>
          </a:bodyPr>
          <a:lstStyle/>
          <a:p>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СанПиН 3.2.3215-14 "Профилактика паразитарных болезней на территории Российской Федерации"</a:t>
            </a:r>
            <a:endParaRPr lang="ru-RU" sz="2800" dirty="0"/>
          </a:p>
        </p:txBody>
      </p:sp>
      <p:sp>
        <p:nvSpPr>
          <p:cNvPr id="3" name="Объект 2"/>
          <p:cNvSpPr>
            <a:spLocks noGrp="1"/>
          </p:cNvSpPr>
          <p:nvPr>
            <p:ph idx="1"/>
          </p:nvPr>
        </p:nvSpPr>
        <p:spPr>
          <a:xfrm>
            <a:off x="107504" y="1628800"/>
            <a:ext cx="8856984" cy="5040560"/>
          </a:xfrm>
        </p:spPr>
        <p:txBody>
          <a:bodyPr>
            <a:normAutofit fontScale="55000" lnSpcReduction="20000"/>
          </a:bodyPr>
          <a:lstStyle/>
          <a:p>
            <a:pPr marL="0" indent="0" algn="ctr">
              <a:buNone/>
            </a:pPr>
            <a:r>
              <a:rPr lang="ru-RU" dirty="0"/>
              <a:t>ФЕДЕРАЛЬНАЯ СЛУЖБА ПО НАДЗОРУ В СФЕРЕ ЗАЩИТЫ</a:t>
            </a:r>
          </a:p>
          <a:p>
            <a:pPr marL="0" indent="0" algn="ctr">
              <a:buNone/>
            </a:pPr>
            <a:r>
              <a:rPr lang="ru-RU" dirty="0"/>
              <a:t>ПРАВ ПОТРЕБИТЕЛЕЙ И БЛАГОПОЛУЧИЯ ЧЕЛОВЕКА</a:t>
            </a:r>
          </a:p>
          <a:p>
            <a:pPr marL="0" indent="0" algn="ctr">
              <a:buNone/>
            </a:pPr>
            <a:r>
              <a:rPr lang="ru-RU" dirty="0"/>
              <a:t> </a:t>
            </a:r>
          </a:p>
          <a:p>
            <a:pPr marL="0" indent="0" algn="ctr">
              <a:buNone/>
            </a:pPr>
            <a:r>
              <a:rPr lang="ru-RU" dirty="0"/>
              <a:t>ГЛАВНЫЙ ГОСУДАРСТВЕННЫЙ САНИТАРНЫЙ ВРАЧ</a:t>
            </a:r>
          </a:p>
          <a:p>
            <a:pPr marL="0" indent="0" algn="ctr">
              <a:buNone/>
            </a:pPr>
            <a:r>
              <a:rPr lang="ru-RU" dirty="0"/>
              <a:t>РОССИЙСКОЙ ФЕДЕРАЦИИ</a:t>
            </a:r>
          </a:p>
          <a:p>
            <a:pPr marL="0" indent="0" algn="ctr">
              <a:buNone/>
            </a:pPr>
            <a:r>
              <a:rPr lang="ru-RU" dirty="0"/>
              <a:t> </a:t>
            </a:r>
          </a:p>
          <a:p>
            <a:pPr marL="0" indent="0" algn="ctr">
              <a:buNone/>
            </a:pPr>
            <a:r>
              <a:rPr lang="ru-RU" dirty="0"/>
              <a:t>ПОСТАНОВЛЕНИЕ</a:t>
            </a:r>
          </a:p>
          <a:p>
            <a:pPr marL="0" indent="0" algn="ctr">
              <a:buNone/>
            </a:pPr>
            <a:r>
              <a:rPr lang="ru-RU" dirty="0"/>
              <a:t>от 22 августа 2014 г. N 50</a:t>
            </a:r>
          </a:p>
          <a:p>
            <a:pPr marL="0" indent="0" algn="ctr">
              <a:buNone/>
            </a:pPr>
            <a:r>
              <a:rPr lang="ru-RU" dirty="0"/>
              <a:t> </a:t>
            </a:r>
          </a:p>
          <a:p>
            <a:pPr marL="0" indent="0" algn="ctr">
              <a:buNone/>
            </a:pPr>
            <a:r>
              <a:rPr lang="ru-RU" dirty="0"/>
              <a:t>ОБ УТВЕРЖДЕНИИ САНПИН 3.2.3215-14</a:t>
            </a:r>
          </a:p>
          <a:p>
            <a:pPr marL="0" indent="0" algn="ctr">
              <a:buNone/>
            </a:pPr>
            <a:r>
              <a:rPr lang="ru-RU" dirty="0"/>
              <a:t>"ПРОФИЛАКТИКА ПАРАЗИТАРНЫХ БОЛЕЗНЕЙ НА ТЕРРИТОРИИ</a:t>
            </a:r>
          </a:p>
          <a:p>
            <a:pPr marL="0" indent="0" algn="ctr">
              <a:buNone/>
            </a:pPr>
            <a:r>
              <a:rPr lang="ru-RU" dirty="0"/>
              <a:t>РОССИЙСКОЙ ФЕДЕРАЦИИ"</a:t>
            </a:r>
          </a:p>
          <a:p>
            <a:pPr marL="0" indent="0" algn="ctr">
              <a:buNone/>
            </a:pPr>
            <a:r>
              <a:rPr lang="ru-RU" dirty="0"/>
              <a:t>Утверждены</a:t>
            </a:r>
          </a:p>
          <a:p>
            <a:pPr marL="0" indent="0" algn="ctr">
              <a:buNone/>
            </a:pPr>
            <a:r>
              <a:rPr lang="ru-RU" dirty="0"/>
              <a:t>постановлением</a:t>
            </a:r>
          </a:p>
          <a:p>
            <a:pPr marL="0" indent="0" algn="ctr">
              <a:buNone/>
            </a:pPr>
            <a:r>
              <a:rPr lang="ru-RU" dirty="0"/>
              <a:t>Главного государственного</a:t>
            </a:r>
          </a:p>
          <a:p>
            <a:pPr marL="0" indent="0" algn="ctr">
              <a:buNone/>
            </a:pPr>
            <a:r>
              <a:rPr lang="ru-RU" dirty="0"/>
              <a:t>санитарного врача</a:t>
            </a:r>
          </a:p>
          <a:p>
            <a:pPr marL="0" indent="0" algn="ctr">
              <a:buNone/>
            </a:pPr>
            <a:r>
              <a:rPr lang="ru-RU" dirty="0"/>
              <a:t>Российской Федерации</a:t>
            </a:r>
          </a:p>
          <a:p>
            <a:pPr marL="0" indent="0" algn="ctr">
              <a:buNone/>
            </a:pPr>
            <a:r>
              <a:rPr lang="ru-RU" dirty="0"/>
              <a:t>от 22 августа 2014 г. N 50</a:t>
            </a:r>
          </a:p>
          <a:p>
            <a:endParaRPr lang="ru-RU" dirty="0"/>
          </a:p>
        </p:txBody>
      </p:sp>
      <p:sp>
        <p:nvSpPr>
          <p:cNvPr id="4" name="Прямоугольник 3"/>
          <p:cNvSpPr/>
          <p:nvPr/>
        </p:nvSpPr>
        <p:spPr>
          <a:xfrm>
            <a:off x="3275856" y="1071732"/>
            <a:ext cx="5382344" cy="307777"/>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ru-RU" sz="1400" b="0" i="0" u="none" strike="noStrike" kern="0" cap="none" spc="0" normalizeH="0" baseline="0" noProof="0" dirty="0" smtClean="0">
                <a:ln>
                  <a:noFill/>
                </a:ln>
                <a:solidFill>
                  <a:prstClr val="white"/>
                </a:solidFill>
                <a:effectLst/>
                <a:uLnTx/>
                <a:uFillTx/>
              </a:rPr>
              <a:t>Зарегистрировано в Минюсте России 12 ноября 2014 г. N 34659</a:t>
            </a:r>
            <a:endParaRPr kumimoji="0" lang="ru-RU" sz="14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53762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 </a:t>
            </a:r>
            <a:r>
              <a:rPr lang="ru-RU" dirty="0"/>
              <a:t>Область применения</a:t>
            </a:r>
          </a:p>
        </p:txBody>
      </p:sp>
      <p:sp>
        <p:nvSpPr>
          <p:cNvPr id="3" name="Объект 2"/>
          <p:cNvSpPr>
            <a:spLocks noGrp="1"/>
          </p:cNvSpPr>
          <p:nvPr>
            <p:ph idx="1"/>
          </p:nvPr>
        </p:nvSpPr>
        <p:spPr>
          <a:xfrm>
            <a:off x="179512" y="1628800"/>
            <a:ext cx="8784976" cy="5112568"/>
          </a:xfrm>
        </p:spPr>
        <p:txBody>
          <a:bodyPr>
            <a:normAutofit fontScale="70000" lnSpcReduction="20000"/>
          </a:bodyPr>
          <a:lstStyle/>
          <a:p>
            <a:pPr marL="0" indent="0">
              <a:buNone/>
            </a:pPr>
            <a:r>
              <a:rPr lang="ru-RU" dirty="0"/>
              <a:t>1.1. Настоящие санитарно-эпидемиологические правила и нормативы (далее - санитарные правила) разработаны в соответствии с законодательством Российской Федерации.</a:t>
            </a:r>
          </a:p>
          <a:p>
            <a:pPr marL="0" indent="0">
              <a:buNone/>
            </a:pPr>
            <a:r>
              <a:rPr lang="ru-RU" dirty="0"/>
              <a:t>1.2. Санитарные правила устанавливают требования к комплексу организационных, санитарно-противоэпидемических (профилактических) мероприятий, проведение которых направлено на предупреждение возникновения и распространения паразитарных заболеваний.</a:t>
            </a:r>
          </a:p>
          <a:p>
            <a:pPr marL="0" indent="0">
              <a:buNone/>
            </a:pPr>
            <a:r>
              <a:rPr lang="ru-RU" dirty="0"/>
              <a:t>1.3. Соблюдение санитарно-эпидемиологических правил является обязательным на всей территории Российской Федерации для государственных органов, органов государственной власти субъектов Российской Федерации, муниципальных образований, должностных лиц государственных органов, должностных лиц органов государственной власти субъектов Российской Федерации, должностных лиц органов местного самоуправления, граждан, индивидуальных предпринимателей и юридических лиц</a:t>
            </a:r>
            <a:r>
              <a:rPr lang="ru-RU" dirty="0" smtClean="0"/>
              <a:t>.</a:t>
            </a:r>
            <a:endParaRPr lang="ru-RU" dirty="0"/>
          </a:p>
        </p:txBody>
      </p:sp>
    </p:spTree>
    <p:extLst>
      <p:ext uri="{BB962C8B-B14F-4D97-AF65-F5344CB8AC3E}">
        <p14:creationId xmlns:p14="http://schemas.microsoft.com/office/powerpoint/2010/main" val="4110065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IV. Выявление, регистрация и учет паразитарных болезней</a:t>
            </a:r>
          </a:p>
        </p:txBody>
      </p:sp>
      <p:sp>
        <p:nvSpPr>
          <p:cNvPr id="3" name="Объект 2"/>
          <p:cNvSpPr>
            <a:spLocks noGrp="1"/>
          </p:cNvSpPr>
          <p:nvPr>
            <p:ph idx="1"/>
          </p:nvPr>
        </p:nvSpPr>
        <p:spPr>
          <a:xfrm>
            <a:off x="107504" y="1556792"/>
            <a:ext cx="8928992" cy="5301208"/>
          </a:xfrm>
        </p:spPr>
        <p:txBody>
          <a:bodyPr>
            <a:noAutofit/>
          </a:bodyPr>
          <a:lstStyle/>
          <a:p>
            <a:pPr marL="0" indent="0">
              <a:buNone/>
            </a:pPr>
            <a:r>
              <a:rPr lang="ru-RU" sz="1700" dirty="0"/>
              <a:t>4.1. Выявление больных и лиц с подозрением на </a:t>
            </a:r>
            <a:r>
              <a:rPr lang="ru-RU" sz="1700" dirty="0" err="1"/>
              <a:t>паразитозы</a:t>
            </a:r>
            <a:r>
              <a:rPr lang="ru-RU" sz="1700" dirty="0"/>
              <a:t> осуществляется медицинскими организациями при всех видах оказания медицинской помощи.</a:t>
            </a:r>
          </a:p>
          <a:p>
            <a:pPr marL="0" indent="0">
              <a:buNone/>
            </a:pPr>
            <a:r>
              <a:rPr lang="ru-RU" sz="1700" dirty="0"/>
              <a:t>Обследованию на гельминтозы и кишечные </a:t>
            </a:r>
            <a:r>
              <a:rPr lang="ru-RU" sz="1700" dirty="0" err="1"/>
              <a:t>протозоозы</a:t>
            </a:r>
            <a:r>
              <a:rPr lang="ru-RU" sz="1700" dirty="0"/>
              <a:t> подлежат: дети, посещающие детские дошкольные образовательные организации; персонал детских дошкольных образовательных организаций; школьники младших классов, дети, подростки, декретированные и приравненные к ним группы населения при диспансеризации и профилактических осмотрах; дети, подростки по эпидемическим показаниям; дети и подростки, оформляющиеся в детские дошкольные и другие образовательные организации, приюты, дома ребенка, детские дома, школы-интернаты, на санаторно-курортное лечение, в оздоровительные организации, в детские отделения больниц; дети всех возрастов детских организаций закрытого типа и круглогодичного пребывания, больные детских и взрослых поликлиник и больниц, лица, общавшиеся с больными.</a:t>
            </a:r>
          </a:p>
          <a:p>
            <a:pPr marL="0" indent="0">
              <a:buNone/>
            </a:pPr>
            <a:r>
              <a:rPr lang="ru-RU" sz="1700" dirty="0"/>
              <a:t>4.12. В целях активного выявления и предупреждения распространения паразитарных болезней проводятся плановые профилактические обследования должностных лиц и работников организаций, деятельность которых связана с производством, хранением, транспортировкой и реализацией пищевых продуктов и питьевой воды, воспитанием и обучением детей, коммунальным и бытовым обслуживанием населения (далее - декретированные группы населения</a:t>
            </a:r>
            <a:r>
              <a:rPr lang="ru-RU" sz="1700" dirty="0" smtClean="0"/>
              <a:t>).</a:t>
            </a:r>
            <a:endParaRPr lang="ru-RU" sz="1700" dirty="0"/>
          </a:p>
        </p:txBody>
      </p:sp>
    </p:spTree>
    <p:extLst>
      <p:ext uri="{BB962C8B-B14F-4D97-AF65-F5344CB8AC3E}">
        <p14:creationId xmlns:p14="http://schemas.microsoft.com/office/powerpoint/2010/main" val="2054269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556792"/>
            <a:ext cx="8856984" cy="5184576"/>
          </a:xfrm>
        </p:spPr>
        <p:txBody>
          <a:bodyPr>
            <a:normAutofit fontScale="70000" lnSpcReduction="20000"/>
          </a:bodyPr>
          <a:lstStyle/>
          <a:p>
            <a:pPr marL="0" indent="0">
              <a:buNone/>
            </a:pPr>
            <a:r>
              <a:rPr lang="ru-RU" dirty="0"/>
              <a:t>V. Требования к мероприятиям по профилактике отдельных групп паразитарных болезней</a:t>
            </a:r>
          </a:p>
          <a:p>
            <a:pPr marL="0" indent="0">
              <a:buNone/>
            </a:pPr>
            <a:r>
              <a:rPr lang="ru-RU" dirty="0"/>
              <a:t>VI. Мероприятия по профилактике гельминтозов, передающихся</a:t>
            </a:r>
          </a:p>
          <a:p>
            <a:pPr marL="0" indent="0">
              <a:buNone/>
            </a:pPr>
            <a:r>
              <a:rPr lang="ru-RU" dirty="0"/>
              <a:t>через мясо и мясные продукты</a:t>
            </a:r>
          </a:p>
          <a:p>
            <a:pPr marL="0" indent="0">
              <a:buNone/>
            </a:pPr>
            <a:r>
              <a:rPr lang="ru-RU" dirty="0"/>
              <a:t>VII. Мероприятия по профилактике гельминтозов,</a:t>
            </a:r>
          </a:p>
          <a:p>
            <a:pPr marL="0" indent="0">
              <a:buNone/>
            </a:pPr>
            <a:r>
              <a:rPr lang="ru-RU" dirty="0"/>
              <a:t>передающихся через рыбу, ракообразных, моллюсков,</a:t>
            </a:r>
          </a:p>
          <a:p>
            <a:pPr marL="0" indent="0">
              <a:buNone/>
            </a:pPr>
            <a:r>
              <a:rPr lang="ru-RU" dirty="0"/>
              <a:t>земноводных, пресмыкающихся и продукты их переработки</a:t>
            </a:r>
          </a:p>
          <a:p>
            <a:pPr marL="0" indent="0">
              <a:buNone/>
            </a:pPr>
            <a:r>
              <a:rPr lang="ru-RU" dirty="0"/>
              <a:t>VIII. Мероприятия по профилактике</a:t>
            </a:r>
          </a:p>
          <a:p>
            <a:pPr marL="0" indent="0">
              <a:buNone/>
            </a:pPr>
            <a:r>
              <a:rPr lang="ru-RU" dirty="0"/>
              <a:t>эхинококкоза, </a:t>
            </a:r>
            <a:r>
              <a:rPr lang="ru-RU" dirty="0" err="1"/>
              <a:t>альвеококкоза</a:t>
            </a:r>
            <a:endParaRPr lang="ru-RU" dirty="0"/>
          </a:p>
          <a:p>
            <a:pPr marL="0" indent="0">
              <a:buNone/>
            </a:pPr>
            <a:r>
              <a:rPr lang="ru-RU" dirty="0"/>
              <a:t>IX. Мероприятия по профилактике </a:t>
            </a:r>
            <a:r>
              <a:rPr lang="ru-RU" dirty="0" err="1"/>
              <a:t>дирофиляриоза</a:t>
            </a:r>
            <a:endParaRPr lang="ru-RU" dirty="0"/>
          </a:p>
          <a:p>
            <a:pPr marL="0" indent="0">
              <a:buNone/>
            </a:pPr>
            <a:r>
              <a:rPr lang="ru-RU" dirty="0"/>
              <a:t>X. Мероприятия по профилактике аскаридоза,</a:t>
            </a:r>
          </a:p>
          <a:p>
            <a:pPr marL="0" indent="0">
              <a:buNone/>
            </a:pPr>
            <a:r>
              <a:rPr lang="ru-RU" dirty="0"/>
              <a:t>трихоцефалеза, </a:t>
            </a:r>
            <a:r>
              <a:rPr lang="ru-RU" dirty="0" err="1"/>
              <a:t>токсокароза</a:t>
            </a:r>
            <a:endParaRPr lang="ru-RU" dirty="0"/>
          </a:p>
          <a:p>
            <a:pPr marL="0" indent="0">
              <a:buNone/>
            </a:pPr>
            <a:r>
              <a:rPr lang="ru-RU" dirty="0"/>
              <a:t>XI. Мероприятия по профилактике энтеробиоза</a:t>
            </a:r>
          </a:p>
          <a:p>
            <a:pPr marL="0" indent="0">
              <a:buNone/>
            </a:pPr>
            <a:r>
              <a:rPr lang="ru-RU" dirty="0"/>
              <a:t>и </a:t>
            </a:r>
            <a:r>
              <a:rPr lang="ru-RU" dirty="0" err="1" smtClean="0"/>
              <a:t>гименолепидоза</a:t>
            </a:r>
            <a:endParaRPr lang="ru-RU" dirty="0"/>
          </a:p>
        </p:txBody>
      </p:sp>
    </p:spTree>
    <p:extLst>
      <p:ext uri="{BB962C8B-B14F-4D97-AF65-F5344CB8AC3E}">
        <p14:creationId xmlns:p14="http://schemas.microsoft.com/office/powerpoint/2010/main" val="730241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700808"/>
            <a:ext cx="8640960" cy="4824536"/>
          </a:xfrm>
        </p:spPr>
        <p:txBody>
          <a:bodyPr>
            <a:normAutofit fontScale="77500" lnSpcReduction="20000"/>
          </a:bodyPr>
          <a:lstStyle/>
          <a:p>
            <a:pPr marL="0" indent="0">
              <a:buNone/>
            </a:pPr>
            <a:r>
              <a:rPr lang="ru-RU" dirty="0"/>
              <a:t>11.1. Профилактика энтеробиоза осуществляется в соответствии с санитарными правилами (Постановление Главного государственного санитарного врача Российской Федерации от 22.10.2013 N 57 "Об утверждении санитарно-эпидемиологических правил </a:t>
            </a:r>
            <a:r>
              <a:rPr lang="ru-RU" b="1" u="sng" dirty="0"/>
              <a:t>СП 3.2.3110-13 "Профилактика энтеробиоза" </a:t>
            </a:r>
            <a:r>
              <a:rPr lang="ru-RU" dirty="0"/>
              <a:t>(зарегистрировано Минюстом России 20.01.2014, регистрационный N 31053).</a:t>
            </a:r>
          </a:p>
          <a:p>
            <a:pPr marL="0" indent="0">
              <a:buNone/>
            </a:pPr>
            <a:r>
              <a:rPr lang="ru-RU" dirty="0"/>
              <a:t>11.2.3. Плановые профилактические обследования детей и обслуживающего персонала в детских дошкольных организациях и образовательных организациях младшего школьного возраста проводятся 1 раз в год (после летнего периода) и (или) по эпидемическим показаниям.</a:t>
            </a:r>
          </a:p>
          <a:p>
            <a:pPr marL="0" indent="0">
              <a:buNone/>
            </a:pPr>
            <a:r>
              <a:rPr lang="ru-RU" dirty="0"/>
              <a:t>11.2.4. Периодическому профилактическому плановому обследованию на </a:t>
            </a:r>
            <a:r>
              <a:rPr lang="ru-RU" dirty="0" err="1"/>
              <a:t>гименолепидоз</a:t>
            </a:r>
            <a:r>
              <a:rPr lang="ru-RU" dirty="0"/>
              <a:t> - один раз в год подлежат декретированные группы населения</a:t>
            </a:r>
            <a:r>
              <a:rPr lang="ru-RU" dirty="0" smtClean="0"/>
              <a:t>.</a:t>
            </a:r>
            <a:endParaRPr lang="ru-RU" dirty="0"/>
          </a:p>
        </p:txBody>
      </p:sp>
    </p:spTree>
    <p:extLst>
      <p:ext uri="{BB962C8B-B14F-4D97-AF65-F5344CB8AC3E}">
        <p14:creationId xmlns:p14="http://schemas.microsoft.com/office/powerpoint/2010/main" val="3398803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7" descr="light_shadow"/>
          <p:cNvPicPr>
            <a:picLocks noChangeAspect="1" noChangeArrowheads="1"/>
          </p:cNvPicPr>
          <p:nvPr/>
        </p:nvPicPr>
        <p:blipFill>
          <a:blip r:embed="rId2" cstate="print">
            <a:lum bright="-78000" contrast="-78000"/>
          </a:blip>
          <a:srcRect/>
          <a:stretch>
            <a:fillRect/>
          </a:stretch>
        </p:blipFill>
        <p:spPr bwMode="gray">
          <a:xfrm>
            <a:off x="3724941" y="3304724"/>
            <a:ext cx="1581150" cy="438150"/>
          </a:xfrm>
          <a:prstGeom prst="rect">
            <a:avLst/>
          </a:prstGeom>
          <a:noFill/>
        </p:spPr>
      </p:pic>
      <p:pic>
        <p:nvPicPr>
          <p:cNvPr id="37" name="Picture 16" descr="light_shadow"/>
          <p:cNvPicPr>
            <a:picLocks noChangeAspect="1" noChangeArrowheads="1"/>
          </p:cNvPicPr>
          <p:nvPr/>
        </p:nvPicPr>
        <p:blipFill>
          <a:blip r:embed="rId2" cstate="print">
            <a:lum bright="-78000" contrast="-78000"/>
          </a:blip>
          <a:srcRect/>
          <a:stretch>
            <a:fillRect/>
          </a:stretch>
        </p:blipFill>
        <p:spPr bwMode="gray">
          <a:xfrm>
            <a:off x="6342729" y="3304724"/>
            <a:ext cx="1581150" cy="438150"/>
          </a:xfrm>
          <a:prstGeom prst="rect">
            <a:avLst/>
          </a:prstGeom>
          <a:noFill/>
        </p:spPr>
      </p:pic>
      <p:sp>
        <p:nvSpPr>
          <p:cNvPr id="2" name="Заголовок 1"/>
          <p:cNvSpPr>
            <a:spLocks noGrp="1"/>
          </p:cNvSpPr>
          <p:nvPr>
            <p:ph type="title"/>
          </p:nvPr>
        </p:nvSpPr>
        <p:spPr/>
        <p:txBody>
          <a:bodyPr/>
          <a:lstStyle/>
          <a:p>
            <a:r>
              <a:rPr lang="ru-RU" dirty="0"/>
              <a:t>Какие они, паразиты?</a:t>
            </a:r>
          </a:p>
        </p:txBody>
      </p:sp>
      <p:grpSp>
        <p:nvGrpSpPr>
          <p:cNvPr id="4" name="Group 20"/>
          <p:cNvGrpSpPr>
            <a:grpSpLocks/>
          </p:cNvGrpSpPr>
          <p:nvPr/>
        </p:nvGrpSpPr>
        <p:grpSpPr bwMode="auto">
          <a:xfrm>
            <a:off x="6156176" y="1628800"/>
            <a:ext cx="1905000" cy="2438400"/>
            <a:chOff x="2304" y="2496"/>
            <a:chExt cx="1200" cy="1536"/>
          </a:xfrm>
        </p:grpSpPr>
        <p:pic>
          <p:nvPicPr>
            <p:cNvPr id="5" name="Picture 21" descr="circuler_1"/>
            <p:cNvPicPr>
              <a:picLocks noChangeAspect="1" noChangeArrowheads="1"/>
            </p:cNvPicPr>
            <p:nvPr/>
          </p:nvPicPr>
          <p:blipFill>
            <a:blip r:embed="rId3" cstate="print"/>
            <a:srcRect/>
            <a:stretch>
              <a:fillRect/>
            </a:stretch>
          </p:blipFill>
          <p:spPr bwMode="gray">
            <a:xfrm>
              <a:off x="2314" y="2544"/>
              <a:ext cx="1182" cy="1196"/>
            </a:xfrm>
            <a:prstGeom prst="rect">
              <a:avLst/>
            </a:prstGeom>
            <a:noFill/>
            <a:ln w="9525">
              <a:noFill/>
              <a:miter lim="800000"/>
              <a:headEnd/>
              <a:tailEnd/>
            </a:ln>
          </p:spPr>
        </p:pic>
        <p:sp>
          <p:nvSpPr>
            <p:cNvPr id="6" name="Oval 22"/>
            <p:cNvSpPr>
              <a:spLocks noChangeArrowheads="1"/>
            </p:cNvSpPr>
            <p:nvPr/>
          </p:nvSpPr>
          <p:spPr bwMode="gray">
            <a:xfrm>
              <a:off x="2314" y="2544"/>
              <a:ext cx="1190" cy="1199"/>
            </a:xfrm>
            <a:prstGeom prst="ellipse">
              <a:avLst/>
            </a:prstGeom>
            <a:solidFill>
              <a:schemeClr val="accent2">
                <a:alpha val="50000"/>
              </a:schemeClr>
            </a:solidFill>
            <a:ln w="9525" algn="ctr">
              <a:noFill/>
              <a:round/>
              <a:headEnd/>
              <a:tailEnd/>
            </a:ln>
            <a:effectLst/>
          </p:spPr>
          <p:txBody>
            <a:bodyPr wrap="none" anchor="ctr"/>
            <a:lstStyle/>
            <a:p>
              <a:endParaRPr lang="ru-RU"/>
            </a:p>
          </p:txBody>
        </p:sp>
        <p:pic>
          <p:nvPicPr>
            <p:cNvPr id="7" name="Picture 23" descr="light_shadow1"/>
            <p:cNvPicPr>
              <a:picLocks noChangeAspect="1" noChangeArrowheads="1"/>
            </p:cNvPicPr>
            <p:nvPr/>
          </p:nvPicPr>
          <p:blipFill>
            <a:blip r:embed="rId4" cstate="print"/>
            <a:srcRect t="14285"/>
            <a:stretch>
              <a:fillRect/>
            </a:stretch>
          </p:blipFill>
          <p:spPr bwMode="gray">
            <a:xfrm>
              <a:off x="2304" y="2496"/>
              <a:ext cx="871" cy="748"/>
            </a:xfrm>
            <a:prstGeom prst="rect">
              <a:avLst/>
            </a:prstGeom>
            <a:noFill/>
            <a:ln w="9525">
              <a:noFill/>
              <a:miter lim="800000"/>
              <a:headEnd/>
              <a:tailEnd/>
            </a:ln>
          </p:spPr>
        </p:pic>
        <p:grpSp>
          <p:nvGrpSpPr>
            <p:cNvPr id="8" name="Group 24"/>
            <p:cNvGrpSpPr>
              <a:grpSpLocks/>
            </p:cNvGrpSpPr>
            <p:nvPr/>
          </p:nvGrpSpPr>
          <p:grpSpPr bwMode="auto">
            <a:xfrm rot="-3733502" flipH="1" flipV="1">
              <a:off x="2673" y="3381"/>
              <a:ext cx="1049" cy="253"/>
              <a:chOff x="2532" y="1051"/>
              <a:chExt cx="893" cy="246"/>
            </a:xfrm>
          </p:grpSpPr>
          <p:grpSp>
            <p:nvGrpSpPr>
              <p:cNvPr id="9" name="Group 25"/>
              <p:cNvGrpSpPr>
                <a:grpSpLocks/>
              </p:cNvGrpSpPr>
              <p:nvPr/>
            </p:nvGrpSpPr>
            <p:grpSpPr bwMode="auto">
              <a:xfrm>
                <a:off x="2532" y="1051"/>
                <a:ext cx="743" cy="185"/>
                <a:chOff x="1565" y="2568"/>
                <a:chExt cx="1118" cy="279"/>
              </a:xfrm>
            </p:grpSpPr>
            <p:sp>
              <p:nvSpPr>
                <p:cNvPr id="15" name="AutoShape 2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16" name="AutoShape 2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17" name="AutoShape 2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18" name="AutoShape 2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10" name="Group 30"/>
              <p:cNvGrpSpPr>
                <a:grpSpLocks/>
              </p:cNvGrpSpPr>
              <p:nvPr/>
            </p:nvGrpSpPr>
            <p:grpSpPr bwMode="auto">
              <a:xfrm rot="1353540">
                <a:off x="2682" y="1111"/>
                <a:ext cx="743" cy="186"/>
                <a:chOff x="1565" y="2568"/>
                <a:chExt cx="1118" cy="279"/>
              </a:xfrm>
            </p:grpSpPr>
            <p:sp>
              <p:nvSpPr>
                <p:cNvPr id="11" name="AutoShape 3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12" name="AutoShape 3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13" name="AutoShape 3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14" name="AutoShape 3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19" name="Group 35"/>
          <p:cNvGrpSpPr>
            <a:grpSpLocks/>
          </p:cNvGrpSpPr>
          <p:nvPr/>
        </p:nvGrpSpPr>
        <p:grpSpPr bwMode="auto">
          <a:xfrm>
            <a:off x="3571726" y="1628800"/>
            <a:ext cx="1905000" cy="2438400"/>
            <a:chOff x="2304" y="2496"/>
            <a:chExt cx="1200" cy="1536"/>
          </a:xfrm>
        </p:grpSpPr>
        <p:pic>
          <p:nvPicPr>
            <p:cNvPr id="20" name="Picture 36" descr="circuler_1"/>
            <p:cNvPicPr>
              <a:picLocks noChangeAspect="1" noChangeArrowheads="1"/>
            </p:cNvPicPr>
            <p:nvPr/>
          </p:nvPicPr>
          <p:blipFill>
            <a:blip r:embed="rId3" cstate="print"/>
            <a:srcRect/>
            <a:stretch>
              <a:fillRect/>
            </a:stretch>
          </p:blipFill>
          <p:spPr bwMode="gray">
            <a:xfrm>
              <a:off x="2314" y="2544"/>
              <a:ext cx="1182" cy="1196"/>
            </a:xfrm>
            <a:prstGeom prst="rect">
              <a:avLst/>
            </a:prstGeom>
            <a:noFill/>
            <a:ln w="9525">
              <a:noFill/>
              <a:miter lim="800000"/>
              <a:headEnd/>
              <a:tailEnd/>
            </a:ln>
          </p:spPr>
        </p:pic>
        <p:sp>
          <p:nvSpPr>
            <p:cNvPr id="21" name="Oval 37"/>
            <p:cNvSpPr>
              <a:spLocks noChangeArrowheads="1"/>
            </p:cNvSpPr>
            <p:nvPr/>
          </p:nvSpPr>
          <p:spPr bwMode="gray">
            <a:xfrm>
              <a:off x="2314" y="2544"/>
              <a:ext cx="1190" cy="1199"/>
            </a:xfrm>
            <a:prstGeom prst="ellipse">
              <a:avLst/>
            </a:prstGeom>
            <a:solidFill>
              <a:schemeClr val="accent1">
                <a:alpha val="50000"/>
              </a:schemeClr>
            </a:solidFill>
            <a:ln w="9525" algn="ctr">
              <a:noFill/>
              <a:round/>
              <a:headEnd/>
              <a:tailEnd/>
            </a:ln>
            <a:effectLst/>
          </p:spPr>
          <p:txBody>
            <a:bodyPr wrap="none" anchor="ctr"/>
            <a:lstStyle/>
            <a:p>
              <a:endParaRPr lang="ru-RU"/>
            </a:p>
          </p:txBody>
        </p:sp>
        <p:pic>
          <p:nvPicPr>
            <p:cNvPr id="22" name="Picture 38" descr="light_shadow1"/>
            <p:cNvPicPr>
              <a:picLocks noChangeAspect="1" noChangeArrowheads="1"/>
            </p:cNvPicPr>
            <p:nvPr/>
          </p:nvPicPr>
          <p:blipFill>
            <a:blip r:embed="rId4" cstate="print"/>
            <a:srcRect t="14285"/>
            <a:stretch>
              <a:fillRect/>
            </a:stretch>
          </p:blipFill>
          <p:spPr bwMode="gray">
            <a:xfrm>
              <a:off x="2304" y="2496"/>
              <a:ext cx="871" cy="748"/>
            </a:xfrm>
            <a:prstGeom prst="rect">
              <a:avLst/>
            </a:prstGeom>
            <a:noFill/>
            <a:ln w="9525">
              <a:noFill/>
              <a:miter lim="800000"/>
              <a:headEnd/>
              <a:tailEnd/>
            </a:ln>
          </p:spPr>
        </p:pic>
        <p:grpSp>
          <p:nvGrpSpPr>
            <p:cNvPr id="23" name="Group 39"/>
            <p:cNvGrpSpPr>
              <a:grpSpLocks/>
            </p:cNvGrpSpPr>
            <p:nvPr/>
          </p:nvGrpSpPr>
          <p:grpSpPr bwMode="auto">
            <a:xfrm rot="-3733502" flipH="1" flipV="1">
              <a:off x="2673" y="3381"/>
              <a:ext cx="1049" cy="253"/>
              <a:chOff x="2532" y="1051"/>
              <a:chExt cx="893" cy="246"/>
            </a:xfrm>
          </p:grpSpPr>
          <p:grpSp>
            <p:nvGrpSpPr>
              <p:cNvPr id="24" name="Group 40"/>
              <p:cNvGrpSpPr>
                <a:grpSpLocks/>
              </p:cNvGrpSpPr>
              <p:nvPr/>
            </p:nvGrpSpPr>
            <p:grpSpPr bwMode="auto">
              <a:xfrm>
                <a:off x="2532" y="1051"/>
                <a:ext cx="743" cy="185"/>
                <a:chOff x="1565" y="2568"/>
                <a:chExt cx="1118" cy="279"/>
              </a:xfrm>
            </p:grpSpPr>
            <p:sp>
              <p:nvSpPr>
                <p:cNvPr id="30" name="AutoShape 4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1" name="AutoShape 4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2" name="AutoShape 4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3" name="AutoShape 4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25" name="Group 45"/>
              <p:cNvGrpSpPr>
                <a:grpSpLocks/>
              </p:cNvGrpSpPr>
              <p:nvPr/>
            </p:nvGrpSpPr>
            <p:grpSpPr bwMode="auto">
              <a:xfrm rot="1353540">
                <a:off x="2682" y="1111"/>
                <a:ext cx="743" cy="186"/>
                <a:chOff x="1565" y="2568"/>
                <a:chExt cx="1118" cy="279"/>
              </a:xfrm>
            </p:grpSpPr>
            <p:sp>
              <p:nvSpPr>
                <p:cNvPr id="26" name="AutoShape 4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7" name="AutoShape 4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8" name="AutoShape 4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9" name="AutoShape 4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sp>
        <p:nvSpPr>
          <p:cNvPr id="34" name="Rectangle 65"/>
          <p:cNvSpPr>
            <a:spLocks noChangeArrowheads="1"/>
          </p:cNvSpPr>
          <p:nvPr/>
        </p:nvSpPr>
        <p:spPr bwMode="auto">
          <a:xfrm>
            <a:off x="3749525" y="2222525"/>
            <a:ext cx="1589903" cy="707886"/>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hangingPunct="0"/>
            <a:r>
              <a:rPr lang="ru-RU" sz="2000" b="1" dirty="0">
                <a:solidFill>
                  <a:srgbClr val="FEFEFE"/>
                </a:solidFill>
                <a:cs typeface="Arial" charset="0"/>
              </a:rPr>
              <a:t>черви (гельминты</a:t>
            </a:r>
            <a:r>
              <a:rPr lang="ru-RU" sz="2000" b="1" dirty="0" smtClean="0">
                <a:solidFill>
                  <a:srgbClr val="FEFEFE"/>
                </a:solidFill>
                <a:cs typeface="Arial" charset="0"/>
              </a:rPr>
              <a:t>)</a:t>
            </a:r>
            <a:endParaRPr lang="ru-RU" sz="2000" b="1" dirty="0">
              <a:solidFill>
                <a:srgbClr val="FEFEFE"/>
              </a:solidFill>
              <a:cs typeface="Arial" charset="0"/>
            </a:endParaRPr>
          </a:p>
        </p:txBody>
      </p:sp>
      <p:sp>
        <p:nvSpPr>
          <p:cNvPr id="35" name="Rectangle 66"/>
          <p:cNvSpPr>
            <a:spLocks noChangeArrowheads="1"/>
          </p:cNvSpPr>
          <p:nvPr/>
        </p:nvSpPr>
        <p:spPr bwMode="auto">
          <a:xfrm>
            <a:off x="6296411" y="2222525"/>
            <a:ext cx="1623686" cy="830997"/>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hangingPunct="0"/>
            <a:r>
              <a:rPr lang="ru-RU" sz="1600" b="1" dirty="0">
                <a:solidFill>
                  <a:srgbClr val="FEFEFE"/>
                </a:solidFill>
                <a:cs typeface="Arial" charset="0"/>
              </a:rPr>
              <a:t>членистоногие (это насекомые и клещи)</a:t>
            </a:r>
            <a:endParaRPr lang="en-US" sz="1600" b="1" dirty="0">
              <a:solidFill>
                <a:srgbClr val="FEFEFE"/>
              </a:solidFill>
              <a:cs typeface="Arial" charset="0"/>
            </a:endParaRPr>
          </a:p>
        </p:txBody>
      </p:sp>
      <p:sp>
        <p:nvSpPr>
          <p:cNvPr id="42" name="AutoShape 20"/>
          <p:cNvSpPr>
            <a:spLocks noChangeArrowheads="1"/>
          </p:cNvSpPr>
          <p:nvPr/>
        </p:nvSpPr>
        <p:spPr bwMode="gray">
          <a:xfrm>
            <a:off x="498914" y="3903836"/>
            <a:ext cx="8177542" cy="122413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sp>
        <p:nvSpPr>
          <p:cNvPr id="43" name="Rectangle 21"/>
          <p:cNvSpPr>
            <a:spLocks noChangeArrowheads="1"/>
          </p:cNvSpPr>
          <p:nvPr/>
        </p:nvSpPr>
        <p:spPr bwMode="auto">
          <a:xfrm>
            <a:off x="899592" y="3980036"/>
            <a:ext cx="7488832" cy="1200329"/>
          </a:xfrm>
          <a:prstGeom prst="rect">
            <a:avLst/>
          </a:prstGeom>
          <a:noFill/>
          <a:ln w="9525">
            <a:noFill/>
            <a:miter lim="800000"/>
            <a:headEnd/>
            <a:tailEnd/>
          </a:ln>
          <a:effectLst/>
        </p:spPr>
        <p:txBody>
          <a:bodyPr wrap="square">
            <a:spAutoFit/>
          </a:bodyPr>
          <a:lstStyle/>
          <a:p>
            <a:pPr eaLnBrk="0" hangingPunct="0"/>
            <a:r>
              <a:rPr lang="ru-RU" sz="2400" b="1" dirty="0">
                <a:solidFill>
                  <a:srgbClr val="000000"/>
                </a:solidFill>
              </a:rPr>
              <a:t>Временные</a:t>
            </a:r>
            <a:r>
              <a:rPr lang="ru-RU" sz="2400" dirty="0">
                <a:solidFill>
                  <a:srgbClr val="000000"/>
                </a:solidFill>
              </a:rPr>
              <a:t> (живут во внешней среде, а на хозяина нападают только в период питания (самки комаров, клещи). </a:t>
            </a:r>
          </a:p>
        </p:txBody>
      </p:sp>
      <p:sp>
        <p:nvSpPr>
          <p:cNvPr id="44" name="AutoShape 22"/>
          <p:cNvSpPr>
            <a:spLocks noChangeArrowheads="1"/>
          </p:cNvSpPr>
          <p:nvPr/>
        </p:nvSpPr>
        <p:spPr bwMode="gray">
          <a:xfrm>
            <a:off x="498914" y="5264568"/>
            <a:ext cx="8177542" cy="122413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sp>
        <p:nvSpPr>
          <p:cNvPr id="45" name="Rectangle 23"/>
          <p:cNvSpPr>
            <a:spLocks noChangeArrowheads="1"/>
          </p:cNvSpPr>
          <p:nvPr/>
        </p:nvSpPr>
        <p:spPr bwMode="auto">
          <a:xfrm>
            <a:off x="899592" y="5340768"/>
            <a:ext cx="7488832" cy="830997"/>
          </a:xfrm>
          <a:prstGeom prst="rect">
            <a:avLst/>
          </a:prstGeom>
          <a:noFill/>
          <a:ln w="9525">
            <a:noFill/>
            <a:miter lim="800000"/>
            <a:headEnd/>
            <a:tailEnd/>
          </a:ln>
          <a:effectLst/>
        </p:spPr>
        <p:txBody>
          <a:bodyPr wrap="square">
            <a:spAutoFit/>
          </a:bodyPr>
          <a:lstStyle/>
          <a:p>
            <a:pPr eaLnBrk="0" hangingPunct="0"/>
            <a:r>
              <a:rPr lang="ru-RU" sz="2400" b="1" dirty="0">
                <a:solidFill>
                  <a:srgbClr val="000000"/>
                </a:solidFill>
              </a:rPr>
              <a:t>Постоянные</a:t>
            </a:r>
            <a:r>
              <a:rPr lang="ru-RU" sz="2400" dirty="0">
                <a:solidFill>
                  <a:srgbClr val="000000"/>
                </a:solidFill>
              </a:rPr>
              <a:t> (всю жизнь живут и питаются на (в) хозяине (вши, лямблии, аскариды</a:t>
            </a:r>
            <a:r>
              <a:rPr lang="ru-RU" sz="2400" dirty="0" smtClean="0">
                <a:solidFill>
                  <a:srgbClr val="000000"/>
                </a:solidFill>
              </a:rPr>
              <a:t>).</a:t>
            </a:r>
            <a:endParaRPr lang="ru-RU" sz="2400" dirty="0">
              <a:solidFill>
                <a:srgbClr val="000000"/>
              </a:solidFill>
            </a:endParaRPr>
          </a:p>
        </p:txBody>
      </p:sp>
      <p:sp>
        <p:nvSpPr>
          <p:cNvPr id="46" name="Oval 26"/>
          <p:cNvSpPr>
            <a:spLocks noChangeArrowheads="1"/>
          </p:cNvSpPr>
          <p:nvPr/>
        </p:nvSpPr>
        <p:spPr bwMode="gray">
          <a:xfrm>
            <a:off x="410015" y="4021311"/>
            <a:ext cx="260853"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ru-RU"/>
          </a:p>
        </p:txBody>
      </p:sp>
      <p:sp>
        <p:nvSpPr>
          <p:cNvPr id="47" name="Oval 27"/>
          <p:cNvSpPr>
            <a:spLocks noChangeArrowheads="1"/>
          </p:cNvSpPr>
          <p:nvPr/>
        </p:nvSpPr>
        <p:spPr bwMode="gray">
          <a:xfrm>
            <a:off x="422715" y="5397918"/>
            <a:ext cx="260853"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ru-RU"/>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1791726"/>
            <a:ext cx="2176405" cy="192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999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700808"/>
            <a:ext cx="8496944" cy="4824536"/>
          </a:xfrm>
        </p:spPr>
        <p:txBody>
          <a:bodyPr>
            <a:normAutofit fontScale="92500" lnSpcReduction="10000"/>
          </a:bodyPr>
          <a:lstStyle/>
          <a:p>
            <a:pPr marL="0" indent="0">
              <a:buNone/>
            </a:pPr>
            <a:r>
              <a:rPr lang="ru-RU" dirty="0"/>
              <a:t>XII. Мероприятия по профилактике кишечных </a:t>
            </a:r>
            <a:r>
              <a:rPr lang="ru-RU" dirty="0" err="1"/>
              <a:t>протозоозов</a:t>
            </a:r>
            <a:r>
              <a:rPr lang="ru-RU" dirty="0"/>
              <a:t> (</a:t>
            </a:r>
            <a:r>
              <a:rPr lang="ru-RU" dirty="0" err="1"/>
              <a:t>лямблиоз</a:t>
            </a:r>
            <a:r>
              <a:rPr lang="ru-RU" dirty="0"/>
              <a:t>, амебиаз, </a:t>
            </a:r>
            <a:r>
              <a:rPr lang="ru-RU" dirty="0" err="1"/>
              <a:t>криптоспоридиоз</a:t>
            </a:r>
            <a:r>
              <a:rPr lang="ru-RU" dirty="0"/>
              <a:t>, </a:t>
            </a:r>
            <a:r>
              <a:rPr lang="ru-RU" dirty="0" err="1"/>
              <a:t>балантидиаз</a:t>
            </a:r>
            <a:r>
              <a:rPr lang="ru-RU" dirty="0"/>
              <a:t>, </a:t>
            </a:r>
            <a:r>
              <a:rPr lang="ru-RU" dirty="0" err="1"/>
              <a:t>бластоцистоз</a:t>
            </a:r>
            <a:r>
              <a:rPr lang="ru-RU" dirty="0"/>
              <a:t> и другие)</a:t>
            </a:r>
          </a:p>
          <a:p>
            <a:pPr marL="0" indent="0">
              <a:buNone/>
            </a:pPr>
            <a:r>
              <a:rPr lang="ru-RU" dirty="0"/>
              <a:t>XIII. Требования к мероприятиям по профилактике педикулеза  и чесотки</a:t>
            </a:r>
          </a:p>
          <a:p>
            <a:pPr marL="0" indent="0">
              <a:buNone/>
            </a:pPr>
            <a:r>
              <a:rPr lang="ru-RU" dirty="0"/>
              <a:t>XIV. Мероприятия по профилактике </a:t>
            </a:r>
            <a:r>
              <a:rPr lang="ru-RU" dirty="0" err="1"/>
              <a:t>демодекоза</a:t>
            </a:r>
            <a:endParaRPr lang="ru-RU" dirty="0"/>
          </a:p>
          <a:p>
            <a:pPr marL="0" indent="0">
              <a:buNone/>
            </a:pPr>
            <a:r>
              <a:rPr lang="ru-RU" dirty="0"/>
              <a:t>XV. Мероприятия по профилактике паразитарных болезней, передающихся через укусы насекомых и клещей</a:t>
            </a:r>
          </a:p>
          <a:p>
            <a:endParaRPr lang="ru-RU" dirty="0"/>
          </a:p>
        </p:txBody>
      </p:sp>
    </p:spTree>
    <p:extLst>
      <p:ext uri="{BB962C8B-B14F-4D97-AF65-F5344CB8AC3E}">
        <p14:creationId xmlns:p14="http://schemas.microsoft.com/office/powerpoint/2010/main" val="2362025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07904" y="4365104"/>
            <a:ext cx="4968552" cy="2016224"/>
          </a:xfrm>
        </p:spPr>
        <p:txBody>
          <a:bodyPr>
            <a:normAutofit/>
          </a:bodyPr>
          <a:lstStyle/>
          <a:p>
            <a:r>
              <a:rPr lang="ru-RU" dirty="0" smtClean="0"/>
              <a:t>Берегите себя и своих близких!</a:t>
            </a:r>
            <a:endParaRPr lang="ru-RU" dirty="0"/>
          </a:p>
        </p:txBody>
      </p:sp>
      <p:sp>
        <p:nvSpPr>
          <p:cNvPr id="5" name="Подзаголовок 2"/>
          <p:cNvSpPr>
            <a:spLocks noGrp="1"/>
          </p:cNvSpPr>
          <p:nvPr>
            <p:ph type="subTitle" idx="1"/>
          </p:nvPr>
        </p:nvSpPr>
        <p:spPr>
          <a:xfrm>
            <a:off x="3043" y="5805264"/>
            <a:ext cx="2840765" cy="908720"/>
          </a:xfrm>
        </p:spPr>
        <p:txBody>
          <a:bodyPr>
            <a:normAutofit fontScale="55000" lnSpcReduction="20000"/>
          </a:bodyPr>
          <a:lstStyle/>
          <a:p>
            <a:pPr algn="l"/>
            <a:r>
              <a:rPr lang="ru-RU" dirty="0" smtClean="0"/>
              <a:t>Источники:</a:t>
            </a:r>
          </a:p>
          <a:p>
            <a:pPr algn="l"/>
            <a:r>
              <a:rPr lang="ru-RU" u="sng" dirty="0">
                <a:hlinkClick r:id="rId2"/>
              </a:rPr>
              <a:t>http://</a:t>
            </a:r>
            <a:r>
              <a:rPr lang="ru-RU" u="sng" dirty="0" smtClean="0">
                <a:hlinkClick r:id="rId2"/>
              </a:rPr>
              <a:t>www.ayzdorov.ru</a:t>
            </a:r>
            <a:endParaRPr lang="ru-RU" dirty="0"/>
          </a:p>
          <a:p>
            <a:pPr algn="l"/>
            <a:r>
              <a:rPr lang="ru-RU" u="sng" dirty="0">
                <a:hlinkClick r:id="rId2"/>
              </a:rPr>
              <a:t>http</a:t>
            </a:r>
            <a:r>
              <a:rPr lang="ru-RU" u="sng" dirty="0" smtClean="0">
                <a:hlinkClick r:id="rId2"/>
              </a:rPr>
              <a:t>://</a:t>
            </a:r>
            <a:r>
              <a:rPr lang="en-US" u="sng" dirty="0" err="1" smtClean="0">
                <a:hlinkClick r:id="rId2"/>
              </a:rPr>
              <a:t>rospotrebnadzor</a:t>
            </a:r>
            <a:r>
              <a:rPr lang="ru-RU" u="sng" dirty="0" smtClean="0">
                <a:hlinkClick r:id="rId2"/>
              </a:rPr>
              <a:t>.</a:t>
            </a:r>
            <a:r>
              <a:rPr lang="ru-RU" u="sng" dirty="0" err="1" smtClean="0">
                <a:hlinkClick r:id="rId2"/>
              </a:rPr>
              <a:t>ru</a:t>
            </a:r>
            <a:endParaRPr lang="ru-RU" dirty="0"/>
          </a:p>
        </p:txBody>
      </p:sp>
    </p:spTree>
    <p:extLst>
      <p:ext uri="{BB962C8B-B14F-4D97-AF65-F5344CB8AC3E}">
        <p14:creationId xmlns:p14="http://schemas.microsoft.com/office/powerpoint/2010/main" val="1765689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0"/>
            <a:ext cx="6563072" cy="1143000"/>
          </a:xfrm>
        </p:spPr>
        <p:txBody>
          <a:bodyPr>
            <a:normAutofit fontScale="90000"/>
          </a:bodyPr>
          <a:lstStyle/>
          <a:p>
            <a:r>
              <a:rPr lang="ru-RU" dirty="0" smtClean="0"/>
              <a:t>Примеры жизненных циклов</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029599" cy="532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330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67944" y="83477"/>
            <a:ext cx="4615092" cy="3253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7544" y="3341377"/>
            <a:ext cx="6334234" cy="3135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8036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Токсоплазма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 y="1700808"/>
            <a:ext cx="866933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53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гельминтозов</a:t>
            </a:r>
          </a:p>
        </p:txBody>
      </p:sp>
      <p:pic>
        <p:nvPicPr>
          <p:cNvPr id="3" name="Picture 69" descr="1"/>
          <p:cNvPicPr>
            <a:picLocks noChangeAspect="1" noChangeArrowheads="1"/>
          </p:cNvPicPr>
          <p:nvPr/>
        </p:nvPicPr>
        <p:blipFill>
          <a:blip r:embed="rId2" cstate="print"/>
          <a:srcRect/>
          <a:stretch>
            <a:fillRect/>
          </a:stretch>
        </p:blipFill>
        <p:spPr bwMode="auto">
          <a:xfrm>
            <a:off x="3409950" y="2149475"/>
            <a:ext cx="2455863" cy="3730625"/>
          </a:xfrm>
          <a:prstGeom prst="rect">
            <a:avLst/>
          </a:prstGeom>
          <a:noFill/>
        </p:spPr>
      </p:pic>
      <p:pic>
        <p:nvPicPr>
          <p:cNvPr id="4" name="Picture 70" descr="1"/>
          <p:cNvPicPr>
            <a:picLocks noChangeAspect="1" noChangeArrowheads="1"/>
          </p:cNvPicPr>
          <p:nvPr/>
        </p:nvPicPr>
        <p:blipFill>
          <a:blip r:embed="rId2" cstate="print"/>
          <a:srcRect/>
          <a:stretch>
            <a:fillRect/>
          </a:stretch>
        </p:blipFill>
        <p:spPr bwMode="auto">
          <a:xfrm>
            <a:off x="6032500" y="2149475"/>
            <a:ext cx="2455863" cy="3730625"/>
          </a:xfrm>
          <a:prstGeom prst="rect">
            <a:avLst/>
          </a:prstGeom>
          <a:noFill/>
        </p:spPr>
      </p:pic>
      <p:pic>
        <p:nvPicPr>
          <p:cNvPr id="5" name="Picture 68" descr="1"/>
          <p:cNvPicPr>
            <a:picLocks noChangeAspect="1" noChangeArrowheads="1"/>
          </p:cNvPicPr>
          <p:nvPr/>
        </p:nvPicPr>
        <p:blipFill>
          <a:blip r:embed="rId2" cstate="print"/>
          <a:srcRect/>
          <a:stretch>
            <a:fillRect/>
          </a:stretch>
        </p:blipFill>
        <p:spPr bwMode="auto">
          <a:xfrm>
            <a:off x="784225" y="2149475"/>
            <a:ext cx="2455863" cy="3730625"/>
          </a:xfrm>
          <a:prstGeom prst="rect">
            <a:avLst/>
          </a:prstGeom>
          <a:noFill/>
        </p:spPr>
      </p:pic>
      <p:sp>
        <p:nvSpPr>
          <p:cNvPr id="6" name="Rectangle 3"/>
          <p:cNvSpPr>
            <a:spLocks noChangeArrowheads="1"/>
          </p:cNvSpPr>
          <p:nvPr/>
        </p:nvSpPr>
        <p:spPr bwMode="gray">
          <a:xfrm>
            <a:off x="180975" y="6088063"/>
            <a:ext cx="8743950" cy="287337"/>
          </a:xfrm>
          <a:prstGeom prst="rect">
            <a:avLst/>
          </a:prstGeom>
          <a:solidFill>
            <a:srgbClr val="EAEAEA"/>
          </a:solidFill>
          <a:ln w="9525" algn="ctr">
            <a:prstDash val="dash"/>
            <a:miter lim="800000"/>
            <a:headEnd/>
            <a:tailEnd/>
          </a:ln>
          <a:effectLst/>
          <a:scene3d>
            <a:camera prst="legacyPerspectiveTop">
              <a:rot lat="600000" lon="0" rev="0"/>
            </a:camera>
            <a:lightRig rig="legacyFlat3" dir="r"/>
          </a:scene3d>
          <a:sp3d extrusionH="3783000" prstMaterial="legacyMatte">
            <a:bevelT w="13500" h="13500" prst="angle"/>
            <a:bevelB w="13500" h="13500" prst="angle"/>
            <a:extrusionClr>
              <a:srgbClr val="EAEAEA"/>
            </a:extrusionClr>
          </a:sp3d>
        </p:spPr>
        <p:txBody>
          <a:bodyPr wrap="none" anchor="ctr">
            <a:flatTx/>
          </a:bodyPr>
          <a:lstStyle/>
          <a:p>
            <a:pPr algn="ctr" eaLnBrk="0" hangingPunct="0"/>
            <a:endParaRPr lang="ru-RU" b="1">
              <a:cs typeface="Arial" charset="0"/>
            </a:endParaRPr>
          </a:p>
        </p:txBody>
      </p:sp>
      <p:pic>
        <p:nvPicPr>
          <p:cNvPr id="8" name="Picture 7" descr="light_shadow"/>
          <p:cNvPicPr>
            <a:picLocks noChangeAspect="1" noChangeArrowheads="1"/>
          </p:cNvPicPr>
          <p:nvPr/>
        </p:nvPicPr>
        <p:blipFill>
          <a:blip r:embed="rId3" cstate="print">
            <a:lum bright="-78000" contrast="-78000"/>
          </a:blip>
          <a:srcRect/>
          <a:stretch>
            <a:fillRect/>
          </a:stretch>
        </p:blipFill>
        <p:spPr bwMode="gray">
          <a:xfrm>
            <a:off x="1247775" y="5524500"/>
            <a:ext cx="1581150" cy="438150"/>
          </a:xfrm>
          <a:prstGeom prst="rect">
            <a:avLst/>
          </a:prstGeom>
          <a:noFill/>
        </p:spPr>
      </p:pic>
      <p:pic>
        <p:nvPicPr>
          <p:cNvPr id="9" name="Picture 8" descr="light_shadow"/>
          <p:cNvPicPr>
            <a:picLocks noChangeAspect="1" noChangeArrowheads="1"/>
          </p:cNvPicPr>
          <p:nvPr/>
        </p:nvPicPr>
        <p:blipFill>
          <a:blip r:embed="rId4" cstate="print">
            <a:lum bright="-90000" contrast="-48000"/>
          </a:blip>
          <a:srcRect/>
          <a:stretch>
            <a:fillRect/>
          </a:stretch>
        </p:blipFill>
        <p:spPr bwMode="gray">
          <a:xfrm>
            <a:off x="6583363" y="5534025"/>
            <a:ext cx="1463675" cy="425450"/>
          </a:xfrm>
          <a:prstGeom prst="rect">
            <a:avLst/>
          </a:prstGeom>
          <a:noFill/>
        </p:spPr>
      </p:pic>
      <p:sp>
        <p:nvSpPr>
          <p:cNvPr id="10" name="AutoShape 9"/>
          <p:cNvSpPr>
            <a:spLocks noChangeArrowheads="1"/>
          </p:cNvSpPr>
          <p:nvPr/>
        </p:nvSpPr>
        <p:spPr bwMode="gray">
          <a:xfrm>
            <a:off x="834231" y="1628800"/>
            <a:ext cx="2355850" cy="425450"/>
          </a:xfrm>
          <a:prstGeom prst="roundRect">
            <a:avLst>
              <a:gd name="adj" fmla="val 0"/>
            </a:avLst>
          </a:prstGeom>
          <a:gradFill rotWithShape="0">
            <a:gsLst>
              <a:gs pos="0">
                <a:schemeClr val="accent1">
                  <a:gamma/>
                  <a:shade val="46275"/>
                  <a:invGamma/>
                </a:schemeClr>
              </a:gs>
              <a:gs pos="100000">
                <a:schemeClr val="accent1"/>
              </a:gs>
            </a:gsLst>
            <a:lin ang="5400000" scaled="1"/>
          </a:gradFill>
          <a:ln w="19050" algn="ctr">
            <a:solidFill>
              <a:srgbClr val="DDDDDD"/>
            </a:solidFill>
            <a:round/>
            <a:headEnd/>
            <a:tailEnd/>
          </a:ln>
          <a:effectLst/>
        </p:spPr>
        <p:txBody>
          <a:bodyPr wrap="none" anchor="ctr"/>
          <a:lstStyle/>
          <a:p>
            <a:endParaRPr lang="ru-RU" dirty="0"/>
          </a:p>
        </p:txBody>
      </p:sp>
      <p:sp>
        <p:nvSpPr>
          <p:cNvPr id="12" name="AutoShape 11"/>
          <p:cNvSpPr>
            <a:spLocks noChangeArrowheads="1"/>
          </p:cNvSpPr>
          <p:nvPr/>
        </p:nvSpPr>
        <p:spPr bwMode="gray">
          <a:xfrm>
            <a:off x="6074568" y="1633866"/>
            <a:ext cx="2371725" cy="425450"/>
          </a:xfrm>
          <a:prstGeom prst="roundRect">
            <a:avLst>
              <a:gd name="adj" fmla="val 0"/>
            </a:avLst>
          </a:prstGeom>
          <a:gradFill rotWithShape="0">
            <a:gsLst>
              <a:gs pos="0">
                <a:schemeClr val="hlink">
                  <a:gamma/>
                  <a:shade val="66667"/>
                  <a:invGamma/>
                </a:schemeClr>
              </a:gs>
              <a:gs pos="100000">
                <a:schemeClr val="hlink"/>
              </a:gs>
            </a:gsLst>
            <a:lin ang="5400000" scaled="1"/>
          </a:gradFill>
          <a:ln w="19050" algn="ctr">
            <a:solidFill>
              <a:srgbClr val="DDDDDD"/>
            </a:solidFill>
            <a:round/>
            <a:headEnd/>
            <a:tailEnd/>
          </a:ln>
          <a:effectLst/>
        </p:spPr>
        <p:txBody>
          <a:bodyPr wrap="none" anchor="ctr"/>
          <a:lstStyle/>
          <a:p>
            <a:endParaRPr lang="ru-RU"/>
          </a:p>
        </p:txBody>
      </p:sp>
      <p:sp>
        <p:nvSpPr>
          <p:cNvPr id="14" name="Rectangle 13"/>
          <p:cNvSpPr>
            <a:spLocks noChangeArrowheads="1"/>
          </p:cNvSpPr>
          <p:nvPr/>
        </p:nvSpPr>
        <p:spPr bwMode="black">
          <a:xfrm>
            <a:off x="831850" y="2159396"/>
            <a:ext cx="2355850" cy="1077218"/>
          </a:xfrm>
          <a:prstGeom prst="rect">
            <a:avLst/>
          </a:prstGeom>
          <a:noFill/>
          <a:ln w="9525" algn="ctr">
            <a:noFill/>
            <a:miter lim="800000"/>
            <a:headEnd/>
            <a:tailEnd/>
          </a:ln>
          <a:effectLst/>
        </p:spPr>
        <p:txBody>
          <a:bodyPr wrap="square">
            <a:spAutoFit/>
          </a:bodyPr>
          <a:lstStyle/>
          <a:p>
            <a:pPr algn="ctr"/>
            <a:r>
              <a:rPr lang="ru-RU" sz="1600" dirty="0" smtClean="0"/>
              <a:t>легочный </a:t>
            </a:r>
            <a:r>
              <a:rPr lang="ru-RU" sz="1600" dirty="0"/>
              <a:t>сосальщик, печеночный сосальщик, кошачья двуустка, шистосомы, </a:t>
            </a:r>
            <a:r>
              <a:rPr lang="ru-RU" sz="1600" dirty="0" err="1"/>
              <a:t>клонорх</a:t>
            </a:r>
            <a:endParaRPr lang="en-US" sz="1600" dirty="0">
              <a:solidFill>
                <a:srgbClr val="080808"/>
              </a:solidFill>
              <a:cs typeface="Arial" charset="0"/>
            </a:endParaRPr>
          </a:p>
        </p:txBody>
      </p:sp>
      <p:sp>
        <p:nvSpPr>
          <p:cNvPr id="15" name="Rectangle 14"/>
          <p:cNvSpPr>
            <a:spLocks noChangeArrowheads="1"/>
          </p:cNvSpPr>
          <p:nvPr/>
        </p:nvSpPr>
        <p:spPr bwMode="black">
          <a:xfrm>
            <a:off x="5940152" y="2149475"/>
            <a:ext cx="2664296" cy="1815882"/>
          </a:xfrm>
          <a:prstGeom prst="rect">
            <a:avLst/>
          </a:prstGeom>
          <a:noFill/>
          <a:ln w="9525" algn="ctr">
            <a:noFill/>
            <a:miter lim="800000"/>
            <a:headEnd/>
            <a:tailEnd/>
          </a:ln>
          <a:effectLst/>
        </p:spPr>
        <p:txBody>
          <a:bodyPr wrap="square">
            <a:spAutoFit/>
          </a:bodyPr>
          <a:lstStyle/>
          <a:p>
            <a:pPr algn="ctr"/>
            <a:r>
              <a:rPr lang="ru-RU" sz="1600" dirty="0"/>
              <a:t>бычий цепень </a:t>
            </a:r>
            <a:r>
              <a:rPr lang="ru-RU" sz="1600" dirty="0" smtClean="0"/>
              <a:t>(</a:t>
            </a:r>
            <a:r>
              <a:rPr lang="ru-RU" sz="1600" dirty="0"/>
              <a:t>солитер или </a:t>
            </a:r>
            <a:r>
              <a:rPr lang="ru-RU" sz="1600" dirty="0" smtClean="0"/>
              <a:t>цепень невооруженный</a:t>
            </a:r>
            <a:r>
              <a:rPr lang="ru-RU" sz="1600" dirty="0"/>
              <a:t>), </a:t>
            </a:r>
            <a:r>
              <a:rPr lang="ru-RU" sz="1600" dirty="0" smtClean="0"/>
              <a:t>свиной </a:t>
            </a:r>
            <a:r>
              <a:rPr lang="ru-RU" sz="1600" dirty="0"/>
              <a:t>цепень </a:t>
            </a:r>
            <a:r>
              <a:rPr lang="ru-RU" sz="1600" dirty="0" smtClean="0"/>
              <a:t>(цепень вооруженный</a:t>
            </a:r>
            <a:r>
              <a:rPr lang="ru-RU" sz="1600" dirty="0"/>
              <a:t>), </a:t>
            </a:r>
            <a:endParaRPr lang="ru-RU" sz="1600" dirty="0" smtClean="0"/>
          </a:p>
          <a:p>
            <a:pPr algn="ctr"/>
            <a:r>
              <a:rPr lang="ru-RU" sz="1600" dirty="0" smtClean="0"/>
              <a:t>карликовый </a:t>
            </a:r>
            <a:r>
              <a:rPr lang="ru-RU" sz="1600" dirty="0"/>
              <a:t>цепень, </a:t>
            </a:r>
            <a:endParaRPr lang="ru-RU" sz="1600" dirty="0" smtClean="0"/>
          </a:p>
          <a:p>
            <a:pPr algn="ctr"/>
            <a:r>
              <a:rPr lang="ru-RU" sz="1600" dirty="0" smtClean="0"/>
              <a:t>широкий </a:t>
            </a:r>
            <a:r>
              <a:rPr lang="ru-RU" sz="1600" dirty="0"/>
              <a:t>лентец, </a:t>
            </a:r>
            <a:endParaRPr lang="ru-RU" sz="1600" dirty="0" smtClean="0"/>
          </a:p>
          <a:p>
            <a:pPr algn="ctr"/>
            <a:r>
              <a:rPr lang="ru-RU" sz="1600" dirty="0" smtClean="0"/>
              <a:t>эхинококк </a:t>
            </a:r>
            <a:r>
              <a:rPr lang="ru-RU" sz="1600" dirty="0"/>
              <a:t>и </a:t>
            </a:r>
            <a:r>
              <a:rPr lang="ru-RU" sz="1600" dirty="0" err="1"/>
              <a:t>альвеококк</a:t>
            </a:r>
            <a:endParaRPr lang="en-US" sz="1600" dirty="0">
              <a:solidFill>
                <a:srgbClr val="080808"/>
              </a:solidFill>
              <a:cs typeface="Arial" charset="0"/>
            </a:endParaRPr>
          </a:p>
        </p:txBody>
      </p:sp>
      <p:pic>
        <p:nvPicPr>
          <p:cNvPr id="16" name="Picture 16" descr="light_shadow"/>
          <p:cNvPicPr>
            <a:picLocks noChangeAspect="1" noChangeArrowheads="1"/>
          </p:cNvPicPr>
          <p:nvPr/>
        </p:nvPicPr>
        <p:blipFill>
          <a:blip r:embed="rId3" cstate="print">
            <a:lum bright="-78000" contrast="-78000"/>
          </a:blip>
          <a:srcRect/>
          <a:stretch>
            <a:fillRect/>
          </a:stretch>
        </p:blipFill>
        <p:spPr bwMode="gray">
          <a:xfrm>
            <a:off x="3865563" y="5524500"/>
            <a:ext cx="1581150" cy="438150"/>
          </a:xfrm>
          <a:prstGeom prst="rect">
            <a:avLst/>
          </a:prstGeom>
          <a:noFill/>
        </p:spPr>
      </p:pic>
      <p:sp>
        <p:nvSpPr>
          <p:cNvPr id="17" name="AutoShape 17"/>
          <p:cNvSpPr>
            <a:spLocks noChangeArrowheads="1"/>
          </p:cNvSpPr>
          <p:nvPr/>
        </p:nvSpPr>
        <p:spPr bwMode="gray">
          <a:xfrm>
            <a:off x="3449638" y="1633866"/>
            <a:ext cx="2355850" cy="425450"/>
          </a:xfrm>
          <a:prstGeom prst="roundRect">
            <a:avLst>
              <a:gd name="adj" fmla="val 0"/>
            </a:avLst>
          </a:prstGeom>
          <a:gradFill rotWithShape="0">
            <a:gsLst>
              <a:gs pos="0">
                <a:schemeClr val="accent2">
                  <a:gamma/>
                  <a:shade val="46275"/>
                  <a:invGamma/>
                </a:schemeClr>
              </a:gs>
              <a:gs pos="100000">
                <a:schemeClr val="accent2"/>
              </a:gs>
            </a:gsLst>
            <a:lin ang="5400000" scaled="1"/>
          </a:gradFill>
          <a:ln w="19050" algn="ctr">
            <a:solidFill>
              <a:srgbClr val="DDDDDD"/>
            </a:solidFill>
            <a:round/>
            <a:headEnd/>
            <a:tailEnd/>
          </a:ln>
          <a:effectLst/>
        </p:spPr>
        <p:txBody>
          <a:bodyPr wrap="none" anchor="ctr"/>
          <a:lstStyle/>
          <a:p>
            <a:endParaRPr lang="ru-RU"/>
          </a:p>
        </p:txBody>
      </p:sp>
      <p:sp>
        <p:nvSpPr>
          <p:cNvPr id="19" name="Rectangle 19"/>
          <p:cNvSpPr>
            <a:spLocks noChangeArrowheads="1"/>
          </p:cNvSpPr>
          <p:nvPr/>
        </p:nvSpPr>
        <p:spPr bwMode="black">
          <a:xfrm>
            <a:off x="3529768" y="2159396"/>
            <a:ext cx="2240037" cy="830997"/>
          </a:xfrm>
          <a:prstGeom prst="rect">
            <a:avLst/>
          </a:prstGeom>
          <a:noFill/>
          <a:ln w="9525" algn="ctr">
            <a:noFill/>
            <a:miter lim="800000"/>
            <a:headEnd/>
            <a:tailEnd/>
          </a:ln>
          <a:effectLst/>
        </p:spPr>
        <p:txBody>
          <a:bodyPr wrap="none">
            <a:spAutoFit/>
          </a:bodyPr>
          <a:lstStyle/>
          <a:p>
            <a:pPr algn="ctr"/>
            <a:r>
              <a:rPr lang="ru-RU" sz="1600" dirty="0" smtClean="0"/>
              <a:t>аскариды</a:t>
            </a:r>
            <a:r>
              <a:rPr lang="ru-RU" sz="1600" dirty="0"/>
              <a:t>, </a:t>
            </a:r>
            <a:endParaRPr lang="ru-RU" sz="1600" dirty="0" smtClean="0"/>
          </a:p>
          <a:p>
            <a:pPr algn="ctr"/>
            <a:r>
              <a:rPr lang="ru-RU" sz="1600" dirty="0" smtClean="0"/>
              <a:t>острицы</a:t>
            </a:r>
            <a:r>
              <a:rPr lang="ru-RU" sz="1600" dirty="0"/>
              <a:t>, власоглавы, </a:t>
            </a:r>
            <a:endParaRPr lang="ru-RU" sz="1600" dirty="0" smtClean="0"/>
          </a:p>
          <a:p>
            <a:pPr algn="ctr"/>
            <a:r>
              <a:rPr lang="ru-RU" sz="1600" dirty="0" err="1" smtClean="0"/>
              <a:t>токсокары</a:t>
            </a:r>
            <a:r>
              <a:rPr lang="ru-RU" sz="1600" dirty="0"/>
              <a:t>, трихинеллы</a:t>
            </a:r>
            <a:endParaRPr lang="en-US" sz="1600" dirty="0">
              <a:solidFill>
                <a:srgbClr val="080808"/>
              </a:solidFill>
              <a:cs typeface="Arial" charset="0"/>
            </a:endParaRPr>
          </a:p>
        </p:txBody>
      </p:sp>
      <p:grpSp>
        <p:nvGrpSpPr>
          <p:cNvPr id="20" name="Group 20"/>
          <p:cNvGrpSpPr>
            <a:grpSpLocks/>
          </p:cNvGrpSpPr>
          <p:nvPr/>
        </p:nvGrpSpPr>
        <p:grpSpPr bwMode="auto">
          <a:xfrm>
            <a:off x="3695700" y="3829050"/>
            <a:ext cx="1905000" cy="2438400"/>
            <a:chOff x="2304" y="2496"/>
            <a:chExt cx="1200" cy="1536"/>
          </a:xfrm>
        </p:grpSpPr>
        <p:pic>
          <p:nvPicPr>
            <p:cNvPr id="21" name="Picture 21" descr="circuler_1"/>
            <p:cNvPicPr>
              <a:picLocks noChangeAspect="1" noChangeArrowheads="1"/>
            </p:cNvPicPr>
            <p:nvPr/>
          </p:nvPicPr>
          <p:blipFill>
            <a:blip r:embed="rId5" cstate="print"/>
            <a:srcRect/>
            <a:stretch>
              <a:fillRect/>
            </a:stretch>
          </p:blipFill>
          <p:spPr bwMode="gray">
            <a:xfrm>
              <a:off x="2314" y="2544"/>
              <a:ext cx="1182" cy="1196"/>
            </a:xfrm>
            <a:prstGeom prst="rect">
              <a:avLst/>
            </a:prstGeom>
            <a:noFill/>
            <a:ln w="9525">
              <a:noFill/>
              <a:miter lim="800000"/>
              <a:headEnd/>
              <a:tailEnd/>
            </a:ln>
          </p:spPr>
        </p:pic>
        <p:sp>
          <p:nvSpPr>
            <p:cNvPr id="22" name="Oval 22"/>
            <p:cNvSpPr>
              <a:spLocks noChangeArrowheads="1"/>
            </p:cNvSpPr>
            <p:nvPr/>
          </p:nvSpPr>
          <p:spPr bwMode="gray">
            <a:xfrm>
              <a:off x="2314" y="2544"/>
              <a:ext cx="1190" cy="1199"/>
            </a:xfrm>
            <a:prstGeom prst="ellipse">
              <a:avLst/>
            </a:prstGeom>
            <a:solidFill>
              <a:schemeClr val="accent2">
                <a:alpha val="50000"/>
              </a:schemeClr>
            </a:solidFill>
            <a:ln w="9525" algn="ctr">
              <a:noFill/>
              <a:round/>
              <a:headEnd/>
              <a:tailEnd/>
            </a:ln>
            <a:effectLst/>
          </p:spPr>
          <p:txBody>
            <a:bodyPr wrap="none" anchor="ctr"/>
            <a:lstStyle/>
            <a:p>
              <a:endParaRPr lang="ru-RU"/>
            </a:p>
          </p:txBody>
        </p:sp>
        <p:pic>
          <p:nvPicPr>
            <p:cNvPr id="23" name="Picture 23" descr="light_shadow1"/>
            <p:cNvPicPr>
              <a:picLocks noChangeAspect="1" noChangeArrowheads="1"/>
            </p:cNvPicPr>
            <p:nvPr/>
          </p:nvPicPr>
          <p:blipFill>
            <a:blip r:embed="rId6" cstate="print"/>
            <a:srcRect t="14285"/>
            <a:stretch>
              <a:fillRect/>
            </a:stretch>
          </p:blipFill>
          <p:spPr bwMode="gray">
            <a:xfrm>
              <a:off x="2304" y="2496"/>
              <a:ext cx="871" cy="748"/>
            </a:xfrm>
            <a:prstGeom prst="rect">
              <a:avLst/>
            </a:prstGeom>
            <a:noFill/>
            <a:ln w="9525">
              <a:noFill/>
              <a:miter lim="800000"/>
              <a:headEnd/>
              <a:tailEnd/>
            </a:ln>
          </p:spPr>
        </p:pic>
        <p:grpSp>
          <p:nvGrpSpPr>
            <p:cNvPr id="24" name="Group 24"/>
            <p:cNvGrpSpPr>
              <a:grpSpLocks/>
            </p:cNvGrpSpPr>
            <p:nvPr/>
          </p:nvGrpSpPr>
          <p:grpSpPr bwMode="auto">
            <a:xfrm rot="-3733502" flipH="1" flipV="1">
              <a:off x="2673" y="3381"/>
              <a:ext cx="1049" cy="253"/>
              <a:chOff x="2532" y="1051"/>
              <a:chExt cx="893" cy="246"/>
            </a:xfrm>
          </p:grpSpPr>
          <p:grpSp>
            <p:nvGrpSpPr>
              <p:cNvPr id="25" name="Group 25"/>
              <p:cNvGrpSpPr>
                <a:grpSpLocks/>
              </p:cNvGrpSpPr>
              <p:nvPr/>
            </p:nvGrpSpPr>
            <p:grpSpPr bwMode="auto">
              <a:xfrm>
                <a:off x="2532" y="1051"/>
                <a:ext cx="743" cy="185"/>
                <a:chOff x="1565" y="2568"/>
                <a:chExt cx="1118" cy="279"/>
              </a:xfrm>
            </p:grpSpPr>
            <p:sp>
              <p:nvSpPr>
                <p:cNvPr id="31" name="AutoShape 2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2" name="AutoShape 2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3" name="AutoShape 2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4" name="AutoShape 2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26" name="Group 30"/>
              <p:cNvGrpSpPr>
                <a:grpSpLocks/>
              </p:cNvGrpSpPr>
              <p:nvPr/>
            </p:nvGrpSpPr>
            <p:grpSpPr bwMode="auto">
              <a:xfrm rot="1353540">
                <a:off x="2682" y="1111"/>
                <a:ext cx="743" cy="186"/>
                <a:chOff x="1565" y="2568"/>
                <a:chExt cx="1118" cy="279"/>
              </a:xfrm>
            </p:grpSpPr>
            <p:sp>
              <p:nvSpPr>
                <p:cNvPr id="27" name="AutoShape 3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8" name="AutoShape 3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9" name="AutoShape 3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0" name="AutoShape 3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35" name="Group 35"/>
          <p:cNvGrpSpPr>
            <a:grpSpLocks/>
          </p:cNvGrpSpPr>
          <p:nvPr/>
        </p:nvGrpSpPr>
        <p:grpSpPr bwMode="auto">
          <a:xfrm>
            <a:off x="1111250" y="3829050"/>
            <a:ext cx="1905000" cy="2438400"/>
            <a:chOff x="2304" y="2496"/>
            <a:chExt cx="1200" cy="1536"/>
          </a:xfrm>
        </p:grpSpPr>
        <p:pic>
          <p:nvPicPr>
            <p:cNvPr id="36" name="Picture 36" descr="circuler_1"/>
            <p:cNvPicPr>
              <a:picLocks noChangeAspect="1" noChangeArrowheads="1"/>
            </p:cNvPicPr>
            <p:nvPr/>
          </p:nvPicPr>
          <p:blipFill>
            <a:blip r:embed="rId5" cstate="print"/>
            <a:srcRect/>
            <a:stretch>
              <a:fillRect/>
            </a:stretch>
          </p:blipFill>
          <p:spPr bwMode="gray">
            <a:xfrm>
              <a:off x="2314" y="2544"/>
              <a:ext cx="1182" cy="1196"/>
            </a:xfrm>
            <a:prstGeom prst="rect">
              <a:avLst/>
            </a:prstGeom>
            <a:noFill/>
            <a:ln w="9525">
              <a:noFill/>
              <a:miter lim="800000"/>
              <a:headEnd/>
              <a:tailEnd/>
            </a:ln>
          </p:spPr>
        </p:pic>
        <p:sp>
          <p:nvSpPr>
            <p:cNvPr id="37" name="Oval 37"/>
            <p:cNvSpPr>
              <a:spLocks noChangeArrowheads="1"/>
            </p:cNvSpPr>
            <p:nvPr/>
          </p:nvSpPr>
          <p:spPr bwMode="gray">
            <a:xfrm>
              <a:off x="2314" y="2544"/>
              <a:ext cx="1190" cy="1199"/>
            </a:xfrm>
            <a:prstGeom prst="ellipse">
              <a:avLst/>
            </a:prstGeom>
            <a:solidFill>
              <a:schemeClr val="accent1">
                <a:alpha val="50000"/>
              </a:schemeClr>
            </a:solidFill>
            <a:ln w="9525" algn="ctr">
              <a:noFill/>
              <a:round/>
              <a:headEnd/>
              <a:tailEnd/>
            </a:ln>
            <a:effectLst/>
          </p:spPr>
          <p:txBody>
            <a:bodyPr wrap="none" anchor="ctr"/>
            <a:lstStyle/>
            <a:p>
              <a:endParaRPr lang="ru-RU"/>
            </a:p>
          </p:txBody>
        </p:sp>
        <p:pic>
          <p:nvPicPr>
            <p:cNvPr id="38" name="Picture 38" descr="light_shadow1"/>
            <p:cNvPicPr>
              <a:picLocks noChangeAspect="1" noChangeArrowheads="1"/>
            </p:cNvPicPr>
            <p:nvPr/>
          </p:nvPicPr>
          <p:blipFill>
            <a:blip r:embed="rId6" cstate="print"/>
            <a:srcRect t="14285"/>
            <a:stretch>
              <a:fillRect/>
            </a:stretch>
          </p:blipFill>
          <p:spPr bwMode="gray">
            <a:xfrm>
              <a:off x="2304" y="2496"/>
              <a:ext cx="871" cy="748"/>
            </a:xfrm>
            <a:prstGeom prst="rect">
              <a:avLst/>
            </a:prstGeom>
            <a:noFill/>
            <a:ln w="9525">
              <a:noFill/>
              <a:miter lim="800000"/>
              <a:headEnd/>
              <a:tailEnd/>
            </a:ln>
          </p:spPr>
        </p:pic>
        <p:grpSp>
          <p:nvGrpSpPr>
            <p:cNvPr id="39" name="Group 39"/>
            <p:cNvGrpSpPr>
              <a:grpSpLocks/>
            </p:cNvGrpSpPr>
            <p:nvPr/>
          </p:nvGrpSpPr>
          <p:grpSpPr bwMode="auto">
            <a:xfrm rot="-3733502" flipH="1" flipV="1">
              <a:off x="2673" y="3381"/>
              <a:ext cx="1049" cy="253"/>
              <a:chOff x="2532" y="1051"/>
              <a:chExt cx="893" cy="246"/>
            </a:xfrm>
          </p:grpSpPr>
          <p:grpSp>
            <p:nvGrpSpPr>
              <p:cNvPr id="40" name="Group 40"/>
              <p:cNvGrpSpPr>
                <a:grpSpLocks/>
              </p:cNvGrpSpPr>
              <p:nvPr/>
            </p:nvGrpSpPr>
            <p:grpSpPr bwMode="auto">
              <a:xfrm>
                <a:off x="2532" y="1051"/>
                <a:ext cx="743" cy="185"/>
                <a:chOff x="1565" y="2568"/>
                <a:chExt cx="1118" cy="279"/>
              </a:xfrm>
            </p:grpSpPr>
            <p:sp>
              <p:nvSpPr>
                <p:cNvPr id="46" name="AutoShape 4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7" name="AutoShape 4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8" name="AutoShape 4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9" name="AutoShape 4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41" name="Group 45"/>
              <p:cNvGrpSpPr>
                <a:grpSpLocks/>
              </p:cNvGrpSpPr>
              <p:nvPr/>
            </p:nvGrpSpPr>
            <p:grpSpPr bwMode="auto">
              <a:xfrm rot="1353540">
                <a:off x="2682" y="1111"/>
                <a:ext cx="743" cy="186"/>
                <a:chOff x="1565" y="2568"/>
                <a:chExt cx="1118" cy="279"/>
              </a:xfrm>
            </p:grpSpPr>
            <p:sp>
              <p:nvSpPr>
                <p:cNvPr id="42" name="AutoShape 4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3" name="AutoShape 4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4" name="AutoShape 4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5" name="AutoShape 4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50" name="Group 50"/>
          <p:cNvGrpSpPr>
            <a:grpSpLocks/>
          </p:cNvGrpSpPr>
          <p:nvPr/>
        </p:nvGrpSpPr>
        <p:grpSpPr bwMode="auto">
          <a:xfrm>
            <a:off x="6397625" y="3829050"/>
            <a:ext cx="1905000" cy="2438400"/>
            <a:chOff x="2304" y="2496"/>
            <a:chExt cx="1200" cy="1536"/>
          </a:xfrm>
        </p:grpSpPr>
        <p:pic>
          <p:nvPicPr>
            <p:cNvPr id="51" name="Picture 51" descr="circuler_1"/>
            <p:cNvPicPr>
              <a:picLocks noChangeAspect="1" noChangeArrowheads="1"/>
            </p:cNvPicPr>
            <p:nvPr/>
          </p:nvPicPr>
          <p:blipFill>
            <a:blip r:embed="rId5" cstate="print"/>
            <a:srcRect/>
            <a:stretch>
              <a:fillRect/>
            </a:stretch>
          </p:blipFill>
          <p:spPr bwMode="gray">
            <a:xfrm>
              <a:off x="2314" y="2544"/>
              <a:ext cx="1182" cy="1196"/>
            </a:xfrm>
            <a:prstGeom prst="rect">
              <a:avLst/>
            </a:prstGeom>
            <a:noFill/>
            <a:ln w="9525">
              <a:noFill/>
              <a:miter lim="800000"/>
              <a:headEnd/>
              <a:tailEnd/>
            </a:ln>
          </p:spPr>
        </p:pic>
        <p:sp>
          <p:nvSpPr>
            <p:cNvPr id="52" name="Oval 52"/>
            <p:cNvSpPr>
              <a:spLocks noChangeArrowheads="1"/>
            </p:cNvSpPr>
            <p:nvPr/>
          </p:nvSpPr>
          <p:spPr bwMode="gray">
            <a:xfrm>
              <a:off x="2314" y="2544"/>
              <a:ext cx="1190" cy="1199"/>
            </a:xfrm>
            <a:prstGeom prst="ellipse">
              <a:avLst/>
            </a:prstGeom>
            <a:solidFill>
              <a:schemeClr val="hlink">
                <a:alpha val="50000"/>
              </a:schemeClr>
            </a:solidFill>
            <a:ln w="9525" algn="ctr">
              <a:noFill/>
              <a:round/>
              <a:headEnd/>
              <a:tailEnd/>
            </a:ln>
            <a:effectLst/>
          </p:spPr>
          <p:txBody>
            <a:bodyPr wrap="none" anchor="ctr"/>
            <a:lstStyle/>
            <a:p>
              <a:endParaRPr lang="ru-RU"/>
            </a:p>
          </p:txBody>
        </p:sp>
        <p:pic>
          <p:nvPicPr>
            <p:cNvPr id="53" name="Picture 53" descr="light_shadow1"/>
            <p:cNvPicPr>
              <a:picLocks noChangeAspect="1" noChangeArrowheads="1"/>
            </p:cNvPicPr>
            <p:nvPr/>
          </p:nvPicPr>
          <p:blipFill>
            <a:blip r:embed="rId6" cstate="print"/>
            <a:srcRect t="14285"/>
            <a:stretch>
              <a:fillRect/>
            </a:stretch>
          </p:blipFill>
          <p:spPr bwMode="gray">
            <a:xfrm>
              <a:off x="2304" y="2496"/>
              <a:ext cx="871" cy="748"/>
            </a:xfrm>
            <a:prstGeom prst="rect">
              <a:avLst/>
            </a:prstGeom>
            <a:noFill/>
            <a:ln w="9525">
              <a:noFill/>
              <a:miter lim="800000"/>
              <a:headEnd/>
              <a:tailEnd/>
            </a:ln>
          </p:spPr>
        </p:pic>
        <p:grpSp>
          <p:nvGrpSpPr>
            <p:cNvPr id="54" name="Group 54"/>
            <p:cNvGrpSpPr>
              <a:grpSpLocks/>
            </p:cNvGrpSpPr>
            <p:nvPr/>
          </p:nvGrpSpPr>
          <p:grpSpPr bwMode="auto">
            <a:xfrm rot="-3733502" flipH="1" flipV="1">
              <a:off x="2673" y="3381"/>
              <a:ext cx="1049" cy="253"/>
              <a:chOff x="2532" y="1051"/>
              <a:chExt cx="893" cy="246"/>
            </a:xfrm>
          </p:grpSpPr>
          <p:grpSp>
            <p:nvGrpSpPr>
              <p:cNvPr id="55" name="Group 55"/>
              <p:cNvGrpSpPr>
                <a:grpSpLocks/>
              </p:cNvGrpSpPr>
              <p:nvPr/>
            </p:nvGrpSpPr>
            <p:grpSpPr bwMode="auto">
              <a:xfrm>
                <a:off x="2532" y="1051"/>
                <a:ext cx="743" cy="185"/>
                <a:chOff x="1565" y="2568"/>
                <a:chExt cx="1118" cy="279"/>
              </a:xfrm>
            </p:grpSpPr>
            <p:sp>
              <p:nvSpPr>
                <p:cNvPr id="61" name="AutoShape 5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 name="AutoShape 5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3" name="AutoShape 5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4" name="AutoShape 5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56" name="Group 60"/>
              <p:cNvGrpSpPr>
                <a:grpSpLocks/>
              </p:cNvGrpSpPr>
              <p:nvPr/>
            </p:nvGrpSpPr>
            <p:grpSpPr bwMode="auto">
              <a:xfrm rot="1353540">
                <a:off x="2682" y="1111"/>
                <a:ext cx="743" cy="186"/>
                <a:chOff x="1565" y="2568"/>
                <a:chExt cx="1118" cy="279"/>
              </a:xfrm>
            </p:grpSpPr>
            <p:sp>
              <p:nvSpPr>
                <p:cNvPr id="57" name="AutoShape 6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58" name="AutoShape 6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59" name="AutoShape 6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0" name="AutoShape 6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sp>
        <p:nvSpPr>
          <p:cNvPr id="65" name="Rectangle 65"/>
          <p:cNvSpPr>
            <a:spLocks noChangeArrowheads="1"/>
          </p:cNvSpPr>
          <p:nvPr/>
        </p:nvSpPr>
        <p:spPr bwMode="auto">
          <a:xfrm>
            <a:off x="1208089" y="4572000"/>
            <a:ext cx="1670864" cy="400110"/>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hangingPunct="0"/>
            <a:r>
              <a:rPr lang="ru-RU" sz="2000" b="1" dirty="0">
                <a:solidFill>
                  <a:srgbClr val="FEFEFE"/>
                </a:solidFill>
                <a:cs typeface="Arial" charset="0"/>
              </a:rPr>
              <a:t>Трематодозы</a:t>
            </a:r>
            <a:endParaRPr lang="en-US" sz="2000" b="1" dirty="0">
              <a:solidFill>
                <a:srgbClr val="FEFEFE"/>
              </a:solidFill>
              <a:cs typeface="Arial" charset="0"/>
            </a:endParaRPr>
          </a:p>
        </p:txBody>
      </p:sp>
      <p:sp>
        <p:nvSpPr>
          <p:cNvPr id="66" name="Rectangle 66"/>
          <p:cNvSpPr>
            <a:spLocks noChangeArrowheads="1"/>
          </p:cNvSpPr>
          <p:nvPr/>
        </p:nvSpPr>
        <p:spPr bwMode="auto">
          <a:xfrm>
            <a:off x="3847408" y="4553206"/>
            <a:ext cx="1617459" cy="400110"/>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hangingPunct="0"/>
            <a:r>
              <a:rPr lang="ru-RU" sz="2000" b="1" dirty="0" err="1">
                <a:solidFill>
                  <a:srgbClr val="FEFEFE"/>
                </a:solidFill>
                <a:cs typeface="Arial" charset="0"/>
              </a:rPr>
              <a:t>Нематодозы</a:t>
            </a:r>
            <a:endParaRPr lang="en-US" sz="2000" b="1" dirty="0">
              <a:solidFill>
                <a:srgbClr val="FEFEFE"/>
              </a:solidFill>
              <a:cs typeface="Arial" charset="0"/>
            </a:endParaRPr>
          </a:p>
        </p:txBody>
      </p:sp>
      <p:sp>
        <p:nvSpPr>
          <p:cNvPr id="67" name="Rectangle 67"/>
          <p:cNvSpPr>
            <a:spLocks noChangeArrowheads="1"/>
          </p:cNvSpPr>
          <p:nvPr/>
        </p:nvSpPr>
        <p:spPr bwMode="auto">
          <a:xfrm>
            <a:off x="6591300" y="4556125"/>
            <a:ext cx="1492250" cy="400110"/>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eaLnBrk="0" hangingPunct="0"/>
            <a:r>
              <a:rPr lang="ru-RU" sz="2000" b="1" dirty="0">
                <a:solidFill>
                  <a:srgbClr val="FEFEFE"/>
                </a:solidFill>
                <a:cs typeface="Arial" charset="0"/>
              </a:rPr>
              <a:t>Цестодозы</a:t>
            </a:r>
            <a:endParaRPr lang="en-US" sz="2000" b="1" dirty="0">
              <a:solidFill>
                <a:srgbClr val="FEFEFE"/>
              </a:solidFill>
              <a:cs typeface="Arial" charset="0"/>
            </a:endParaRPr>
          </a:p>
        </p:txBody>
      </p:sp>
      <p:sp>
        <p:nvSpPr>
          <p:cNvPr id="72" name="Прямоугольник 71"/>
          <p:cNvSpPr/>
          <p:nvPr/>
        </p:nvSpPr>
        <p:spPr>
          <a:xfrm>
            <a:off x="1329224" y="1667136"/>
            <a:ext cx="1428596" cy="369332"/>
          </a:xfrm>
          <a:prstGeom prst="rect">
            <a:avLst/>
          </a:prstGeom>
        </p:spPr>
        <p:txBody>
          <a:bodyPr wrap="none">
            <a:spAutoFit/>
          </a:bodyPr>
          <a:lstStyle/>
          <a:p>
            <a:pPr algn="ctr" eaLnBrk="0" hangingPunct="0"/>
            <a:r>
              <a:rPr lang="ru-RU" b="1" dirty="0" smtClean="0">
                <a:solidFill>
                  <a:srgbClr val="FEFEFE"/>
                </a:solidFill>
                <a:cs typeface="Arial" charset="0"/>
              </a:rPr>
              <a:t>Сосальщики</a:t>
            </a:r>
            <a:endParaRPr lang="en-US" b="1" dirty="0">
              <a:solidFill>
                <a:srgbClr val="FEFEFE"/>
              </a:solidFill>
              <a:cs typeface="Arial" charset="0"/>
            </a:endParaRPr>
          </a:p>
        </p:txBody>
      </p:sp>
      <p:sp>
        <p:nvSpPr>
          <p:cNvPr id="73" name="Прямоугольник 72"/>
          <p:cNvSpPr/>
          <p:nvPr/>
        </p:nvSpPr>
        <p:spPr>
          <a:xfrm>
            <a:off x="3739564" y="1661925"/>
            <a:ext cx="1665585" cy="369332"/>
          </a:xfrm>
          <a:prstGeom prst="rect">
            <a:avLst/>
          </a:prstGeom>
        </p:spPr>
        <p:txBody>
          <a:bodyPr wrap="none">
            <a:spAutoFit/>
          </a:bodyPr>
          <a:lstStyle/>
          <a:p>
            <a:pPr algn="ctr" eaLnBrk="0" hangingPunct="0"/>
            <a:r>
              <a:rPr lang="ru-RU" b="1" dirty="0" smtClean="0">
                <a:solidFill>
                  <a:srgbClr val="FEFEFE"/>
                </a:solidFill>
                <a:cs typeface="Arial" charset="0"/>
              </a:rPr>
              <a:t>Круглые черви</a:t>
            </a:r>
            <a:endParaRPr lang="en-US" b="1" dirty="0">
              <a:solidFill>
                <a:srgbClr val="FEFEFE"/>
              </a:solidFill>
              <a:cs typeface="Arial" charset="0"/>
            </a:endParaRPr>
          </a:p>
        </p:txBody>
      </p:sp>
      <p:sp>
        <p:nvSpPr>
          <p:cNvPr id="74" name="Прямоугольник 73"/>
          <p:cNvSpPr/>
          <p:nvPr/>
        </p:nvSpPr>
        <p:spPr>
          <a:xfrm>
            <a:off x="6285807" y="1656785"/>
            <a:ext cx="1949252" cy="369332"/>
          </a:xfrm>
          <a:prstGeom prst="rect">
            <a:avLst/>
          </a:prstGeom>
        </p:spPr>
        <p:txBody>
          <a:bodyPr wrap="none">
            <a:spAutoFit/>
          </a:bodyPr>
          <a:lstStyle/>
          <a:p>
            <a:pPr algn="ctr" eaLnBrk="0" hangingPunct="0"/>
            <a:r>
              <a:rPr lang="ru-RU" b="1" dirty="0" smtClean="0">
                <a:solidFill>
                  <a:srgbClr val="FEFEFE"/>
                </a:solidFill>
                <a:cs typeface="Arial" charset="0"/>
              </a:rPr>
              <a:t>Ленточные черви</a:t>
            </a:r>
            <a:endParaRPr lang="en-US" b="1" dirty="0">
              <a:solidFill>
                <a:srgbClr val="FEFEFE"/>
              </a:solidFill>
              <a:cs typeface="Arial" charset="0"/>
            </a:endParaRP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64" y="-1"/>
            <a:ext cx="1969811" cy="15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953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gray">
          <a:xfrm>
            <a:off x="548308" y="5301208"/>
            <a:ext cx="8056140" cy="1003237"/>
          </a:xfrm>
          <a:prstGeom prst="roundRect">
            <a:avLst>
              <a:gd name="adj" fmla="val 50000"/>
            </a:avLst>
          </a:prstGeom>
          <a:noFill/>
          <a:ln w="28575">
            <a:solidFill>
              <a:schemeClr val="hlink"/>
            </a:solidFill>
            <a:round/>
            <a:headEnd/>
            <a:tailEnd/>
          </a:ln>
          <a:effectLst/>
        </p:spPr>
        <p:txBody>
          <a:bodyPr wrap="none" anchor="ctr"/>
          <a:lstStyle/>
          <a:p>
            <a:endParaRPr lang="ru-RU">
              <a:solidFill>
                <a:schemeClr val="bg1"/>
              </a:solidFill>
            </a:endParaRPr>
          </a:p>
        </p:txBody>
      </p:sp>
      <p:sp>
        <p:nvSpPr>
          <p:cNvPr id="6" name="AutoShape 4"/>
          <p:cNvSpPr>
            <a:spLocks noChangeArrowheads="1"/>
          </p:cNvSpPr>
          <p:nvPr/>
        </p:nvSpPr>
        <p:spPr bwMode="gray">
          <a:xfrm>
            <a:off x="522908" y="3837869"/>
            <a:ext cx="8056140" cy="1003237"/>
          </a:xfrm>
          <a:prstGeom prst="roundRect">
            <a:avLst>
              <a:gd name="adj" fmla="val 50000"/>
            </a:avLst>
          </a:prstGeom>
          <a:noFill/>
          <a:ln w="28575">
            <a:solidFill>
              <a:schemeClr val="accent1"/>
            </a:solidFill>
            <a:round/>
            <a:headEnd/>
            <a:tailEnd/>
          </a:ln>
          <a:effectLst/>
        </p:spPr>
        <p:txBody>
          <a:bodyPr wrap="none" anchor="ctr"/>
          <a:lstStyle/>
          <a:p>
            <a:endParaRPr lang="ru-RU">
              <a:solidFill>
                <a:schemeClr val="bg1"/>
              </a:solidFill>
            </a:endParaRPr>
          </a:p>
        </p:txBody>
      </p:sp>
      <p:sp>
        <p:nvSpPr>
          <p:cNvPr id="7" name="AutoShape 5"/>
          <p:cNvSpPr>
            <a:spLocks noChangeArrowheads="1"/>
          </p:cNvSpPr>
          <p:nvPr/>
        </p:nvSpPr>
        <p:spPr bwMode="gray">
          <a:xfrm>
            <a:off x="548308" y="2403960"/>
            <a:ext cx="8056140" cy="1003235"/>
          </a:xfrm>
          <a:prstGeom prst="roundRect">
            <a:avLst>
              <a:gd name="adj" fmla="val 50000"/>
            </a:avLst>
          </a:prstGeom>
          <a:noFill/>
          <a:ln w="28575">
            <a:solidFill>
              <a:schemeClr val="accent2"/>
            </a:solidFill>
            <a:round/>
            <a:headEnd/>
            <a:tailEnd/>
          </a:ln>
          <a:effectLst/>
        </p:spPr>
        <p:txBody>
          <a:bodyPr wrap="none" anchor="ctr"/>
          <a:lstStyle/>
          <a:p>
            <a:endParaRPr lang="ru-RU">
              <a:solidFill>
                <a:schemeClr val="bg1"/>
              </a:solidFill>
            </a:endParaRPr>
          </a:p>
        </p:txBody>
      </p:sp>
      <p:grpSp>
        <p:nvGrpSpPr>
          <p:cNvPr id="8" name="Group 7"/>
          <p:cNvGrpSpPr>
            <a:grpSpLocks/>
          </p:cNvGrpSpPr>
          <p:nvPr/>
        </p:nvGrpSpPr>
        <p:grpSpPr bwMode="auto">
          <a:xfrm>
            <a:off x="468933" y="2386497"/>
            <a:ext cx="831829" cy="1050708"/>
            <a:chOff x="720" y="1488"/>
            <a:chExt cx="806" cy="808"/>
          </a:xfrm>
        </p:grpSpPr>
        <p:sp>
          <p:nvSpPr>
            <p:cNvPr id="9" name="Oval 8"/>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p>
              <a:endParaRPr lang="ru-RU">
                <a:solidFill>
                  <a:schemeClr val="bg1"/>
                </a:solidFill>
              </a:endParaRPr>
            </a:p>
          </p:txBody>
        </p:sp>
        <p:pic>
          <p:nvPicPr>
            <p:cNvPr id="10" name="Picture 9" descr="drop"/>
            <p:cNvPicPr>
              <a:picLocks noChangeAspect="1" noChangeArrowheads="1"/>
            </p:cNvPicPr>
            <p:nvPr/>
          </p:nvPicPr>
          <p:blipFill>
            <a:blip r:embed="rId2" cstate="print"/>
            <a:srcRect/>
            <a:stretch>
              <a:fillRect/>
            </a:stretch>
          </p:blipFill>
          <p:spPr bwMode="gray">
            <a:xfrm>
              <a:off x="721" y="1488"/>
              <a:ext cx="800" cy="800"/>
            </a:xfrm>
            <a:prstGeom prst="rect">
              <a:avLst/>
            </a:prstGeom>
            <a:noFill/>
          </p:spPr>
        </p:pic>
      </p:grpSp>
      <p:sp>
        <p:nvSpPr>
          <p:cNvPr id="11" name="Text Box 10"/>
          <p:cNvSpPr txBox="1">
            <a:spLocks noChangeArrowheads="1"/>
          </p:cNvSpPr>
          <p:nvPr/>
        </p:nvSpPr>
        <p:spPr bwMode="gray">
          <a:xfrm>
            <a:off x="514971" y="2354746"/>
            <a:ext cx="519263" cy="584775"/>
          </a:xfrm>
          <a:prstGeom prst="rect">
            <a:avLst/>
          </a:prstGeom>
          <a:noFill/>
          <a:ln w="9525">
            <a:noFill/>
            <a:miter lim="800000"/>
            <a:headEnd/>
            <a:tailEnd/>
          </a:ln>
          <a:effectLst/>
        </p:spPr>
        <p:txBody>
          <a:bodyPr wrap="square">
            <a:spAutoFit/>
          </a:bodyPr>
          <a:lstStyle/>
          <a:p>
            <a:pPr algn="ctr">
              <a:spcBef>
                <a:spcPct val="50000"/>
              </a:spcBef>
            </a:pPr>
            <a:r>
              <a:rPr lang="en-US" sz="3200" b="1" i="1" dirty="0">
                <a:solidFill>
                  <a:schemeClr val="bg1"/>
                </a:solidFill>
                <a:cs typeface="Arial" charset="0"/>
              </a:rPr>
              <a:t>1</a:t>
            </a:r>
          </a:p>
        </p:txBody>
      </p:sp>
      <p:grpSp>
        <p:nvGrpSpPr>
          <p:cNvPr id="12" name="Group 11"/>
          <p:cNvGrpSpPr>
            <a:grpSpLocks/>
          </p:cNvGrpSpPr>
          <p:nvPr/>
        </p:nvGrpSpPr>
        <p:grpSpPr bwMode="auto">
          <a:xfrm>
            <a:off x="443533" y="3820408"/>
            <a:ext cx="831829" cy="1050708"/>
            <a:chOff x="1188" y="1705"/>
            <a:chExt cx="330" cy="332"/>
          </a:xfrm>
        </p:grpSpPr>
        <p:sp>
          <p:nvSpPr>
            <p:cNvPr id="13" name="Oval 12"/>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p>
              <a:endParaRPr lang="ru-RU">
                <a:solidFill>
                  <a:schemeClr val="bg1"/>
                </a:solidFill>
              </a:endParaRPr>
            </a:p>
          </p:txBody>
        </p:sp>
        <p:pic>
          <p:nvPicPr>
            <p:cNvPr id="14" name="Picture 13" descr="drop"/>
            <p:cNvPicPr>
              <a:picLocks noChangeAspect="1" noChangeArrowheads="1"/>
            </p:cNvPicPr>
            <p:nvPr/>
          </p:nvPicPr>
          <p:blipFill>
            <a:blip r:embed="rId2" cstate="print"/>
            <a:srcRect/>
            <a:stretch>
              <a:fillRect/>
            </a:stretch>
          </p:blipFill>
          <p:spPr bwMode="gray">
            <a:xfrm>
              <a:off x="1190" y="1705"/>
              <a:ext cx="328" cy="329"/>
            </a:xfrm>
            <a:prstGeom prst="rect">
              <a:avLst/>
            </a:prstGeom>
            <a:noFill/>
          </p:spPr>
        </p:pic>
      </p:grpSp>
      <p:sp>
        <p:nvSpPr>
          <p:cNvPr id="15" name="Text Box 14"/>
          <p:cNvSpPr txBox="1">
            <a:spLocks noChangeArrowheads="1"/>
          </p:cNvSpPr>
          <p:nvPr/>
        </p:nvSpPr>
        <p:spPr bwMode="gray">
          <a:xfrm>
            <a:off x="494333" y="3788658"/>
            <a:ext cx="549511" cy="584775"/>
          </a:xfrm>
          <a:prstGeom prst="rect">
            <a:avLst/>
          </a:prstGeom>
          <a:noFill/>
          <a:ln w="9525">
            <a:noFill/>
            <a:miter lim="800000"/>
            <a:headEnd/>
            <a:tailEnd/>
          </a:ln>
          <a:effectLst/>
        </p:spPr>
        <p:txBody>
          <a:bodyPr wrap="square">
            <a:spAutoFit/>
          </a:bodyPr>
          <a:lstStyle/>
          <a:p>
            <a:pPr algn="ctr">
              <a:spcBef>
                <a:spcPct val="50000"/>
              </a:spcBef>
            </a:pPr>
            <a:r>
              <a:rPr lang="en-US" sz="3200" b="1" i="1" dirty="0">
                <a:solidFill>
                  <a:schemeClr val="bg1"/>
                </a:solidFill>
                <a:cs typeface="Arial" charset="0"/>
              </a:rPr>
              <a:t>2</a:t>
            </a:r>
          </a:p>
        </p:txBody>
      </p:sp>
      <p:grpSp>
        <p:nvGrpSpPr>
          <p:cNvPr id="16" name="Group 15"/>
          <p:cNvGrpSpPr>
            <a:grpSpLocks/>
          </p:cNvGrpSpPr>
          <p:nvPr/>
        </p:nvGrpSpPr>
        <p:grpSpPr bwMode="auto">
          <a:xfrm>
            <a:off x="468933" y="5283747"/>
            <a:ext cx="831829" cy="1050708"/>
            <a:chOff x="1188" y="2112"/>
            <a:chExt cx="330" cy="332"/>
          </a:xfrm>
        </p:grpSpPr>
        <p:sp>
          <p:nvSpPr>
            <p:cNvPr id="17" name="Oval 16"/>
            <p:cNvSpPr>
              <a:spLocks noChangeArrowheads="1"/>
            </p:cNvSpPr>
            <p:nvPr/>
          </p:nvSpPr>
          <p:spPr bwMode="gray">
            <a:xfrm>
              <a:off x="1188" y="2113"/>
              <a:ext cx="330" cy="331"/>
            </a:xfrm>
            <a:prstGeom prst="ellipse">
              <a:avLst/>
            </a:prstGeom>
            <a:solidFill>
              <a:schemeClr val="hlink"/>
            </a:solidFill>
            <a:ln w="9525">
              <a:noFill/>
              <a:round/>
              <a:headEnd/>
              <a:tailEnd/>
            </a:ln>
            <a:effectLst/>
          </p:spPr>
          <p:txBody>
            <a:bodyPr wrap="none" anchor="ctr"/>
            <a:lstStyle/>
            <a:p>
              <a:endParaRPr lang="ru-RU">
                <a:solidFill>
                  <a:schemeClr val="bg1"/>
                </a:solidFill>
              </a:endParaRPr>
            </a:p>
          </p:txBody>
        </p:sp>
        <p:pic>
          <p:nvPicPr>
            <p:cNvPr id="18" name="Picture 17" descr="drop"/>
            <p:cNvPicPr>
              <a:picLocks noChangeAspect="1" noChangeArrowheads="1"/>
            </p:cNvPicPr>
            <p:nvPr/>
          </p:nvPicPr>
          <p:blipFill>
            <a:blip r:embed="rId2" cstate="print"/>
            <a:srcRect/>
            <a:stretch>
              <a:fillRect/>
            </a:stretch>
          </p:blipFill>
          <p:spPr bwMode="gray">
            <a:xfrm>
              <a:off x="1190" y="2112"/>
              <a:ext cx="328" cy="329"/>
            </a:xfrm>
            <a:prstGeom prst="rect">
              <a:avLst/>
            </a:prstGeom>
            <a:noFill/>
          </p:spPr>
        </p:pic>
      </p:grpSp>
      <p:sp>
        <p:nvSpPr>
          <p:cNvPr id="19" name="Text Box 18"/>
          <p:cNvSpPr txBox="1">
            <a:spLocks noChangeArrowheads="1"/>
          </p:cNvSpPr>
          <p:nvPr/>
        </p:nvSpPr>
        <p:spPr bwMode="gray">
          <a:xfrm>
            <a:off x="522908" y="5251997"/>
            <a:ext cx="499098" cy="584775"/>
          </a:xfrm>
          <a:prstGeom prst="rect">
            <a:avLst/>
          </a:prstGeom>
          <a:noFill/>
          <a:ln w="9525">
            <a:noFill/>
            <a:miter lim="800000"/>
            <a:headEnd/>
            <a:tailEnd/>
          </a:ln>
          <a:effectLst/>
        </p:spPr>
        <p:txBody>
          <a:bodyPr wrap="square">
            <a:spAutoFit/>
          </a:bodyPr>
          <a:lstStyle/>
          <a:p>
            <a:pPr algn="ctr">
              <a:spcBef>
                <a:spcPct val="50000"/>
              </a:spcBef>
            </a:pPr>
            <a:r>
              <a:rPr lang="en-US" sz="3200" b="1" i="1" dirty="0">
                <a:solidFill>
                  <a:schemeClr val="bg1"/>
                </a:solidFill>
                <a:cs typeface="Arial" charset="0"/>
              </a:rPr>
              <a:t>3</a:t>
            </a:r>
          </a:p>
        </p:txBody>
      </p:sp>
      <p:sp>
        <p:nvSpPr>
          <p:cNvPr id="24" name="Text Box 23"/>
          <p:cNvSpPr txBox="1">
            <a:spLocks noChangeArrowheads="1"/>
          </p:cNvSpPr>
          <p:nvPr/>
        </p:nvSpPr>
        <p:spPr bwMode="gray">
          <a:xfrm>
            <a:off x="1043608" y="2305412"/>
            <a:ext cx="7416824" cy="1200329"/>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ru-RU" sz="2400" b="1" dirty="0" smtClean="0">
                <a:solidFill>
                  <a:schemeClr val="bg1"/>
                </a:solidFill>
                <a:cs typeface="Arial" charset="0"/>
              </a:rPr>
              <a:t>	Протозойные </a:t>
            </a:r>
            <a:r>
              <a:rPr lang="ru-RU" sz="2400" b="1" dirty="0">
                <a:solidFill>
                  <a:schemeClr val="bg1"/>
                </a:solidFill>
                <a:cs typeface="Arial" charset="0"/>
              </a:rPr>
              <a:t>или простейшие организмы, среди которых лямблии, </a:t>
            </a:r>
            <a:r>
              <a:rPr lang="ru-RU" sz="2400" b="1" dirty="0" err="1">
                <a:solidFill>
                  <a:schemeClr val="bg1"/>
                </a:solidFill>
                <a:cs typeface="Arial" charset="0"/>
              </a:rPr>
              <a:t>бластоцисты</a:t>
            </a:r>
            <a:r>
              <a:rPr lang="ru-RU" sz="2400" b="1" dirty="0">
                <a:solidFill>
                  <a:schemeClr val="bg1"/>
                </a:solidFill>
                <a:cs typeface="Arial" charset="0"/>
              </a:rPr>
              <a:t>, малярийные плазмодии, токсоплазмы, трихомонады и пр.</a:t>
            </a:r>
          </a:p>
        </p:txBody>
      </p:sp>
      <p:sp>
        <p:nvSpPr>
          <p:cNvPr id="25" name="Text Box 24"/>
          <p:cNvSpPr txBox="1">
            <a:spLocks noChangeArrowheads="1"/>
          </p:cNvSpPr>
          <p:nvPr/>
        </p:nvSpPr>
        <p:spPr bwMode="gray">
          <a:xfrm>
            <a:off x="1018208" y="3858507"/>
            <a:ext cx="7442224" cy="830997"/>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ru-RU" sz="2400" b="1" dirty="0" smtClean="0">
                <a:solidFill>
                  <a:schemeClr val="bg1"/>
                </a:solidFill>
                <a:cs typeface="Arial" charset="0"/>
              </a:rPr>
              <a:t>	Эктопаразиты</a:t>
            </a:r>
            <a:r>
              <a:rPr lang="ru-RU" sz="2400" b="1" dirty="0">
                <a:solidFill>
                  <a:schemeClr val="bg1"/>
                </a:solidFill>
                <a:cs typeface="Arial" charset="0"/>
              </a:rPr>
              <a:t>, среди которых вши (лобковая, головная и платяная), клопы и клещи.</a:t>
            </a:r>
          </a:p>
        </p:txBody>
      </p:sp>
      <p:sp>
        <p:nvSpPr>
          <p:cNvPr id="26" name="Text Box 25"/>
          <p:cNvSpPr txBox="1">
            <a:spLocks noChangeArrowheads="1"/>
          </p:cNvSpPr>
          <p:nvPr/>
        </p:nvSpPr>
        <p:spPr bwMode="gray">
          <a:xfrm>
            <a:off x="1043608" y="5321846"/>
            <a:ext cx="7416824" cy="830997"/>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ru-RU" sz="2400" b="1" dirty="0" smtClean="0">
                <a:solidFill>
                  <a:schemeClr val="bg1"/>
                </a:solidFill>
                <a:cs typeface="Arial" charset="0"/>
              </a:rPr>
              <a:t>	Прочие </a:t>
            </a:r>
            <a:r>
              <a:rPr lang="ru-RU" sz="2400" b="1" dirty="0">
                <a:solidFill>
                  <a:schemeClr val="bg1"/>
                </a:solidFill>
                <a:cs typeface="Arial" charset="0"/>
              </a:rPr>
              <a:t>паразиты: личинки москитов, личинки мух, песчаные блохи. </a:t>
            </a:r>
          </a:p>
        </p:txBody>
      </p:sp>
      <p:sp>
        <p:nvSpPr>
          <p:cNvPr id="28" name="Rectangle 27"/>
          <p:cNvSpPr>
            <a:spLocks noChangeArrowheads="1"/>
          </p:cNvSpPr>
          <p:nvPr/>
        </p:nvSpPr>
        <p:spPr bwMode="black">
          <a:xfrm>
            <a:off x="395536" y="1796534"/>
            <a:ext cx="8424936" cy="369332"/>
          </a:xfrm>
          <a:prstGeom prst="rect">
            <a:avLst/>
          </a:prstGeom>
          <a:noFill/>
          <a:ln w="9525">
            <a:noFill/>
            <a:miter lim="800000"/>
            <a:headEnd/>
            <a:tailEnd/>
          </a:ln>
          <a:effectLst/>
        </p:spPr>
        <p:txBody>
          <a:bodyPr wrap="square">
            <a:spAutoFit/>
          </a:bodyPr>
          <a:lstStyle/>
          <a:p>
            <a:r>
              <a:rPr lang="ru-RU" b="1" dirty="0">
                <a:solidFill>
                  <a:schemeClr val="bg1"/>
                </a:solidFill>
                <a:cs typeface="Arial" charset="0"/>
              </a:rPr>
              <a:t>Кроме гельминтов, возбудителями паразитарных заболеваний являются:</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21" y="0"/>
            <a:ext cx="1912823" cy="13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5680"/>
            <a:ext cx="23844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6430"/>
            <a:ext cx="1872666" cy="13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511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Симптомы паразитарных </a:t>
            </a:r>
            <a:br>
              <a:rPr lang="ru-RU" dirty="0"/>
            </a:br>
            <a:r>
              <a:rPr lang="ru-RU" dirty="0"/>
              <a:t>заболеваний</a:t>
            </a:r>
          </a:p>
        </p:txBody>
      </p:sp>
      <p:sp>
        <p:nvSpPr>
          <p:cNvPr id="3" name="Объект 2"/>
          <p:cNvSpPr>
            <a:spLocks noGrp="1"/>
          </p:cNvSpPr>
          <p:nvPr>
            <p:ph idx="1"/>
          </p:nvPr>
        </p:nvSpPr>
        <p:spPr>
          <a:xfrm>
            <a:off x="179512" y="1556792"/>
            <a:ext cx="8712968" cy="5112568"/>
          </a:xfrm>
        </p:spPr>
        <p:txBody>
          <a:bodyPr>
            <a:normAutofit fontScale="47500" lnSpcReduction="20000"/>
          </a:bodyPr>
          <a:lstStyle/>
          <a:p>
            <a:r>
              <a:rPr lang="ru-RU" dirty="0"/>
              <a:t>Аллергические реакции (по типу крапивницы). </a:t>
            </a:r>
          </a:p>
          <a:p>
            <a:r>
              <a:rPr lang="ru-RU" dirty="0"/>
              <a:t>Повышение температуры тела (иногда лихорадка, либо она повышается до субфебрильных отметок)</a:t>
            </a:r>
          </a:p>
          <a:p>
            <a:r>
              <a:rPr lang="ru-RU" dirty="0"/>
              <a:t>Лимфаденит </a:t>
            </a:r>
          </a:p>
          <a:p>
            <a:r>
              <a:rPr lang="ru-RU" dirty="0"/>
              <a:t>Ухудшение аппетита </a:t>
            </a:r>
          </a:p>
          <a:p>
            <a:r>
              <a:rPr lang="ru-RU" dirty="0"/>
              <a:t>Общее недомогание </a:t>
            </a:r>
          </a:p>
          <a:p>
            <a:r>
              <a:rPr lang="ru-RU" dirty="0"/>
              <a:t>Артралгии и миалгии</a:t>
            </a:r>
          </a:p>
          <a:p>
            <a:r>
              <a:rPr lang="ru-RU" dirty="0"/>
              <a:t>Легочный синдром (проявляется в длительном изнуряющем кашле, одышке, боли в грудной клетке)</a:t>
            </a:r>
          </a:p>
          <a:p>
            <a:r>
              <a:rPr lang="ru-RU" dirty="0"/>
              <a:t>Часто у зараженных людей наблюдаются отеки (например, при трихинеллезе и при трихоцефалезе)</a:t>
            </a:r>
          </a:p>
          <a:p>
            <a:r>
              <a:rPr lang="ru-RU" dirty="0"/>
              <a:t>Абдоминальный синдром (чередование запоров и поносов, метеоризм, тошнота и отрыжка, иногда рвота). Боли в животе имеют самый разнообразный характер, они могут быть острыми, упорными, слабовыраженными и схваткообразными. </a:t>
            </a:r>
          </a:p>
          <a:p>
            <a:r>
              <a:rPr lang="ru-RU" dirty="0"/>
              <a:t>При длительно текущей паразитарной инвазии у больного развивается интоксикационный синдром с нарастающей слабостью, со склонностью к частым инфекционным болезням, с потерей массы тела и пр. </a:t>
            </a:r>
          </a:p>
          <a:p>
            <a:r>
              <a:rPr lang="ru-RU" dirty="0" err="1"/>
              <a:t>Астеноневрологические</a:t>
            </a:r>
            <a:r>
              <a:rPr lang="ru-RU" dirty="0"/>
              <a:t> расстройства: проблемы со сном, частые вскрикивания и пробуждения в ночные часы, повышенная раздражительность, скрежетание зубами во сне, судороги, головные боли, головокружения. </a:t>
            </a:r>
          </a:p>
          <a:p>
            <a:r>
              <a:rPr lang="ru-RU" dirty="0"/>
              <a:t>Кожные заболевания: псориаз, себорея, угревая сыпь, атопический дерматит. Ухудшается состояние волос и ногтей, повышается их ломкость, пропадает блеск и т. д. </a:t>
            </a:r>
          </a:p>
          <a:p>
            <a:r>
              <a:rPr lang="ru-RU" dirty="0"/>
              <a:t>Со стороны мочеполовой и выделительной систем наблюдаются частые рецидивы </a:t>
            </a:r>
            <a:r>
              <a:rPr lang="ru-RU" dirty="0" err="1"/>
              <a:t>вульвитов</a:t>
            </a:r>
            <a:r>
              <a:rPr lang="ru-RU" dirty="0"/>
              <a:t>, </a:t>
            </a:r>
            <a:r>
              <a:rPr lang="ru-RU" dirty="0" err="1"/>
              <a:t>вульвовагинитов</a:t>
            </a:r>
            <a:r>
              <a:rPr lang="ru-RU" dirty="0"/>
              <a:t>, уретритов, проктитов. </a:t>
            </a:r>
          </a:p>
        </p:txBody>
      </p:sp>
    </p:spTree>
    <p:extLst>
      <p:ext uri="{BB962C8B-B14F-4D97-AF65-F5344CB8AC3E}">
        <p14:creationId xmlns:p14="http://schemas.microsoft.com/office/powerpoint/2010/main" val="976626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Гельминтозы</a:t>
            </a:r>
          </a:p>
        </p:txBody>
      </p:sp>
      <p:sp>
        <p:nvSpPr>
          <p:cNvPr id="3" name="Объект 2"/>
          <p:cNvSpPr>
            <a:spLocks noGrp="1"/>
          </p:cNvSpPr>
          <p:nvPr>
            <p:ph idx="1"/>
          </p:nvPr>
        </p:nvSpPr>
        <p:spPr>
          <a:xfrm>
            <a:off x="251520" y="1628800"/>
            <a:ext cx="8435280" cy="4896544"/>
          </a:xfrm>
        </p:spPr>
        <p:txBody>
          <a:bodyPr>
            <a:normAutofit fontScale="70000" lnSpcReduction="20000"/>
          </a:bodyPr>
          <a:lstStyle/>
          <a:p>
            <a:r>
              <a:rPr lang="ru-RU" dirty="0"/>
              <a:t>Анкилостомоз;</a:t>
            </a:r>
          </a:p>
          <a:p>
            <a:r>
              <a:rPr lang="ru-RU" dirty="0"/>
              <a:t>Аскаридоз;</a:t>
            </a:r>
          </a:p>
          <a:p>
            <a:r>
              <a:rPr lang="ru-RU" dirty="0" err="1"/>
              <a:t>Анизакидоз</a:t>
            </a:r>
            <a:r>
              <a:rPr lang="ru-RU" dirty="0"/>
              <a:t>;</a:t>
            </a:r>
          </a:p>
          <a:p>
            <a:r>
              <a:rPr lang="ru-RU" dirty="0" err="1"/>
              <a:t>Гнатостомоз</a:t>
            </a:r>
            <a:r>
              <a:rPr lang="ru-RU" dirty="0"/>
              <a:t>;</a:t>
            </a:r>
          </a:p>
          <a:p>
            <a:r>
              <a:rPr lang="ru-RU" dirty="0"/>
              <a:t>Дифиллоботриоз;</a:t>
            </a:r>
          </a:p>
          <a:p>
            <a:r>
              <a:rPr lang="ru-RU" dirty="0" err="1"/>
              <a:t>Клонорхоз</a:t>
            </a:r>
            <a:r>
              <a:rPr lang="ru-RU" dirty="0"/>
              <a:t>;</a:t>
            </a:r>
          </a:p>
          <a:p>
            <a:r>
              <a:rPr lang="ru-RU" dirty="0"/>
              <a:t>Описторхоз;</a:t>
            </a:r>
          </a:p>
          <a:p>
            <a:r>
              <a:rPr lang="ru-RU" dirty="0" err="1"/>
              <a:t>Спарганоз</a:t>
            </a:r>
            <a:r>
              <a:rPr lang="ru-RU" dirty="0"/>
              <a:t>;</a:t>
            </a:r>
          </a:p>
          <a:p>
            <a:r>
              <a:rPr lang="ru-RU" dirty="0" err="1"/>
              <a:t>Тениаринхоз</a:t>
            </a:r>
            <a:r>
              <a:rPr lang="ru-RU" dirty="0"/>
              <a:t>;</a:t>
            </a:r>
          </a:p>
          <a:p>
            <a:r>
              <a:rPr lang="ru-RU" dirty="0"/>
              <a:t>Цестодоз;</a:t>
            </a:r>
          </a:p>
          <a:p>
            <a:r>
              <a:rPr lang="ru-RU" dirty="0" err="1"/>
              <a:t>Шистосомоз</a:t>
            </a:r>
            <a:r>
              <a:rPr lang="ru-RU" dirty="0"/>
              <a:t> (японский, </a:t>
            </a:r>
            <a:endParaRPr lang="ru-RU" dirty="0" smtClean="0"/>
          </a:p>
          <a:p>
            <a:pPr marL="0" indent="0">
              <a:buNone/>
            </a:pPr>
            <a:r>
              <a:rPr lang="ru-RU" dirty="0" smtClean="0"/>
              <a:t>азиатский</a:t>
            </a:r>
            <a:r>
              <a:rPr lang="ru-RU" dirty="0"/>
              <a:t>, мочеполовой, Мэнсона);</a:t>
            </a:r>
          </a:p>
          <a:p>
            <a:r>
              <a:rPr lang="ru-RU" dirty="0"/>
              <a:t>Энтеробиоз;</a:t>
            </a:r>
          </a:p>
          <a:p>
            <a:r>
              <a:rPr lang="ru-RU" dirty="0" err="1"/>
              <a:t>Эхиностомоз</a:t>
            </a:r>
            <a:r>
              <a:rPr lang="ru-RU" dirty="0"/>
              <a:t>.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496" y="1600606"/>
            <a:ext cx="41003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56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8b7414c4f37177d3b16b09d721b30a799c05e"/>
</p:tagLst>
</file>

<file path=ppt/theme/theme1.xml><?xml version="1.0" encoding="utf-8"?>
<a:theme xmlns:a="http://schemas.openxmlformats.org/drawingml/2006/main" name="Тема Office">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1293</Words>
  <Application>Microsoft Office PowerPoint</Application>
  <PresentationFormat>Экран (4:3)</PresentationFormat>
  <Paragraphs>160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Паразитарные заболевания человека </vt:lpstr>
      <vt:lpstr>Какие они, паразиты?</vt:lpstr>
      <vt:lpstr>Примеры жизненных циклов</vt:lpstr>
      <vt:lpstr>Презентация PowerPoint</vt:lpstr>
      <vt:lpstr>Токсоплазма </vt:lpstr>
      <vt:lpstr>Виды гельминтозов</vt:lpstr>
      <vt:lpstr>Презентация PowerPoint</vt:lpstr>
      <vt:lpstr>Симптомы паразитарных  заболеваний</vt:lpstr>
      <vt:lpstr>Гельминтозы</vt:lpstr>
      <vt:lpstr>Заболевания, провоцируемые протозойными организмами</vt:lpstr>
      <vt:lpstr>Заболевания, провоцируемые эктопаразитами:</vt:lpstr>
      <vt:lpstr>Лечение паразитарных заболеваний</vt:lpstr>
      <vt:lpstr>Современные препараты для лечения гельминтозов</vt:lpstr>
      <vt:lpstr>Профилактика паразитарных заболеваний</vt:lpstr>
      <vt:lpstr>СанПиН 3.2.3215-14 "Профилактика паразитарных болезней на территории Российской Федерации"</vt:lpstr>
      <vt:lpstr>I. Область применения</vt:lpstr>
      <vt:lpstr>IV. Выявление, регистрация и учет паразитарных болезней</vt:lpstr>
      <vt:lpstr>Презентация PowerPoint</vt:lpstr>
      <vt:lpstr>Презентация PowerPoint</vt:lpstr>
      <vt:lpstr>Презентация PowerPoint</vt:lpstr>
      <vt:lpstr>Берегите себя и своих близких!</vt:lpstr>
    </vt:vector>
  </TitlesOfParts>
  <Company>http://presentation-creation.ru</Company>
  <LinksUpToDate>false</LinksUpToDate>
  <SharedDoc>false</SharedDoc>
  <HyperlinkBase>http://presentation-creation.ru/powerpoint-templates.html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 "Компьютерные телекоммуникации"</dc:title>
  <dc:creator>obstinate</dc:creator>
  <cp:keywords>шаблон презентации, тема оформления презентации, фон презентации</cp:keywords>
  <cp:lastModifiedBy>Радуга</cp:lastModifiedBy>
  <cp:revision>41</cp:revision>
  <dcterms:created xsi:type="dcterms:W3CDTF">2017-12-25T06:45:56Z</dcterms:created>
  <dcterms:modified xsi:type="dcterms:W3CDTF">2018-01-25T04:21:06Z</dcterms:modified>
</cp:coreProperties>
</file>