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slideshow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sldIdLst>
    <p:sldId id="256" r:id="rId5"/>
    <p:sldId id="257" r:id="rId6"/>
    <p:sldId id="258" r:id="rId7"/>
    <p:sldId id="262" r:id="rId8"/>
    <p:sldId id="261" r:id="rId9"/>
    <p:sldId id="260" r:id="rId10"/>
    <p:sldId id="265" r:id="rId11"/>
    <p:sldId id="259" r:id="rId12"/>
    <p:sldId id="264" r:id="rId13"/>
    <p:sldId id="266" r:id="rId14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>
      <p:cViewPr varScale="1">
        <p:scale>
          <a:sx n="114" d="100"/>
          <a:sy n="114" d="100"/>
        </p:scale>
        <p:origin x="1560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9C2650-40FE-4E97-A9CC-C884FED6E741}" type="datetimeFigureOut">
              <a:rPr lang="ru-RU" smtClean="0"/>
              <a:t>18.05.2023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45A8B1-1DDD-42A6-9E5C-3FE07EF6AC8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45A8B1-1DDD-42A6-9E5C-3FE07EF6AC89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45A8B1-1DDD-42A6-9E5C-3FE07EF6AC89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04014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45A8B1-1DDD-42A6-9E5C-3FE07EF6AC89}" type="slidenum">
              <a:rPr lang="ru-RU" smtClean="0"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45A8B1-1DDD-42A6-9E5C-3FE07EF6AC89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64692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45A8B1-1DDD-42A6-9E5C-3FE07EF6AC89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85505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45A8B1-1DDD-42A6-9E5C-3FE07EF6AC89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36379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45A8B1-1DDD-42A6-9E5C-3FE07EF6AC89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34228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45A8B1-1DDD-42A6-9E5C-3FE07EF6AC89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3435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45A8B1-1DDD-42A6-9E5C-3FE07EF6AC89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33709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45A8B1-1DDD-42A6-9E5C-3FE07EF6AC89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98466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5/18/2023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jp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888E789-107F-10B8-B338-3569C31B85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5646" y="152696"/>
            <a:ext cx="6705304" cy="670530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891C58-E39B-8247-38B7-25E37D69AD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6597710" y="3203"/>
            <a:ext cx="2546290" cy="25815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5220072" y="6128169"/>
            <a:ext cx="3884125" cy="679162"/>
          </a:xfrm>
          <a:prstGeom prst="round2Diag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fontScale="62500" lnSpcReduction="20000"/>
          </a:bodyPr>
          <a:lstStyle/>
          <a:p>
            <a:r>
              <a:rPr lang="ru-RU" i="1" dirty="0">
                <a:solidFill>
                  <a:schemeClr val="bg2">
                    <a:lumMod val="10000"/>
                  </a:schemeClr>
                </a:solidFill>
              </a:rPr>
              <a:t>Краткая информация и рекомендации</a:t>
            </a:r>
          </a:p>
        </p:txBody>
      </p:sp>
      <p:pic>
        <p:nvPicPr>
          <p:cNvPr id="1029" name="Picture 5" descr="C:\Documents and Settings\Валенитн Маг\Мои документы\Мои рисунки\Организатор клипов (Microsoft)\j0441347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2483" y="-243408"/>
            <a:ext cx="3302010" cy="3234641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-65455" y="558962"/>
            <a:ext cx="3537886" cy="1470025"/>
          </a:xfrm>
        </p:spPr>
        <p:txBody>
          <a:bodyPr>
            <a:normAutofit/>
          </a:bodyPr>
          <a:lstStyle/>
          <a:p>
            <a:r>
              <a:rPr lang="ru-RU" sz="4000" b="1" kern="18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Жара!</a:t>
            </a:r>
            <a:endParaRPr lang="ru-RU" sz="4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016C00C-9964-CACC-23E6-BFA4E2BAC2C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88039" y="5881792"/>
            <a:ext cx="628379" cy="49275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EEE5D98-6DB2-5C2B-39E2-17761125E50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3324059"/>
            <a:ext cx="3407037" cy="27384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D1913E2-417A-7DD2-8EFD-4E8DC417FB2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498" b="14952"/>
          <a:stretch/>
        </p:blipFill>
        <p:spPr>
          <a:xfrm>
            <a:off x="762000" y="0"/>
            <a:ext cx="7620000" cy="3068960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9B23D23-066F-B18B-9FA7-0DD6A5A18B8E}"/>
              </a:ext>
            </a:extLst>
          </p:cNvPr>
          <p:cNvSpPr/>
          <p:nvPr/>
        </p:nvSpPr>
        <p:spPr>
          <a:xfrm>
            <a:off x="631850" y="3094836"/>
            <a:ext cx="788029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>
                <a:ln/>
                <a:solidFill>
                  <a:schemeClr val="accent3"/>
                </a:solidFill>
                <a:effectLst/>
              </a:rPr>
              <a:t>Берегите себя и своих близких!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DE3FAE6-B617-8C41-CB9D-7FFB9FAFCD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188" y="3573016"/>
            <a:ext cx="4073624" cy="407362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08111AF-AC5A-5C57-5336-D45298E227A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42"/>
          <a:stretch/>
        </p:blipFill>
        <p:spPr>
          <a:xfrm>
            <a:off x="11912" y="3189801"/>
            <a:ext cx="2697007" cy="368153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D7955C3-F738-63D2-E1F1-8B04ACA0576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139"/>
          <a:stretch/>
        </p:blipFill>
        <p:spPr>
          <a:xfrm>
            <a:off x="6446994" y="3094836"/>
            <a:ext cx="2697006" cy="3806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0832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6FEFF70-9AC8-13EB-9FC7-51B6DDC253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822" y="0"/>
            <a:ext cx="1143001" cy="114300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9B5A31-994D-9108-0EDC-9B6D8377B7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896" y="64293"/>
            <a:ext cx="8229600" cy="1143000"/>
          </a:xfrm>
        </p:spPr>
        <p:txBody>
          <a:bodyPr/>
          <a:lstStyle/>
          <a:p>
            <a:r>
              <a:rPr lang="ru-RU" dirty="0"/>
              <a:t>Как жара влияет на здоровье?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748C0B6-4A06-0B00-1DA1-32DBFE41DF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9512" y="1124744"/>
            <a:ext cx="8784976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Организм человека может получать тепло в результате сочетания двух процессов: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поступления внешнего тепла из окружающей среды,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образования внутреннего тепла в ходе метаболических реакций.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D157559-E06E-9734-4610-77F70EE15A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4128" y="3568000"/>
            <a:ext cx="3240360" cy="324036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4A2B519-3621-AA42-5D4B-777BBEC88C4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7096" t="4761" r="16229" b="31330"/>
          <a:stretch/>
        </p:blipFill>
        <p:spPr>
          <a:xfrm>
            <a:off x="395536" y="3568000"/>
            <a:ext cx="4320480" cy="31018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>
            <a:extLst>
              <a:ext uri="{FF2B5EF4-FFF2-40B4-BE49-F238E27FC236}">
                <a16:creationId xmlns:a16="http://schemas.microsoft.com/office/drawing/2014/main" id="{F7F0D94F-D6FB-9AB4-F6D4-708C10F42F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33772" y="188640"/>
            <a:ext cx="8676456" cy="2664296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Быстрое приращение тепла в результате воздействия более высоких, чем обычно, температур негативно влияет на способность организма к терморегуляции и может привести к возникновению целого ряда заболеваний, включая тепловые спазмы, тепловое истощение, тепловой удар и гипертермию. </a:t>
            </a:r>
          </a:p>
          <a:p>
            <a:pPr marL="0" indent="0" algn="ctr">
              <a:buNone/>
            </a:pPr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Воздействие сильной жары может вызывать стремительное повышение числа смертельных исходов и госпитализаций (в тот же день) или иметь отсроченный эффект (через несколько дней), увеличивая число случаев смерти или заболевания, особенно в первые дни аномального повышения температуры воздуха.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34F4253-7DCB-DA4F-6138-AE4367DFF5F4}"/>
              </a:ext>
            </a:extLst>
          </p:cNvPr>
          <p:cNvSpPr txBox="1"/>
          <p:nvPr/>
        </p:nvSpPr>
        <p:spPr>
          <a:xfrm>
            <a:off x="107504" y="2690336"/>
            <a:ext cx="892899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Даже небольшие отклонения от средних сезонных температур сопряжены с ростом заболеваемости и смертности. Кроме того, экстремальные значения температуры воздуха могут усугублять хронические заболевания, в частности сердечно-сосудистые, респираторные и цереброваскулярные заболевания, а также заболевания, связанные с сахарным диабетом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7601388-8852-7CCF-C2CD-39B5089F36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7944" y="4469266"/>
            <a:ext cx="5076056" cy="2388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72949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20F8007-4C41-8726-4914-FB3B68786C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692696"/>
            <a:ext cx="9144000" cy="6165304"/>
          </a:xfrm>
          <a:prstGeom prst="round2Diag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endParaRPr lang="ru-RU" sz="2000" dirty="0">
              <a:ln w="0"/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>
                <a:ln w="0"/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жаркие дни носить легкую, свободную одежду из натуральных тканей, обязательно надевать легкие головные уборы и носить с собой бутылочку с водой. В дни с повышенной температурой воздуха (выше 28 С) не выходить на улицу без особой необходимости, особенно в период максимальной солнечной активности (с 11 до 17 часов).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>
                <a:ln w="0"/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помещении с кондиционером не устанавливать температуру ниже +23 - +25 С. Если кондиционер в квартире или рабочем помещении отсутствует, можно охладить воздух, используя емкость с водой, которая ставится перед вентилятором. Вода под действием напора теплого воздуха испаряется, охлаждая помещение на 2-3 градуса.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>
                <a:ln w="0"/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жаркую погоду исключить из своего рациона жирные, жареные и сладкие блюда. В меню должна быть легкая пища – овощи, фрукты, отварная или тушеная рыба, курица, холодные супы и окрошки. Помните о правилах санитарной гигиены – тщательно мойте овощи и фрукты проточной водой, мясо, рыбу обязательно проваривайте.</a:t>
            </a:r>
          </a:p>
          <a:p>
            <a:pPr marL="0" indent="0">
              <a:buNone/>
            </a:pPr>
            <a:endParaRPr lang="ru-RU" sz="2000" dirty="0">
              <a:ln w="0"/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3F398B-0CD7-9D11-FEF5-E917756CD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516" y="116632"/>
            <a:ext cx="8712968" cy="836712"/>
          </a:xfrm>
          <a:prstGeom prst="flowChartAlternateProcess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Какие действия следует предпринять: </a:t>
            </a:r>
          </a:p>
        </p:txBody>
      </p:sp>
    </p:spTree>
    <p:extLst>
      <p:ext uri="{BB962C8B-B14F-4D97-AF65-F5344CB8AC3E}">
        <p14:creationId xmlns:p14="http://schemas.microsoft.com/office/powerpoint/2010/main" val="331663651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>
            <a:extLst>
              <a:ext uri="{FF2B5EF4-FFF2-40B4-BE49-F238E27FC236}">
                <a16:creationId xmlns:a16="http://schemas.microsoft.com/office/drawing/2014/main" id="{18769F22-E547-2637-5990-0D8C7C5D73D3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6858000"/>
          </a:xfrm>
          <a:prstGeom prst="round2Diag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endParaRPr lang="ru-RU" sz="2000" dirty="0">
              <a:ln w="0"/>
              <a:solidFill>
                <a:schemeClr val="bg2">
                  <a:lumMod val="10000"/>
                </a:schemeClr>
              </a:solidFill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ru-RU" sz="2000" dirty="0">
                <a:ln w="0"/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Для защиты организма от обезвоживания необходимо больше пить – не менее 1,5 – 3 литров в день. Причем основной объем (до двух литров жидкости в разном виде) лучше употребить в утренние или вечерние часы, чтобы организм смог запастись влагой. Не рекомендуется употреблять алкоголь (в том числе и пиво) и газированные напитки, которые не только не утоляют жажду, но и замедляют обменные процессы в организме. Следует обратить внимание на то, чтобы вода не была холодной, так как в жару увеличивается риск заболеть ангиной и ОРЗ.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ru-RU" sz="2000" dirty="0">
                <a:ln w="0"/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Людям, страдающим сердечно – сосудистыми, онкологическими заболеваниями, болезнями органов дыхания, всем у кого есть хронические заболевания, необходимо проконсультироваться с лечащим врачом по вопросам предупреждения обострений этих заболеваний и их осложнений.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ru-RU" sz="2000" dirty="0">
                <a:ln w="0"/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Здоровые люди тоже должны позаботиться о своем здоровье и соблюдать правила поведения в жаркие дни во избежание тепловых и солнечных ударов, повышения артериального давления и др.</a:t>
            </a:r>
          </a:p>
        </p:txBody>
      </p:sp>
    </p:spTree>
    <p:extLst>
      <p:ext uri="{BB962C8B-B14F-4D97-AF65-F5344CB8AC3E}">
        <p14:creationId xmlns:p14="http://schemas.microsoft.com/office/powerpoint/2010/main" val="43289316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48FD142-EBDB-7105-DD2A-36C95B347BA7}"/>
              </a:ext>
            </a:extLst>
          </p:cNvPr>
          <p:cNvSpPr txBox="1"/>
          <p:nvPr/>
        </p:nvSpPr>
        <p:spPr>
          <a:xfrm>
            <a:off x="2279791" y="332656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Bookman Old Style" panose="02050604050505020204" pitchFamily="18" charset="0"/>
              </a:rPr>
              <a:t>ЭТО ВАЖНО!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528673-3DFB-3923-AB82-8D6DED92DE70}"/>
              </a:ext>
            </a:extLst>
          </p:cNvPr>
          <p:cNvSpPr txBox="1"/>
          <p:nvPr/>
        </p:nvSpPr>
        <p:spPr>
          <a:xfrm>
            <a:off x="101295" y="1124744"/>
            <a:ext cx="8928992" cy="5632311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Пребывание на солнце безопасно с утра до 10 часов, вечером после 17 часов.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Людям с большим количеством родинок пребывание на солнце лучше сократить.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Никогда не допускайте покраснений и солнечных ожогов на коже. Если это произошло, как минимум два дня проведите в тени.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Даже молодым и здоровым людям находиться на солнце можно не более полутора-двух часов в день.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Грудным детям нельзя находиться на солнце.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Одежда не защищает полностью кожу от солнца: хлопок пропускает 6% солнечных лучей, в мокром виде до 20%.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Используйте солнцезащитную косметику.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пользуйтесь при загаре декоративной косметикой, дезодорантами и духами – они могут спровоцировать появление пигментных пятен на коже.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Вы проводите отпуск в южных регионах, то после купания на море обязательно ополосните кожу пресной водой. Солёные капли создают эффект линзы.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загара: прохладный душ и мягкий массаж с увлажняющим кремом – всё, что нужно коже.</a:t>
            </a:r>
          </a:p>
        </p:txBody>
      </p:sp>
    </p:spTree>
    <p:extLst>
      <p:ext uri="{BB962C8B-B14F-4D97-AF65-F5344CB8AC3E}">
        <p14:creationId xmlns:p14="http://schemas.microsoft.com/office/powerpoint/2010/main" val="56568177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943DE3A-F3D7-67ED-E6F0-140C95CA3E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598" y="166328"/>
            <a:ext cx="9201875" cy="65253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27840096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9EB67C2-F8F2-5A4A-6867-E064E6D1653E}"/>
              </a:ext>
            </a:extLst>
          </p:cNvPr>
          <p:cNvSpPr txBox="1"/>
          <p:nvPr/>
        </p:nvSpPr>
        <p:spPr>
          <a:xfrm>
            <a:off x="179512" y="138655"/>
            <a:ext cx="87849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Bookman Old Style" panose="02050604050505020204" pitchFamily="18" charset="0"/>
              </a:rPr>
              <a:t>Особое внимание в жару - детям!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0953785-28C7-8325-604A-BB4176B91B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3371" y="3717032"/>
            <a:ext cx="2359149" cy="235914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E836680-7416-794D-BEF0-881D64D11321}"/>
              </a:ext>
            </a:extLst>
          </p:cNvPr>
          <p:cNvSpPr txBox="1"/>
          <p:nvPr/>
        </p:nvSpPr>
        <p:spPr>
          <a:xfrm>
            <a:off x="179512" y="620688"/>
            <a:ext cx="8784976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/>
              <a:t>Детский организм особо чувствителен к повышенной температуре окружающей среды. </a:t>
            </a:r>
          </a:p>
          <a:p>
            <a:pPr algn="ctr"/>
            <a:r>
              <a:rPr lang="ru-RU" sz="2400" dirty="0"/>
              <a:t>Симптомы перегрева ребенка – покраснение кожи, повышенная температура, вялость, тошнота, беспричинные капризы, частое дыхание с одышкой, судороги и даже обморок. При первых проявлениях этих симптомов с ребенка необходимо снять одежду, уложить в горизонтальное положение, протереть все тело влажной салфеткой или смоченной в воде тканью и обязательно поить каждые 5-10 минут. </a:t>
            </a:r>
          </a:p>
          <a:p>
            <a:pPr algn="ctr"/>
            <a:r>
              <a:rPr lang="ru-RU" sz="2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При потере сознания незамедлительно </a:t>
            </a:r>
          </a:p>
          <a:p>
            <a:pPr algn="ctr"/>
            <a:r>
              <a:rPr lang="ru-RU" sz="2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вызывайте скорую помощь! </a:t>
            </a:r>
            <a:endParaRPr lang="ru-RU" sz="2400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0D621CD-DF13-FB5C-8790-6AE0E253A96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29840"/>
          <a:stretch/>
        </p:blipFill>
        <p:spPr>
          <a:xfrm>
            <a:off x="-108520" y="4437112"/>
            <a:ext cx="3355635" cy="25109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254746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3AE2D949-3989-7519-E6B2-03B9BBB48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Если вы или кто-то рядом с вами почувствовал себя плохо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C3986CFF-181E-8C33-76F9-D1177E55CC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56792"/>
            <a:ext cx="9144000" cy="5301208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 fontScale="70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endParaRPr lang="ru-RU" dirty="0"/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Если вы почувствовали головокружение, слабость, тревогу или сильную жажду и головную боль, обратитесь за помощью; постарайтесь как можно скорее переместиться в прохладное место и измерьте температуру тела.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Выпейте воды или фруктового сока, чтобы восполнить потерю жидкости.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Немедленно перейдите в прохладное место и отдохните, если почувствуете болезненные мышечные спазмы (прежде всего в ногах, руках или в области живота, часто возникающие вследствие продолжительной физической нагрузки в сильную жару), и выпейте какой-либо напиток для восполнения жидкости в организме, например раствор для пероральной </a:t>
            </a:r>
            <a:r>
              <a:rPr lang="ru-RU" dirty="0" err="1"/>
              <a:t>регидратации</a:t>
            </a:r>
            <a:r>
              <a:rPr lang="ru-RU" dirty="0"/>
              <a:t>, содержащий электролиты. Если тепловые спазмы не прекращаются более часа, необходимо обратиться за медицинской помощью.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Обратитесь к своему лечащему врачу, если обнаружите у себя необычные симптомы или почувствуете, что эти симптомы не проходят.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742971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provalStatus xmlns="9d035d7d-02e5-4a00-8b62-9a556aabc7b5">InProgress</ApprovalStatus>
    <EditorialTags xmlns="9d035d7d-02e5-4a00-8b62-9a556aabc7b5" xsi:nil="true"/>
    <MarketSpecific xmlns="9d035d7d-02e5-4a00-8b62-9a556aabc7b5">true</MarketSpecific>
    <TPLaunchHelpLinkType xmlns="9d035d7d-02e5-4a00-8b62-9a556aabc7b5" xsi:nil="true"/>
    <TPNamespace xmlns="9d035d7d-02e5-4a00-8b62-9a556aabc7b5" xsi:nil="true"/>
    <TemplateTemplateType xmlns="9d035d7d-02e5-4a00-8b62-9a556aabc7b5">PowerPoint 12 Default</TemplateTemplateType>
    <UANotes xmlns="9d035d7d-02e5-4a00-8b62-9a556aabc7b5" xsi:nil="true"/>
    <VoteCount xmlns="9d035d7d-02e5-4a00-8b62-9a556aabc7b5" xsi:nil="true"/>
    <HandoffToMSDN xmlns="9d035d7d-02e5-4a00-8b62-9a556aabc7b5" xsi:nil="true"/>
    <OriginAsset xmlns="9d035d7d-02e5-4a00-8b62-9a556aabc7b5" xsi:nil="true"/>
    <PublishTargets xmlns="9d035d7d-02e5-4a00-8b62-9a556aabc7b5">OfficeOnline</PublishTargets>
    <AssetType xmlns="9d035d7d-02e5-4a00-8b62-9a556aabc7b5">TP</AssetType>
    <IntlLangReview xmlns="9d035d7d-02e5-4a00-8b62-9a556aabc7b5" xsi:nil="true"/>
    <NumericId xmlns="9d035d7d-02e5-4a00-8b62-9a556aabc7b5">-1</NumericId>
    <OOCacheId xmlns="9d035d7d-02e5-4a00-8b62-9a556aabc7b5" xsi:nil="true"/>
    <ClipArtFilename xmlns="9d035d7d-02e5-4a00-8b62-9a556aabc7b5" xsi:nil="true"/>
    <OpenTemplate xmlns="9d035d7d-02e5-4a00-8b62-9a556aabc7b5">true</OpenTemplate>
    <TPExecutable xmlns="9d035d7d-02e5-4a00-8b62-9a556aabc7b5" xsi:nil="true"/>
    <LastHandOff xmlns="9d035d7d-02e5-4a00-8b62-9a556aabc7b5" xsi:nil="true"/>
    <TPLaunchHelpLink xmlns="9d035d7d-02e5-4a00-8b62-9a556aabc7b5" xsi:nil="true"/>
    <Providers xmlns="9d035d7d-02e5-4a00-8b62-9a556aabc7b5" xsi:nil="true"/>
    <TPAppVersion xmlns="9d035d7d-02e5-4a00-8b62-9a556aabc7b5">12</TPAppVersion>
    <IsSearchable xmlns="9d035d7d-02e5-4a00-8b62-9a556aabc7b5">true</IsSearchable>
    <EditorialStatus xmlns="9d035d7d-02e5-4a00-8b62-9a556aabc7b5">Complete</EditorialStatus>
    <UALocComments xmlns="9d035d7d-02e5-4a00-8b62-9a556aabc7b5" xsi:nil="true"/>
    <CSXHash xmlns="9d035d7d-02e5-4a00-8b62-9a556aabc7b5">VW19CKyROuQdJNQlsHOg+tYiSRI=</CSXHash>
    <DirectSourceMarket xmlns="9d035d7d-02e5-4a00-8b62-9a556aabc7b5">english</DirectSourceMarket>
    <DSATActionTaken xmlns="9d035d7d-02e5-4a00-8b62-9a556aabc7b5" xsi:nil="true"/>
    <PolicheckWords xmlns="9d035d7d-02e5-4a00-8b62-9a556aabc7b5" xsi:nil="true"/>
    <BugNumber xmlns="9d035d7d-02e5-4a00-8b62-9a556aabc7b5" xsi:nil="true"/>
    <Downloads xmlns="9d035d7d-02e5-4a00-8b62-9a556aabc7b5">0</Downloads>
    <ThumbnailAssetId xmlns="9d035d7d-02e5-4a00-8b62-9a556aabc7b5" xsi:nil="true"/>
    <TrustLevel xmlns="9d035d7d-02e5-4a00-8b62-9a556aabc7b5">3 Community New</TrustLevel>
    <UALocRecommendation xmlns="9d035d7d-02e5-4a00-8b62-9a556aabc7b5">Localize</UALocRecommendation>
    <TPApplication xmlns="9d035d7d-02e5-4a00-8b62-9a556aabc7b5">PowerPoint</TPApplication>
    <AssetId xmlns="9d035d7d-02e5-4a00-8b62-9a556aabc7b5">TP030008275</AssetId>
    <APEditor xmlns="9d035d7d-02e5-4a00-8b62-9a556aabc7b5">
      <UserInfo>
        <DisplayName>_o14migrate</DisplayName>
        <AccountId>238</AccountId>
        <AccountType/>
      </UserInfo>
    </APEditor>
    <PrimaryImageGen xmlns="9d035d7d-02e5-4a00-8b62-9a556aabc7b5">true</PrimaryImageGen>
    <TPInstallLocation xmlns="9d035d7d-02e5-4a00-8b62-9a556aabc7b5">{My Templates}</TPInstallLocation>
    <Manager xmlns="9d035d7d-02e5-4a00-8b62-9a556aabc7b5" xsi:nil="true"/>
    <ParentAssetId xmlns="9d035d7d-02e5-4a00-8b62-9a556aabc7b5" xsi:nil="true"/>
    <SubmitterId xmlns="9d035d7d-02e5-4a00-8b62-9a556aabc7b5">671c757e-e416-47c9-98fa-bbbd457348f7</SubmitterId>
    <TemplateStatus xmlns="9d035d7d-02e5-4a00-8b62-9a556aabc7b5">Complete</TemplateStatus>
    <APAuthor xmlns="9d035d7d-02e5-4a00-8b62-9a556aabc7b5">
      <UserInfo>
        <DisplayName>_o14migrate</DisplayName>
        <AccountId>238</AccountId>
        <AccountType/>
      </UserInfo>
    </APAuthor>
    <TPCommandLine xmlns="9d035d7d-02e5-4a00-8b62-9a556aabc7b5">{PP} /n {FilePath}</TPCommandLine>
    <APDescription xmlns="9d035d7d-02e5-4a00-8b62-9a556aabc7b5" xsi:nil="true"/>
    <UAProjectedTotalWords xmlns="9d035d7d-02e5-4a00-8b62-9a556aabc7b5" xsi:nil="true"/>
    <Provider xmlns="9d035d7d-02e5-4a00-8b62-9a556aabc7b5" xsi:nil="true"/>
    <ApprovalLog xmlns="9d035d7d-02e5-4a00-8b62-9a556aabc7b5" xsi:nil="true"/>
    <Component xmlns="91e8d559-4d54-460d-ba58-5d5027f88b4d" xsi:nil="true"/>
    <LastPublishResultLookup xmlns="9d035d7d-02e5-4a00-8b62-9a556aabc7b5" xsi:nil="true"/>
    <BusinessGroup xmlns="9d035d7d-02e5-4a00-8b62-9a556aabc7b5" xsi:nil="true"/>
    <PublishStatusLookup xmlns="9d035d7d-02e5-4a00-8b62-9a556aabc7b5">
      <Value>263730</Value>
      <Value>424548</Value>
    </PublishStatusLookup>
    <SourceTitle xmlns="9d035d7d-02e5-4a00-8b62-9a556aabc7b5">Красивый, веющию свежестью шаблон</SourceTitle>
    <AcquiredFrom xmlns="9d035d7d-02e5-4a00-8b62-9a556aabc7b5" xsi:nil="true"/>
    <CSXSubmissionMarket xmlns="9d035d7d-02e5-4a00-8b62-9a556aabc7b5" xsi:nil="true"/>
    <Markets xmlns="9d035d7d-02e5-4a00-8b62-9a556aabc7b5">
      <Value>3</Value>
    </Markets>
    <OriginalSourceMarket xmlns="9d035d7d-02e5-4a00-8b62-9a556aabc7b5">english</OriginalSourceMarket>
    <ArtSampleDocs xmlns="9d035d7d-02e5-4a00-8b62-9a556aabc7b5" xsi:nil="true"/>
    <ShowIn xmlns="9d035d7d-02e5-4a00-8b62-9a556aabc7b5">Show everywhere</ShowIn>
    <TPClientViewer xmlns="9d035d7d-02e5-4a00-8b62-9a556aabc7b5" xsi:nil="true"/>
    <IntlLangReviewDate xmlns="9d035d7d-02e5-4a00-8b62-9a556aabc7b5" xsi:nil="true"/>
    <TPFriendlyName xmlns="9d035d7d-02e5-4a00-8b62-9a556aabc7b5">Красивый, веющию свежестью шаблон</TPFriendlyName>
    <AverageRating xmlns="9d035d7d-02e5-4a00-8b62-9a556aabc7b5" xsi:nil="true"/>
    <AssetStart xmlns="9d035d7d-02e5-4a00-8b62-9a556aabc7b5">2010-04-16T13:50:37+00:00</AssetStart>
    <TPComponent xmlns="9d035d7d-02e5-4a00-8b62-9a556aabc7b5">PPTFiles</TPComponent>
    <CrawlForDependencies xmlns="9d035d7d-02e5-4a00-8b62-9a556aabc7b5">false</CrawlForDependencies>
    <FriendlyTitle xmlns="9d035d7d-02e5-4a00-8b62-9a556aabc7b5" xsi:nil="true"/>
    <LastModifiedDateTime xmlns="9d035d7d-02e5-4a00-8b62-9a556aabc7b5" xsi:nil="true"/>
    <LegacyData xmlns="9d035d7d-02e5-4a00-8b62-9a556aabc7b5">ListingID:;Manager:;BuildStatus:Publish Passed;MockupPath:</LegacyData>
    <Milestone xmlns="9d035d7d-02e5-4a00-8b62-9a556aabc7b5" xsi:nil="true"/>
    <TimesCloned xmlns="9d035d7d-02e5-4a00-8b62-9a556aabc7b5" xsi:nil="true"/>
    <ContentItem xmlns="9d035d7d-02e5-4a00-8b62-9a556aabc7b5" xsi:nil="true"/>
    <IsDeleted xmlns="9d035d7d-02e5-4a00-8b62-9a556aabc7b5">false</IsDeleted>
    <UACurrentWords xmlns="9d035d7d-02e5-4a00-8b62-9a556aabc7b5" xsi:nil="true"/>
    <AssetExpire xmlns="9d035d7d-02e5-4a00-8b62-9a556aabc7b5">2100-01-01T00:00:00+00:00</AssetExpire>
    <Description0 xmlns="91e8d559-4d54-460d-ba58-5d5027f88b4d" xsi:nil="true"/>
    <MachineTranslated xmlns="9d035d7d-02e5-4a00-8b62-9a556aabc7b5">false</MachineTranslated>
    <OutputCachingOn xmlns="9d035d7d-02e5-4a00-8b62-9a556aabc7b5">false</OutputCachingOn>
    <PlannedPubDate xmlns="9d035d7d-02e5-4a00-8b62-9a556aabc7b5" xsi:nil="true"/>
    <CSXUpdate xmlns="9d035d7d-02e5-4a00-8b62-9a556aabc7b5">false</CSXUpdate>
    <IntlLangReviewer xmlns="9d035d7d-02e5-4a00-8b62-9a556aabc7b5" xsi:nil="true"/>
    <IntlLocPriority xmlns="9d035d7d-02e5-4a00-8b62-9a556aabc7b5" xsi:nil="true"/>
    <CSXSubmissionDate xmlns="9d035d7d-02e5-4a00-8b62-9a556aabc7b5">2009-12-16T08:00:00+00:00</CSXSubmissionDate>
    <BlockPublish xmlns="9d035d7d-02e5-4a00-8b62-9a556aabc7b5" xsi:nil="true"/>
    <InternalTagsTaxHTField0 xmlns="9d035d7d-02e5-4a00-8b62-9a556aabc7b5">
      <Terms xmlns="http://schemas.microsoft.com/office/infopath/2007/PartnerControls"/>
    </InternalTagsTaxHTField0>
    <LocComments xmlns="9d035d7d-02e5-4a00-8b62-9a556aabc7b5" xsi:nil="true"/>
    <OriginalRelease xmlns="9d035d7d-02e5-4a00-8b62-9a556aabc7b5">14</OriginalRelease>
    <LocLastLocAttemptVersionLookup xmlns="9d035d7d-02e5-4a00-8b62-9a556aabc7b5">193490</LocLastLocAttemptVersionLookup>
    <CampaignTagsTaxHTField0 xmlns="9d035d7d-02e5-4a00-8b62-9a556aabc7b5">
      <Terms xmlns="http://schemas.microsoft.com/office/infopath/2007/PartnerControls"/>
    </CampaignTagsTaxHTField0>
    <TaxCatchAll xmlns="9d035d7d-02e5-4a00-8b62-9a556aabc7b5"/>
    <LocRecommendedHandoff xmlns="9d035d7d-02e5-4a00-8b62-9a556aabc7b5" xsi:nil="true"/>
    <LocalizationTagsTaxHTField0 xmlns="9d035d7d-02e5-4a00-8b62-9a556aabc7b5">
      <Terms xmlns="http://schemas.microsoft.com/office/infopath/2007/PartnerControls"/>
    </LocalizationTagsTaxHTField0>
    <RecommendationsModifier xmlns="9d035d7d-02e5-4a00-8b62-9a556aabc7b5" xsi:nil="true"/>
    <LocManualTestRequired xmlns="9d035d7d-02e5-4a00-8b62-9a556aabc7b5">false</LocManualTestRequired>
    <ScenarioTagsTaxHTField0 xmlns="9d035d7d-02e5-4a00-8b62-9a556aabc7b5">
      <Terms xmlns="http://schemas.microsoft.com/office/infopath/2007/PartnerControls"/>
    </ScenarioTagsTaxHTField0>
    <FeatureTagsTaxHTField0 xmlns="9d035d7d-02e5-4a00-8b62-9a556aabc7b5">
      <Terms xmlns="http://schemas.microsoft.com/office/infopath/2007/PartnerControls"/>
    </FeatureTagsTaxHTField0>
    <LocMarketGroupTiers2 xmlns="9d035d7d-02e5-4a00-8b62-9a556aabc7b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BB2780C3CC07BD4BAA623FF9571645580400D1570604EA743043A2641365C0E91715" ma:contentTypeVersion="55" ma:contentTypeDescription="Create a new document." ma:contentTypeScope="" ma:versionID="2c496a0f341a72d7e8cbd42eb499a6d4">
  <xsd:schema xmlns:xsd="http://www.w3.org/2001/XMLSchema" xmlns:xs="http://www.w3.org/2001/XMLSchema" xmlns:p="http://schemas.microsoft.com/office/2006/metadata/properties" xmlns:ns2="9d035d7d-02e5-4a00-8b62-9a556aabc7b5" xmlns:ns3="91e8d559-4d54-460d-ba58-5d5027f88b4d" targetNamespace="http://schemas.microsoft.com/office/2006/metadata/properties" ma:root="true" ma:fieldsID="2bcea688bd265da693c2f253e50f4ab0" ns2:_="" ns3:_="">
    <xsd:import namespace="9d035d7d-02e5-4a00-8b62-9a556aabc7b5"/>
    <xsd:import namespace="91e8d559-4d54-460d-ba58-5d5027f88b4d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  <xsd:element ref="ns3:Description0" minOccurs="0"/>
                <xsd:element ref="ns3:Compone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035d7d-02e5-4a00-8b62-9a556aabc7b5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0:00:00Z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dc117081-80f4-4e10-b46d-e6dc6854316c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41FC7ADF-4C62-4413-95B2-CDE72C4AD396}" ma:internalName="CSXSubmissionMarket" ma:readOnly="false" ma:showField="MarketName" ma:web="9d035d7d-02e5-4a00-8b62-9a556aabc7b5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5e663266-dbf1-446f-b076-28feab654dae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CD722278-12DA-4BA9-B56C-2624CA46C480}" ma:internalName="InProjectListLookup" ma:readOnly="true" ma:showField="InProjectList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65226a81-6f17-445b-9321-8ea42e2eee04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CD722278-12DA-4BA9-B56C-2624CA46C480}" ma:internalName="LastCompleteVersionLookup" ma:readOnly="true" ma:showField="LastCompleteVersion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CD722278-12DA-4BA9-B56C-2624CA46C480}" ma:internalName="LastPreviewErrorLookup" ma:readOnly="true" ma:showField="LastPreviewError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CD722278-12DA-4BA9-B56C-2624CA46C480}" ma:internalName="LastPreviewResultLookup" ma:readOnly="true" ma:showField="LastPreviewResult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CD722278-12DA-4BA9-B56C-2624CA46C480}" ma:internalName="LastPreviewAttemptDateLookup" ma:readOnly="true" ma:showField="LastPreviewAttemptDate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CD722278-12DA-4BA9-B56C-2624CA46C480}" ma:internalName="LastPreviewedByLookup" ma:readOnly="true" ma:showField="LastPreviewedBy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CD722278-12DA-4BA9-B56C-2624CA46C480}" ma:internalName="LastPreviewTimeLookup" ma:readOnly="true" ma:showField="LastPreviewTime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CD722278-12DA-4BA9-B56C-2624CA46C480}" ma:internalName="LastPreviewVersionLookup" ma:readOnly="true" ma:showField="LastPreviewVersion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CD722278-12DA-4BA9-B56C-2624CA46C480}" ma:internalName="LastPublishErrorLookup" ma:readOnly="true" ma:showField="LastPublishError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CD722278-12DA-4BA9-B56C-2624CA46C480}" ma:internalName="LastPublishResultLookup" ma:readOnly="true" ma:showField="LastPublishResult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CD722278-12DA-4BA9-B56C-2624CA46C480}" ma:internalName="LastPublishAttemptDateLookup" ma:readOnly="true" ma:showField="LastPublishAttemptDate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CD722278-12DA-4BA9-B56C-2624CA46C480}" ma:internalName="LastPublishedByLookup" ma:readOnly="true" ma:showField="LastPublishedBy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CD722278-12DA-4BA9-B56C-2624CA46C480}" ma:internalName="LastPublishTimeLookup" ma:readOnly="true" ma:showField="LastPublishTime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CD722278-12DA-4BA9-B56C-2624CA46C480}" ma:internalName="LastPublishVersionLookup" ma:readOnly="true" ma:showField="LastPublishVersion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B116CC8E-FCD3-4331-849C-1BF4DB8052AE}" ma:internalName="LocLastLocAttemptVersionLookup" ma:readOnly="false" ma:showField="LastLocAttemptVersion" ma:web="9d035d7d-02e5-4a00-8b62-9a556aabc7b5">
      <xsd:simpleType>
        <xsd:restriction base="dms:Lookup"/>
      </xsd:simpleType>
    </xsd:element>
    <xsd:element name="LocLastLocAttemptVersionTypeLookup" ma:index="72" nillable="true" ma:displayName="Loc Last Loc Attempt Version Type" ma:default="" ma:list="{B116CC8E-FCD3-4331-849C-1BF4DB8052AE}" ma:internalName="LocLastLocAttemptVersionTypeLookup" ma:readOnly="true" ma:showField="LastLocAttemptVersionType" ma:web="9d035d7d-02e5-4a00-8b62-9a556aabc7b5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B116CC8E-FCD3-4331-849C-1BF4DB8052AE}" ma:internalName="LocNewPublishedVersionLookup" ma:readOnly="true" ma:showField="NewPublishedVersion" ma:web="9d035d7d-02e5-4a00-8b62-9a556aabc7b5">
      <xsd:simpleType>
        <xsd:restriction base="dms:Lookup"/>
      </xsd:simpleType>
    </xsd:element>
    <xsd:element name="LocOverallHandbackStatusLookup" ma:index="76" nillable="true" ma:displayName="Loc Overall Handback Status" ma:default="" ma:list="{B116CC8E-FCD3-4331-849C-1BF4DB8052AE}" ma:internalName="LocOverallHandbackStatusLookup" ma:readOnly="true" ma:showField="OverallHandbackStatus" ma:web="9d035d7d-02e5-4a00-8b62-9a556aabc7b5">
      <xsd:simpleType>
        <xsd:restriction base="dms:Lookup"/>
      </xsd:simpleType>
    </xsd:element>
    <xsd:element name="LocOverallLocStatusLookup" ma:index="77" nillable="true" ma:displayName="Loc Overall Localize Status" ma:default="" ma:list="{B116CC8E-FCD3-4331-849C-1BF4DB8052AE}" ma:internalName="LocOverallLocStatusLookup" ma:readOnly="true" ma:showField="OverallLocStatus" ma:web="9d035d7d-02e5-4a00-8b62-9a556aabc7b5">
      <xsd:simpleType>
        <xsd:restriction base="dms:Lookup"/>
      </xsd:simpleType>
    </xsd:element>
    <xsd:element name="LocOverallPreviewStatusLookup" ma:index="78" nillable="true" ma:displayName="Loc Overall Preview Status" ma:default="" ma:list="{B116CC8E-FCD3-4331-849C-1BF4DB8052AE}" ma:internalName="LocOverallPreviewStatusLookup" ma:readOnly="true" ma:showField="OverallPreviewStatus" ma:web="9d035d7d-02e5-4a00-8b62-9a556aabc7b5">
      <xsd:simpleType>
        <xsd:restriction base="dms:Lookup"/>
      </xsd:simpleType>
    </xsd:element>
    <xsd:element name="LocOverallPublishStatusLookup" ma:index="79" nillable="true" ma:displayName="Loc Overall Publish Status" ma:default="" ma:list="{B116CC8E-FCD3-4331-849C-1BF4DB8052AE}" ma:internalName="LocOverallPublishStatusLookup" ma:readOnly="true" ma:showField="OverallPublishStatus" ma:web="9d035d7d-02e5-4a00-8b62-9a556aabc7b5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B116CC8E-FCD3-4331-849C-1BF4DB8052AE}" ma:internalName="LocProcessedForHandoffsLookup" ma:readOnly="true" ma:showField="ProcessedForHandoffs" ma:web="9d035d7d-02e5-4a00-8b62-9a556aabc7b5">
      <xsd:simpleType>
        <xsd:restriction base="dms:Lookup"/>
      </xsd:simpleType>
    </xsd:element>
    <xsd:element name="LocProcessedForMarketsLookup" ma:index="82" nillable="true" ma:displayName="Loc Processed For Markets" ma:default="" ma:list="{B116CC8E-FCD3-4331-849C-1BF4DB8052AE}" ma:internalName="LocProcessedForMarketsLookup" ma:readOnly="true" ma:showField="ProcessedForMarkets" ma:web="9d035d7d-02e5-4a00-8b62-9a556aabc7b5">
      <xsd:simpleType>
        <xsd:restriction base="dms:Lookup"/>
      </xsd:simpleType>
    </xsd:element>
    <xsd:element name="LocPublishedDependentAssetsLookup" ma:index="83" nillable="true" ma:displayName="Loc Published Dependent Assets" ma:default="" ma:list="{B116CC8E-FCD3-4331-849C-1BF4DB8052AE}" ma:internalName="LocPublishedDependentAssetsLookup" ma:readOnly="true" ma:showField="PublishedDependentAssets" ma:web="9d035d7d-02e5-4a00-8b62-9a556aabc7b5">
      <xsd:simpleType>
        <xsd:restriction base="dms:Lookup"/>
      </xsd:simpleType>
    </xsd:element>
    <xsd:element name="LocPublishedLinkedAssetsLookup" ma:index="84" nillable="true" ma:displayName="Loc Published Linked Assets" ma:default="" ma:list="{B116CC8E-FCD3-4331-849C-1BF4DB8052AE}" ma:internalName="LocPublishedLinkedAssetsLookup" ma:readOnly="true" ma:showField="PublishedLinkedAssets" ma:web="9d035d7d-02e5-4a00-8b62-9a556aabc7b5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c95181ba-569f-436f-adb3-78c3831fea54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41FC7ADF-4C62-4413-95B2-CDE72C4AD396}" ma:internalName="Markets" ma:readOnly="false" ma:showField="MarketName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CD722278-12DA-4BA9-B56C-2624CA46C480}" ma:internalName="NumOfRatingsLookup" ma:readOnly="true" ma:showField="NumOfRatings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CD722278-12DA-4BA9-B56C-2624CA46C480}" ma:internalName="PublishStatusLookup" ma:readOnly="false" ma:showField="PublishStatus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a34c0026-7bf6-479c-b6e7-24710140ce31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0ef119a3-9350-4d50-81f0-e824a5745f43}" ma:internalName="TaxCatchAll" ma:showField="CatchAllData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0ef119a3-9350-4d50-81f0-e824a5745f43}" ma:internalName="TaxCatchAllLabel" ma:readOnly="true" ma:showField="CatchAllDataLabel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e8d559-4d54-460d-ba58-5d5027f88b4d" elementFormDefault="qualified">
    <xsd:import namespace="http://schemas.microsoft.com/office/2006/documentManagement/types"/>
    <xsd:import namespace="http://schemas.microsoft.com/office/infopath/2007/PartnerControls"/>
    <xsd:element name="Description0" ma:index="134" nillable="true" ma:displayName="Description" ma:internalName="Description0">
      <xsd:simpleType>
        <xsd:restriction base="dms:Note"/>
      </xsd:simpleType>
    </xsd:element>
    <xsd:element name="Component" ma:index="135" nillable="true" ma:displayName="Component" ma:internalName="Component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56F24D9-90A6-403A-9B23-9A0630DABA1B}">
  <ds:schemaRefs>
    <ds:schemaRef ds:uri="http://schemas.microsoft.com/office/2006/metadata/properties"/>
    <ds:schemaRef ds:uri="http://schemas.microsoft.com/office/infopath/2007/PartnerControls"/>
    <ds:schemaRef ds:uri="9d035d7d-02e5-4a00-8b62-9a556aabc7b5"/>
    <ds:schemaRef ds:uri="91e8d559-4d54-460d-ba58-5d5027f88b4d"/>
  </ds:schemaRefs>
</ds:datastoreItem>
</file>

<file path=customXml/itemProps2.xml><?xml version="1.0" encoding="utf-8"?>
<ds:datastoreItem xmlns:ds="http://schemas.openxmlformats.org/officeDocument/2006/customXml" ds:itemID="{004EDBB8-BA98-4266-B867-EFB1BBDC151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8FAEA06-0C96-4678-A079-B834E2235C3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d035d7d-02e5-4a00-8b62-9a556aabc7b5"/>
    <ds:schemaRef ds:uri="91e8d559-4d54-460d-ba58-5d5027f88b4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Летний шаблон оформления с зеленой травой</Template>
  <TotalTime>199</TotalTime>
  <Words>902</Words>
  <Application>Microsoft Office PowerPoint</Application>
  <PresentationFormat>Экран (4:3)</PresentationFormat>
  <Paragraphs>51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Bookman Old Style</vt:lpstr>
      <vt:lpstr>Calibri</vt:lpstr>
      <vt:lpstr>Times New Roman</vt:lpstr>
      <vt:lpstr>Wingdings</vt:lpstr>
      <vt:lpstr>Тема Office</vt:lpstr>
      <vt:lpstr>Жара!</vt:lpstr>
      <vt:lpstr>Как жара влияет на здоровье?</vt:lpstr>
      <vt:lpstr>Презентация PowerPoint</vt:lpstr>
      <vt:lpstr>Какие действия следует предпринять: </vt:lpstr>
      <vt:lpstr>Презентация PowerPoint</vt:lpstr>
      <vt:lpstr>Презентация PowerPoint</vt:lpstr>
      <vt:lpstr>Презентация PowerPoint</vt:lpstr>
      <vt:lpstr>Презентация PowerPoint</vt:lpstr>
      <vt:lpstr>Если вы или кто-то рядом с вами почувствовал себя плохо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Жара!</dc:title>
  <dc:creator>Оксана Цепаева</dc:creator>
  <cp:lastModifiedBy>Оксана Цепаева</cp:lastModifiedBy>
  <cp:revision>1</cp:revision>
  <dcterms:created xsi:type="dcterms:W3CDTF">2023-05-18T05:28:33Z</dcterms:created>
  <dcterms:modified xsi:type="dcterms:W3CDTF">2023-05-18T08:48:11Z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0x010100BB2780C3CC07BD4BAA623FF9571645580400D1570604EA743043A2641365C0E91715</vt:lpwstr>
  </property>
  <property fmtid="{D5CDD505-2E9C-101B-9397-08002B2CF9AE}" pid="3" name="Applications">
    <vt:lpwstr>53;#PowerPoint 12</vt:lpwstr>
  </property>
  <property fmtid="{D5CDD505-2E9C-101B-9397-08002B2CF9AE}" pid="4" name="Order">
    <vt:r8>11895900</vt:r8>
  </property>
  <property fmtid="{D5CDD505-2E9C-101B-9397-08002B2CF9AE}" pid="5" name="APTrustLevel">
    <vt:r8>3</vt:r8>
  </property>
</Properties>
</file>