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2" r:id="rId8"/>
    <p:sldId id="261" r:id="rId9"/>
    <p:sldId id="260" r:id="rId10"/>
    <p:sldId id="265" r:id="rId11"/>
    <p:sldId id="259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0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6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5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3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2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7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4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88E789-107F-10B8-B338-3569C31B8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646" y="152696"/>
            <a:ext cx="6705304" cy="67053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91C58-E39B-8247-38B7-25E37D69A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97710" y="3203"/>
            <a:ext cx="2546290" cy="258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220072" y="6128169"/>
            <a:ext cx="3884125" cy="67916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Краткая информация и рекомендации</a:t>
            </a:r>
          </a:p>
        </p:txBody>
      </p:sp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83" y="-243408"/>
            <a:ext cx="3302010" cy="323464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65455" y="558962"/>
            <a:ext cx="3537886" cy="1470025"/>
          </a:xfrm>
        </p:spPr>
        <p:txBody>
          <a:bodyPr>
            <a:normAutofit/>
          </a:bodyPr>
          <a:lstStyle/>
          <a:p>
            <a:r>
              <a:rPr lang="ru-RU" sz="40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Жара!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6C00C-9964-CACC-23E6-BFA4E2BAC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039" y="5881792"/>
            <a:ext cx="628379" cy="4927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E5D98-6DB2-5C2B-39E2-17761125E5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4059"/>
            <a:ext cx="3407037" cy="2738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1913E2-417A-7DD2-8EFD-4E8DC417FB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98" b="14952"/>
          <a:stretch/>
        </p:blipFill>
        <p:spPr>
          <a:xfrm>
            <a:off x="762000" y="0"/>
            <a:ext cx="7620000" cy="306896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B23D23-066F-B18B-9FA7-0DD6A5A18B8E}"/>
              </a:ext>
            </a:extLst>
          </p:cNvPr>
          <p:cNvSpPr/>
          <p:nvPr/>
        </p:nvSpPr>
        <p:spPr>
          <a:xfrm>
            <a:off x="631850" y="3094836"/>
            <a:ext cx="7880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/>
                <a:solidFill>
                  <a:schemeClr val="accent3"/>
                </a:solidFill>
                <a:effectLst/>
              </a:rPr>
              <a:t>Берегите себя и своих близких!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E3FAE6-B617-8C41-CB9D-7FFB9FAFCD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8" y="3573016"/>
            <a:ext cx="4073624" cy="4073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8111AF-AC5A-5C57-5336-D45298E227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2"/>
          <a:stretch/>
        </p:blipFill>
        <p:spPr>
          <a:xfrm>
            <a:off x="11912" y="3189801"/>
            <a:ext cx="2697007" cy="36815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7955C3-F738-63D2-E1F1-8B04ACA057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9"/>
          <a:stretch/>
        </p:blipFill>
        <p:spPr>
          <a:xfrm>
            <a:off x="6446994" y="3094836"/>
            <a:ext cx="2697006" cy="38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FEFF70-9AC8-13EB-9FC7-51B6DDC25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22" y="0"/>
            <a:ext cx="1143001" cy="1143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B5A31-994D-9108-0EDC-9B6D8377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6" y="64293"/>
            <a:ext cx="8229600" cy="1143000"/>
          </a:xfrm>
        </p:spPr>
        <p:txBody>
          <a:bodyPr/>
          <a:lstStyle/>
          <a:p>
            <a:r>
              <a:rPr lang="ru-RU" dirty="0"/>
              <a:t>Как жара влияет на здоровье?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8C0B6-4A06-0B00-1DA1-32DBFE41D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Организм человека может получать тепло в результате сочетания двух процессов: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поступления внешнего тепла из окружающей среды,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образования внутреннего тепла в ходе метаболических реакций.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57559-E06E-9734-4610-77F70EE15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568000"/>
            <a:ext cx="3240360" cy="3240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A2B519-3621-AA42-5D4B-777BBEC88C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96" t="4761" r="16229" b="31330"/>
          <a:stretch/>
        </p:blipFill>
        <p:spPr>
          <a:xfrm>
            <a:off x="395536" y="3568000"/>
            <a:ext cx="4320480" cy="3101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F7F0D94F-D6FB-9AB4-F6D4-708C10F4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772" y="188640"/>
            <a:ext cx="8676456" cy="26642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Быстрое приращение тепла в результате воздействия более высоких, чем обычно, температур негативно влияет на способность организма к терморегуляции и может привести к возникновению целого ряда заболеваний, включая тепловые спазмы, тепловое истощение, тепловой удар и гипертермию.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Воздействие сильной жары может вызывать стремительное повышение числа смертельных исходов и госпитализаций (в тот же день) или иметь отсроченный эффект (через несколько дней), увеличивая число случаев смерти или заболевания, особенно в первые дни аномального повышения температуры воздуха.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F4253-7DCB-DA4F-6138-AE4367DFF5F4}"/>
              </a:ext>
            </a:extLst>
          </p:cNvPr>
          <p:cNvSpPr txBox="1"/>
          <p:nvPr/>
        </p:nvSpPr>
        <p:spPr>
          <a:xfrm>
            <a:off x="107504" y="2690336"/>
            <a:ext cx="8928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Даже небольшие отклонения от средних сезонных температур сопряжены с ростом заболеваемости и смертности. Кроме того, экстремальные значения температуры воздуха могут усугублять хронические заболевания, в частности сердечно-сосудистые, респираторные и цереброваскулярные заболевания, а также заболевания, связанные с сахарным диабетом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601388-8852-7CCF-C2CD-39B5089F3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469266"/>
            <a:ext cx="5076056" cy="23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9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0F8007-4C41-8726-4914-FB3B6878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000" dirty="0">
              <a:ln w="0"/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жаркие дни носить легкую, свободную одежду из натуральных тканей, обязательно надевать легкие головные уборы и носить с собой бутылочку с водой. В дни с повышенной температурой воздуха (выше 28 С) не выходить на улицу без особой необходимости, особенно в период максимальной солнечной активности (с 11 до 17 часов).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с кондиционером не устанавливать температуру ниже +23 - +25 С. Если кондиционер в квартире или рабочем помещении отсутствует, можно охладить воздух, используя емкость с водой, которая ставится перед вентилятором. Вода под действием напора теплого воздуха испаряется, охлаждая помещение на 2-3 градуса.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жаркую погоду исключить из своего рациона жирные, жареные и сладкие блюда. В меню должна быть легкая пища – овощи, фрукты, отварная или тушеная рыба, курица, холодные супы и окрошки. Помните о правилах санитарной гигиены – тщательно мойте овощи и фрукты проточной водой, мясо, рыбу обязательно проваривайте.</a:t>
            </a:r>
          </a:p>
          <a:p>
            <a:pPr marL="0" indent="0">
              <a:buNone/>
            </a:pPr>
            <a:endParaRPr lang="ru-RU" sz="2000" dirty="0">
              <a:ln w="0"/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F398B-0CD7-9D11-FEF5-E917756C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6632"/>
            <a:ext cx="8712968" cy="836712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Какие действия следует предпринять: </a:t>
            </a:r>
          </a:p>
        </p:txBody>
      </p:sp>
    </p:spTree>
    <p:extLst>
      <p:ext uri="{BB962C8B-B14F-4D97-AF65-F5344CB8AC3E}">
        <p14:creationId xmlns:p14="http://schemas.microsoft.com/office/powerpoint/2010/main" val="3316636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18769F22-E547-2637-5990-0D8C7C5D73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ru-RU" sz="2000" dirty="0">
              <a:ln w="0"/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защиты организма от обезвоживания необходимо больше пить – не менее 1,5 – 3 литров в день. Причем основной объем (до двух литров жидкости в разном виде) лучше употребить в утренние или вечерние часы, чтобы организм смог запастись влагой. Не рекомендуется употреблять алкоголь (в том числе и пиво) и газированные напитки, которые не только не утоляют жажду, но и замедляют обменные процессы в организме. Следует обратить внимание на то, чтобы вода не была холодной, так как в жару увеличивается риск заболеть ангиной и ОРЗ.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Людям, страдающим сердечно – сосудистыми, онкологическими заболеваниями, болезнями органов дыхания, всем у кого есть хронические заболевания, необходимо проконсультироваться с лечащим врачом по вопросам предупреждения обострений этих заболеваний и их осложнений.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Здоровые люди тоже должны позаботиться о своем здоровье и соблюдать правила поведения в жаркие дни во избежание тепловых и солнечных ударов, повышения артериального давления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432893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8FD142-EBDB-7105-DD2A-36C95B347BA7}"/>
              </a:ext>
            </a:extLst>
          </p:cNvPr>
          <p:cNvSpPr txBox="1"/>
          <p:nvPr/>
        </p:nvSpPr>
        <p:spPr>
          <a:xfrm>
            <a:off x="2279791" y="33265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ЭТО ВАЖНО!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28673-3DFB-3923-AB82-8D6DED92DE70}"/>
              </a:ext>
            </a:extLst>
          </p:cNvPr>
          <p:cNvSpPr txBox="1"/>
          <p:nvPr/>
        </p:nvSpPr>
        <p:spPr>
          <a:xfrm>
            <a:off x="101295" y="1124744"/>
            <a:ext cx="8928992" cy="563231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на солнце безопасно с утра до 10 часов, вечером после 17 часов.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с большим количеством родинок пребывание на солнце лучше сократить.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допускайте покраснений и солнечных ожогов на коже. Если это произошло, как минимум два дня проведите в тени.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молодым и здоровым людям находиться на солнце можно не более полутора-двух часов в день.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Грудным детям нельзя находиться на солнце.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не защищает полностью кожу от солнца: хлопок пропускает 6% солнечных лучей, в мокром виде до 20%.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солнцезащитную косметику.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при загаре декоративной косметикой, дезодорантами и духами – они могут спровоцировать появление пигментных пятен на коже.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проводите отпуск в южных регионах, то после купания на море обязательно ополосните кожу пресной водой. Солёные капли создают эффект линзы.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загара: прохладный душ и мягкий массаж с увлажняющим кремом – всё, что нужно коже.</a:t>
            </a:r>
          </a:p>
        </p:txBody>
      </p:sp>
    </p:spTree>
    <p:extLst>
      <p:ext uri="{BB962C8B-B14F-4D97-AF65-F5344CB8AC3E}">
        <p14:creationId xmlns:p14="http://schemas.microsoft.com/office/powerpoint/2010/main" val="565681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3DE3A-F3D7-67ED-E6F0-140C95CA3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98" y="166328"/>
            <a:ext cx="9201875" cy="652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8400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B67C2-F8F2-5A4A-6867-E064E6D1653E}"/>
              </a:ext>
            </a:extLst>
          </p:cNvPr>
          <p:cNvSpPr txBox="1"/>
          <p:nvPr/>
        </p:nvSpPr>
        <p:spPr>
          <a:xfrm>
            <a:off x="179512" y="138655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Особое внимание в жару - детям!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953785-28C7-8325-604A-BB4176B91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371" y="3717032"/>
            <a:ext cx="2359149" cy="2359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36680-7416-794D-BEF0-881D64D11321}"/>
              </a:ext>
            </a:extLst>
          </p:cNvPr>
          <p:cNvSpPr txBox="1"/>
          <p:nvPr/>
        </p:nvSpPr>
        <p:spPr>
          <a:xfrm>
            <a:off x="179512" y="620688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Детский организм особо чувствителен к повышенной температуре окружающей среды. </a:t>
            </a:r>
          </a:p>
          <a:p>
            <a:pPr algn="ctr"/>
            <a:r>
              <a:rPr lang="ru-RU" sz="2400" dirty="0"/>
              <a:t>Симптомы перегрева ребенка – покраснение кожи, повышенная температура, вялость, тошнота, беспричинные капризы, частое дыхание с одышкой, судороги и даже обморок. При первых проявлениях этих симптомов с ребенка необходимо снять одежду, уложить в горизонтальное положение, протереть все тело влажной салфеткой или смоченной в воде тканью и обязательно поить каждые 5-10 минут. </a:t>
            </a:r>
          </a:p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 потере сознания незамедлительно </a:t>
            </a:r>
          </a:p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вызывайте скорую помощь! 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D621CD-DF13-FB5C-8790-6AE0E253A9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840"/>
          <a:stretch/>
        </p:blipFill>
        <p:spPr>
          <a:xfrm>
            <a:off x="-108520" y="4437112"/>
            <a:ext cx="3355635" cy="251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47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E2D949-3989-7519-E6B2-03B9BBB4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Если вы или кто-то рядом с вами почувствовал себя плохо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3986CFF-181E-8C33-76F9-D1177E55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Если вы почувствовали головокружение, слабость, тревогу или сильную жажду и головную боль, обратитесь за помощью; постарайтесь как можно скорее переместиться в прохладное место и измерьте температуру тела.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Выпейте воды или фруктового сока, чтобы восполнить потерю жидкости.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Немедленно перейдите в прохладное место и отдохните, если почувствуете болезненные мышечные спазмы (прежде всего в ногах, руках или в области живота, часто возникающие вследствие продолжительной физической нагрузки в сильную жару), и выпейте какой-либо напиток для восполнения жидкости в организме, например раствор для пероральной </a:t>
            </a:r>
            <a:r>
              <a:rPr lang="ru-RU" dirty="0" err="1"/>
              <a:t>регидратации</a:t>
            </a:r>
            <a:r>
              <a:rPr lang="ru-RU" dirty="0"/>
              <a:t>, содержащий электролиты. Если тепловые спазмы не прекращаются более часа, необходимо обратиться за медицинской помощью.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Обратитесь к своему лечащему врачу, если обнаружите у себя необычные симптомы или почувствуете, что эти симптомы не проходят.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429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>-1</NumericId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>12</TPAppVersion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>VW19CKyROuQdJNQlsHOg+tYiSRI=</CSXHash>
    <DirectSourceMarket xmlns="9d035d7d-02e5-4a00-8b62-9a556aabc7b5">english</DirectSourceMarket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>PowerPoint</TPApplication>
    <AssetId xmlns="9d035d7d-02e5-4a00-8b62-9a556aabc7b5">TP030008275</AssetId>
    <APEditor xmlns="9d035d7d-02e5-4a00-8b62-9a556aabc7b5">
      <UserInfo>
        <DisplayName>_o14migrate</DisplayName>
        <AccountId>238</AccountId>
        <AccountType/>
      </UserInfo>
    </APEditor>
    <PrimaryImageGen xmlns="9d035d7d-02e5-4a00-8b62-9a556aabc7b5">true</PrimaryImageGen>
    <TPInstallLocation xmlns="9d035d7d-02e5-4a00-8b62-9a556aabc7b5">{My Templates}</TPInstallLocation>
    <Manager xmlns="9d035d7d-02e5-4a00-8b62-9a556aabc7b5" xsi:nil="true"/>
    <ParentAssetId xmlns="9d035d7d-02e5-4a00-8b62-9a556aabc7b5" xsi:nil="true"/>
    <SubmitterId xmlns="9d035d7d-02e5-4a00-8b62-9a556aabc7b5">671c757e-e416-47c9-98fa-bbbd457348f7</SubmitterId>
    <TemplateStatus xmlns="9d035d7d-02e5-4a00-8b62-9a556aabc7b5">Complete</TemplateStatus>
    <APAuthor xmlns="9d035d7d-02e5-4a00-8b62-9a556aabc7b5">
      <UserInfo>
        <DisplayName>_o14migrate</DisplayName>
        <AccountId>238</AccountId>
        <AccountType/>
      </UserInfo>
    </APAuthor>
    <TPCommandLine xmlns="9d035d7d-02e5-4a00-8b62-9a556aabc7b5">{PP} /n {FilePath}</TPCommandLine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263730</Value>
      <Value>424548</Value>
    </PublishStatusLookup>
    <SourceTitle xmlns="9d035d7d-02e5-4a00-8b62-9a556aabc7b5">Красивый, веющию свежестью шаблон</SourceTitle>
    <AcquiredFrom xmlns="9d035d7d-02e5-4a00-8b62-9a556aabc7b5" xsi:nil="true"/>
    <CSXSubmissionMarket xmlns="9d035d7d-02e5-4a00-8b62-9a556aabc7b5" xsi:nil="true"/>
    <Markets xmlns="9d035d7d-02e5-4a00-8b62-9a556aabc7b5">
      <Value>3</Value>
    </Markets>
    <OriginalSourceMarket xmlns="9d035d7d-02e5-4a00-8b62-9a556aabc7b5">english</OriginalSourceMarket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>Красивый, веющию свежестью шаблон</TPFriendlyName>
    <AverageRating xmlns="9d035d7d-02e5-4a00-8b62-9a556aabc7b5" xsi:nil="true"/>
    <AssetStart xmlns="9d035d7d-02e5-4a00-8b62-9a556aabc7b5">2010-04-16T13:50:37+00:00</AssetStart>
    <TPComponent xmlns="9d035d7d-02e5-4a00-8b62-9a556aabc7b5">PPTFiles</TPComponent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>ListingID:;Manager:;BuildStatus:Publish Passed;MockupPath:</LegacyData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2009-12-16T08:00:00+00:00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193490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F24D9-90A6-403A-9B23-9A0630DABA1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AEA06-0C96-4678-A079-B834E2235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Летний шаблон оформления с зеленой травой</Template>
  <TotalTime>199</TotalTime>
  <Words>902</Words>
  <Application>Microsoft Office PowerPoint</Application>
  <PresentationFormat>Экран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Times New Roman</vt:lpstr>
      <vt:lpstr>Wingdings</vt:lpstr>
      <vt:lpstr>Тема Office</vt:lpstr>
      <vt:lpstr>Жара!</vt:lpstr>
      <vt:lpstr>Как жара влияет на здоровье?</vt:lpstr>
      <vt:lpstr>Презентация PowerPoint</vt:lpstr>
      <vt:lpstr>Какие действия следует предпринять: 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вы или кто-то рядом с вами почувствовал себя плохо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Жара!</dc:title>
  <dc:creator>Оксана Цепаева</dc:creator>
  <cp:lastModifiedBy>Оксана Цепаева</cp:lastModifiedBy>
  <cp:revision>1</cp:revision>
  <dcterms:created xsi:type="dcterms:W3CDTF">2023-05-18T05:28:33Z</dcterms:created>
  <dcterms:modified xsi:type="dcterms:W3CDTF">2023-05-18T08:48:11Z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53;#PowerPoint 12</vt:lpwstr>
  </property>
  <property fmtid="{D5CDD505-2E9C-101B-9397-08002B2CF9AE}" pid="4" name="Order">
    <vt:r8>11895900</vt:r8>
  </property>
  <property fmtid="{D5CDD505-2E9C-101B-9397-08002B2CF9AE}" pid="5" name="APTrustLevel">
    <vt:r8>3</vt:r8>
  </property>
</Properties>
</file>