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58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00CC"/>
    <a:srgbClr val="FF99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76" d="100"/>
          <a:sy n="76" d="100"/>
        </p:scale>
        <p:origin x="13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28794" y="2130425"/>
            <a:ext cx="6529406" cy="1470025"/>
          </a:xfrm>
        </p:spPr>
        <p:txBody>
          <a:bodyPr/>
          <a:lstStyle>
            <a:lvl1pPr algn="ctr">
              <a:defRPr>
                <a:solidFill>
                  <a:srgbClr val="0033CC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es-ES" smtClean="0"/>
              <a:pPr/>
              <a:t>11/02/2020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es-ES" smtClean="0"/>
              <a:pPr/>
              <a:t>11/02/2020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es-ES" smtClean="0"/>
              <a:pPr/>
              <a:t>11/02/2020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  <a:lvl2pPr>
              <a:defRPr sz="2500"/>
            </a:lvl2pPr>
            <a:lvl3pPr>
              <a:defRPr sz="23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es-ES" smtClean="0"/>
              <a:pPr/>
              <a:t>11/02/2020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es-ES" smtClean="0"/>
              <a:pPr/>
              <a:t>11/02/2020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es-ES" smtClean="0"/>
              <a:pPr/>
              <a:t>11/02/2020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es-ES" smtClean="0"/>
              <a:pPr/>
              <a:t>11/02/2020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es-ES" smtClean="0"/>
              <a:pPr/>
              <a:t>11/02/2020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es-ES" smtClean="0"/>
              <a:pPr/>
              <a:t>11/02/2020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es-ES" smtClean="0"/>
              <a:pPr/>
              <a:t>11/02/2020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es-ES" smtClean="0"/>
              <a:pPr/>
              <a:t>11/02/2020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071802" y="274638"/>
            <a:ext cx="58579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000232" y="1600200"/>
            <a:ext cx="692948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6F2AB-E9FB-4F64-BF0E-277D1B6C7E90}" type="datetimeFigureOut">
              <a:rPr lang="es-ES" smtClean="0"/>
              <a:pPr/>
              <a:t>11/02/2020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4B6E7-90A6-4B89-A6FC-8F167016E299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700" b="1" kern="1200" cap="none" spc="0">
          <a:ln w="11430">
            <a:solidFill>
              <a:schemeClr val="tx1"/>
            </a:solidFill>
          </a:ln>
          <a:solidFill>
            <a:srgbClr val="0070C0"/>
          </a:solidFill>
          <a:effectLst>
            <a:outerShdw blurRad="80000" dist="40000" dir="5040000" algn="tl">
              <a:srgbClr val="000000">
                <a:alpha val="30000"/>
              </a:srgbClr>
            </a:outerShdw>
          </a:effectLst>
          <a:latin typeface="Candar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besafe.news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ПРОФИЛАКТИКА, ДИАГНОСТИКА И ЛЕЧЕНИЕ НОВОЙ КОРОНАВИРУСНОЙ ИНФЕКЦИИ (2019-nCoV)</a:t>
            </a:r>
            <a:r>
              <a:rPr lang="es-ES" dirty="0"/>
              <a:t> 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91680" y="4365104"/>
            <a:ext cx="6400800" cy="1752600"/>
          </a:xfrm>
        </p:spPr>
        <p:txBody>
          <a:bodyPr/>
          <a:lstStyle/>
          <a:p>
            <a:r>
              <a:rPr lang="ru-RU" dirty="0"/>
              <a:t>Временные методические рекомендации</a:t>
            </a:r>
          </a:p>
          <a:p>
            <a:r>
              <a:rPr lang="ru-RU" dirty="0"/>
              <a:t>Версия 1 (29.01.2020)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11E8B0-A940-49F3-9D7D-98FCD672D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КЛИНИЧЕСКИЕ  ОСОБЕННОСТИ  КОРОНАВИРУСНОЙ ИНФЕКЦИИ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677C08-2F43-4739-AB0C-312AAA6F1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696" y="1600200"/>
            <a:ext cx="7200800" cy="521317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u="sng" dirty="0"/>
              <a:t>Инкубационный период составляет от 2 до 14 суток.</a:t>
            </a:r>
            <a:r>
              <a:rPr lang="ru-RU" dirty="0"/>
              <a:t>  </a:t>
            </a:r>
          </a:p>
          <a:p>
            <a:pPr marL="0" indent="0">
              <a:buNone/>
            </a:pPr>
            <a:r>
              <a:rPr lang="ru-RU" dirty="0"/>
              <a:t>Для новой </a:t>
            </a:r>
            <a:r>
              <a:rPr lang="ru-RU" dirty="0" err="1"/>
              <a:t>коронавирусной</a:t>
            </a:r>
            <a:r>
              <a:rPr lang="ru-RU" dirty="0"/>
              <a:t> инфекции, вызванной 2019-nCoV, характерно наличие клинических симптомов острой респираторной вирусной инфекции: </a:t>
            </a:r>
          </a:p>
          <a:p>
            <a:r>
              <a:rPr lang="ru-RU" dirty="0"/>
              <a:t>повышение температуры тела (&gt;90%);</a:t>
            </a:r>
          </a:p>
          <a:p>
            <a:r>
              <a:rPr lang="ru-RU" dirty="0"/>
              <a:t>кашель (сухой или с небольшим количеством мокроты) в 80 % случаев;</a:t>
            </a:r>
          </a:p>
          <a:p>
            <a:r>
              <a:rPr lang="ru-RU" dirty="0"/>
              <a:t>одышка  (55%); </a:t>
            </a:r>
          </a:p>
          <a:p>
            <a:r>
              <a:rPr lang="ru-RU" dirty="0"/>
              <a:t>миалгии и утомляемость (44%); </a:t>
            </a:r>
          </a:p>
          <a:p>
            <a:r>
              <a:rPr lang="ru-RU" dirty="0"/>
              <a:t>ощущение заложенности в грудной клетке (&gt;20%), Наиболее тяжелая одышка развивается к 6-8-му дню от момента заражения. Также установлено, что среди первых симптомов могут быть головные боли (8%), кровохарканье (5%), диарея (3%), тошнота, рвота, сердцебиение. Данные симптомы в дебюте инфекции могут наблюдаться в отсутствии повышения температуры тела. </a:t>
            </a:r>
          </a:p>
        </p:txBody>
      </p:sp>
    </p:spTree>
    <p:extLst>
      <p:ext uri="{BB962C8B-B14F-4D97-AF65-F5344CB8AC3E}">
        <p14:creationId xmlns:p14="http://schemas.microsoft.com/office/powerpoint/2010/main" val="3407045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FAB72-2C59-4A28-9BB3-5D6E90D47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Особенности клинических проявлений  и лечения заболевания у детей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526FB5-FB88-45F6-A13C-16C1C1684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32" y="1600200"/>
            <a:ext cx="7036264" cy="52131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Статистических данных о заболеваемости среди детей в настоящее время нет. Описаны единичные случаи заболевания, этиологически связанные с коронавирусом 2019-nCoV. Известные случаи </a:t>
            </a:r>
            <a:r>
              <a:rPr lang="ru-RU" dirty="0" err="1"/>
              <a:t>коронавирусной</a:t>
            </a:r>
            <a:r>
              <a:rPr lang="ru-RU" dirty="0"/>
              <a:t> инфекции у детей, обусловленные вирусом2019-nCoV, не позволяют объективно оценить особенности заболевания, а также характерные проявления этой клинической формы болезни на всех стадиях заболевания. По имеющимся данным молодые люди и дети менее восприимчивы к коронавирусу нового типа. </a:t>
            </a:r>
          </a:p>
          <a:p>
            <a:pPr marL="0" indent="0">
              <a:buNone/>
            </a:pPr>
            <a:r>
              <a:rPr lang="ru-RU" dirty="0"/>
              <a:t>Факторы риска тяжелого заболевания у детей вне зависимости от варианта коронавируса:  </a:t>
            </a:r>
          </a:p>
          <a:p>
            <a:r>
              <a:rPr lang="ru-RU" dirty="0"/>
              <a:t>ранний возраст (1-4 года); </a:t>
            </a:r>
          </a:p>
          <a:p>
            <a:r>
              <a:rPr lang="ru-RU" dirty="0"/>
              <a:t>неблагоприятный </a:t>
            </a:r>
            <a:r>
              <a:rPr lang="ru-RU" dirty="0" err="1"/>
              <a:t>преморбидный</a:t>
            </a:r>
            <a:r>
              <a:rPr lang="ru-RU" dirty="0"/>
              <a:t> фон (заболевания легких, болезнь Кавасаки); </a:t>
            </a:r>
          </a:p>
          <a:p>
            <a:r>
              <a:rPr lang="ru-RU" dirty="0"/>
              <a:t>иммунодефицитные состояния разного генеза (чаще заболевают дети старше 5 лет, в 1,5 раза чаще регистрируют пневмонии); </a:t>
            </a:r>
          </a:p>
          <a:p>
            <a:r>
              <a:rPr lang="ru-RU" dirty="0" err="1"/>
              <a:t>коинфекция</a:t>
            </a:r>
            <a:r>
              <a:rPr lang="ru-RU" dirty="0"/>
              <a:t> с </a:t>
            </a:r>
            <a:r>
              <a:rPr lang="ru-RU" dirty="0" err="1"/>
              <a:t>риносинтициальным</a:t>
            </a:r>
            <a:r>
              <a:rPr lang="ru-RU" dirty="0"/>
              <a:t> вирусом. </a:t>
            </a:r>
          </a:p>
        </p:txBody>
      </p:sp>
    </p:spTree>
    <p:extLst>
      <p:ext uri="{BB962C8B-B14F-4D97-AF65-F5344CB8AC3E}">
        <p14:creationId xmlns:p14="http://schemas.microsoft.com/office/powerpoint/2010/main" val="2118212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82FCA-04EF-47F5-9E56-718B23D6F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/>
              </a:rPr>
              <a:t>Что следует знать о коронавирусе</a:t>
            </a:r>
            <a:br>
              <a:rPr lang="ru-RU" dirty="0">
                <a:effectLst/>
              </a:rPr>
            </a:b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https://www.rospotrebnadzor.ru/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C2557D-B0CD-4219-87FE-EA26438D4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/>
              <a:t>Что такое коронавирусы?</a:t>
            </a:r>
            <a:br>
              <a:rPr lang="ru-RU" dirty="0"/>
            </a:br>
            <a:r>
              <a:rPr lang="ru-RU" dirty="0"/>
              <a:t>Коронавирусы — это семейство вирусов, которые преимущественно поражают животных, но в некоторых случаях могут передаваться человеку. Обычно заболевания, вызванные коронавирусами, протекают в лёгкой форме, не вызывая тяжёлой симптоматики. Однако, бывают и тяжёлые формы, такие как ближневосточный респираторный синдром (</a:t>
            </a:r>
            <a:r>
              <a:rPr lang="ru-RU" dirty="0" err="1"/>
              <a:t>Mers</a:t>
            </a:r>
            <a:r>
              <a:rPr lang="ru-RU" dirty="0"/>
              <a:t>) и тяжёлый острый респираторный синдром (</a:t>
            </a:r>
            <a:r>
              <a:rPr lang="ru-RU" dirty="0" err="1"/>
              <a:t>Sars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69500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2B0C7-4884-457F-862F-A86311F7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effectLst/>
              </a:rPr>
              <a:t>Каковы симптомы заболевания, вызванного новым коронавирусом?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DB36D6-C80F-4BC1-A529-30B07138D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32" y="1700808"/>
            <a:ext cx="7108272" cy="504056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Чувство усталости</a:t>
            </a:r>
          </a:p>
          <a:p>
            <a:r>
              <a:rPr lang="ru-RU" dirty="0"/>
              <a:t>Затруднённое дыхание</a:t>
            </a:r>
          </a:p>
          <a:p>
            <a:r>
              <a:rPr lang="ru-RU" dirty="0"/>
              <a:t>Высокая температура</a:t>
            </a:r>
          </a:p>
          <a:p>
            <a:r>
              <a:rPr lang="ru-RU" dirty="0"/>
              <a:t>Кашель и / или боль в горле</a:t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r>
              <a:rPr lang="ru-RU" dirty="0"/>
              <a:t>Симптомы во многом сходны со многими респираторными заболеваниями, часто имитируют обычную простуду, могут походить на грипп.</a:t>
            </a:r>
            <a:br>
              <a:rPr lang="ru-RU" dirty="0"/>
            </a:br>
            <a:r>
              <a:rPr lang="ru-RU" dirty="0"/>
              <a:t>Если у вас есть аналогичные симптомы, подумайте о следующем:</a:t>
            </a:r>
            <a:br>
              <a:rPr lang="ru-RU" dirty="0"/>
            </a:br>
            <a:r>
              <a:rPr lang="ru-RU" dirty="0"/>
              <a:t>Вы посещали в последние две недели в зоны повышенного риска (Китай и прилегающие регионы)?</a:t>
            </a:r>
            <a:br>
              <a:rPr lang="ru-RU" dirty="0"/>
            </a:br>
            <a:r>
              <a:rPr lang="ru-RU" dirty="0"/>
              <a:t>Вы были в контакте с кем-то, кто посещал в последние две недели в зоны повышенного риска (Китай и прилегающие регионы)?</a:t>
            </a:r>
            <a:br>
              <a:rPr lang="ru-RU" dirty="0"/>
            </a:br>
            <a:r>
              <a:rPr lang="ru-RU" dirty="0"/>
              <a:t>Если ответ на эти вопросы положителен - к симптомам следует отнестись максимально внимательно.</a:t>
            </a:r>
          </a:p>
        </p:txBody>
      </p:sp>
    </p:spTree>
    <p:extLst>
      <p:ext uri="{BB962C8B-B14F-4D97-AF65-F5344CB8AC3E}">
        <p14:creationId xmlns:p14="http://schemas.microsoft.com/office/powerpoint/2010/main" val="570964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A88761-86E3-4437-AECA-CEC3BEB09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Как защитить себя от заражения коронавирусом?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60F93E-E1CE-43FA-9F13-53102A341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1417638"/>
            <a:ext cx="7452320" cy="544036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/>
              <a:t>Самое важное, что можно сделать, </a:t>
            </a:r>
          </a:p>
          <a:p>
            <a:pPr marL="0" indent="0" algn="ctr">
              <a:buNone/>
            </a:pPr>
            <a:r>
              <a:rPr lang="ru-RU" dirty="0"/>
              <a:t>чтобы защитить себя, — это поддерживать чистоту рук и поверхностей.</a:t>
            </a:r>
            <a:br>
              <a:rPr lang="ru-RU" dirty="0"/>
            </a:br>
            <a:endParaRPr lang="ru-RU" dirty="0"/>
          </a:p>
          <a:p>
            <a:r>
              <a:rPr lang="ru-RU" dirty="0"/>
              <a:t>Держите руки в чистоте, часто мойте их водой с мылом или используйте дезинфицирующее средство.</a:t>
            </a:r>
          </a:p>
          <a:p>
            <a:r>
              <a:rPr lang="ru-RU" dirty="0"/>
              <a:t>Также старайтесь не касаться рта, носа или глаз немытыми руками (обычно такие прикосновения неосознанно свершаются нами в среднем 15 раз в час).</a:t>
            </a:r>
          </a:p>
          <a:p>
            <a:r>
              <a:rPr lang="ru-RU" dirty="0"/>
              <a:t>Носите с собой дезинфицирующее средство для рук, чтобы в любой обстановке вы могли очистить руки.</a:t>
            </a:r>
          </a:p>
          <a:p>
            <a:r>
              <a:rPr lang="ru-RU" dirty="0"/>
              <a:t>Всегда мойте руки перед едой.</a:t>
            </a:r>
          </a:p>
          <a:p>
            <a:r>
              <a:rPr lang="ru-RU" dirty="0"/>
              <a:t>Будьте особенно осторожны, когда находитесь в людных местах, аэропортах и других системах общественного транспорта. </a:t>
            </a:r>
          </a:p>
          <a:p>
            <a:r>
              <a:rPr lang="ru-RU" dirty="0"/>
              <a:t>Максимально сократите прикосновения к находящимся в таких местах поверхностям и предметам, и не касайтесь лица.</a:t>
            </a:r>
          </a:p>
          <a:p>
            <a:r>
              <a:rPr lang="ru-RU" dirty="0"/>
              <a:t>Носите с собой одноразовые салфетки и всегда прикрывайте нос и рот, когда вы кашляете или чихаете, и обязательно утилизируйте их после использования.</a:t>
            </a:r>
          </a:p>
          <a:p>
            <a:r>
              <a:rPr lang="ru-RU" dirty="0"/>
              <a:t>Не ешьте еду (орешки, чипсы, печенье и другие снеки) из общих упаковок или посуды, если другие люди погружали в них свои пальцы.</a:t>
            </a:r>
          </a:p>
          <a:p>
            <a:r>
              <a:rPr lang="ru-RU" dirty="0"/>
              <a:t>Избегайте приветственных рукопожатий и поцелуев в щеку, пока эпидемиологическая ситуация не стабилизируется.</a:t>
            </a:r>
          </a:p>
          <a:p>
            <a:r>
              <a:rPr lang="ru-RU" dirty="0"/>
              <a:t>На работе регулярно очищайте поверхности и устройства, к которым вы прикасаетесь (клавиатура компьютера, панели оргтехники общего использования, экран смартфона, пульты, дверные ручки и поручни).</a:t>
            </a:r>
          </a:p>
        </p:txBody>
      </p:sp>
    </p:spTree>
    <p:extLst>
      <p:ext uri="{BB962C8B-B14F-4D97-AF65-F5344CB8AC3E}">
        <p14:creationId xmlns:p14="http://schemas.microsoft.com/office/powerpoint/2010/main" val="2780983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978B1-D1FC-47ED-B2F5-89120BDE6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3240" y="476672"/>
            <a:ext cx="6840760" cy="1143000"/>
          </a:xfrm>
        </p:spPr>
        <p:txBody>
          <a:bodyPr/>
          <a:lstStyle/>
          <a:p>
            <a:pPr algn="ctr"/>
            <a:r>
              <a:rPr lang="ru-RU" sz="2400" dirty="0">
                <a:effectLst/>
              </a:rPr>
              <a:t>ИСПОЛЬЗОВАНИЕ ОДНОРАЗОВОЙ МАСКИ СНИЖАЕТ ВЕРОЯТНОСТЬ ЗАРАЖЕНИЯ ГРИППОМ, КОРОНАВИРУСОМ И ДРУГИМИ ОРВИ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9AE5C499-BF62-4EA2-B5A7-2AF81D103E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168333"/>
              </p:ext>
            </p:extLst>
          </p:nvPr>
        </p:nvGraphicFramePr>
        <p:xfrm>
          <a:off x="2195736" y="1475656"/>
          <a:ext cx="6840760" cy="5404959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6840760">
                  <a:extLst>
                    <a:ext uri="{9D8B030D-6E8A-4147-A177-3AD203B41FA5}">
                      <a16:colId xmlns:a16="http://schemas.microsoft.com/office/drawing/2014/main" val="1240385763"/>
                    </a:ext>
                  </a:extLst>
                </a:gridCol>
              </a:tblGrid>
              <a:tr h="614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НАДЕВАЙТЕ МАСКУ В ЗАКРЫТЫХ ПОМЕЩЕНИЯХ, В МЕСТАХ БОЛЬШОГО СКОПЛЕНИЯ ЛЮДЕЙ, ПРИ КОНТАКТАХ С ЛЮДЬМИ С СИМПТОМАМИ ВИРУСНОГО РЕСПИРАТОРНОГО ЗАБОЛЕВАНИЯ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1" marR="33721" marT="0" marB="0"/>
                </a:tc>
                <a:extLst>
                  <a:ext uri="{0D108BD9-81ED-4DB2-BD59-A6C34878D82A}">
                    <a16:rowId xmlns:a16="http://schemas.microsoft.com/office/drawing/2014/main" val="2606662757"/>
                  </a:ext>
                </a:extLst>
              </a:tr>
              <a:tr h="4322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МАСКА ДОЛЖНА ПЛОТНО ПРИЛЕГАТЬ К ЛИЦУ И ЗАКРЫВАТЬ РОТ, НОС И ПОДБОРОДОК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1" marR="33721" marT="0" marB="0"/>
                </a:tc>
                <a:extLst>
                  <a:ext uri="{0D108BD9-81ED-4DB2-BD59-A6C34878D82A}">
                    <a16:rowId xmlns:a16="http://schemas.microsoft.com/office/drawing/2014/main" val="3155691769"/>
                  </a:ext>
                </a:extLst>
              </a:tr>
              <a:tr h="353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 НАЛИЧИИ ВШИТОГО КРЕПЛЕНИЯ В ОБЛАСТИ НОСА, ЕГО НАДО ПЛОТНО ПРИЖАТЬ К СПИНКЕ НОСА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1" marR="33721" marT="0" marB="0"/>
                </a:tc>
                <a:extLst>
                  <a:ext uri="{0D108BD9-81ED-4DB2-BD59-A6C34878D82A}">
                    <a16:rowId xmlns:a16="http://schemas.microsoft.com/office/drawing/2014/main" val="1744153300"/>
                  </a:ext>
                </a:extLst>
              </a:tr>
              <a:tr h="364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ЕСЛИ НА МАСКЕ ЕСТЬ СПЕЦИАЛЬНЫЕ СКЛАДКИ, – РАСПРАВЬТЕ ИХ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1" marR="33721" marT="0" marB="0"/>
                </a:tc>
                <a:extLst>
                  <a:ext uri="{0D108BD9-81ED-4DB2-BD59-A6C34878D82A}">
                    <a16:rowId xmlns:a16="http://schemas.microsoft.com/office/drawing/2014/main" val="263668163"/>
                  </a:ext>
                </a:extLst>
              </a:tr>
              <a:tr h="339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МЕНЯЙТЕ МАСКУ НА НОВУЮ КАЖДЫЕ 2-3 ЧАСА ИЛИ ЧАЩЕ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1" marR="33721" marT="0" marB="0"/>
                </a:tc>
                <a:extLst>
                  <a:ext uri="{0D108BD9-81ED-4DB2-BD59-A6C34878D82A}">
                    <a16:rowId xmlns:a16="http://schemas.microsoft.com/office/drawing/2014/main" val="120544817"/>
                  </a:ext>
                </a:extLst>
              </a:tr>
              <a:tr h="363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ВЫБРАСЫВАЙТЕ МАСКУ В УРНУ СРАЗУ ПОСЛЕ ИСПОЛЬЗОВАНИЯ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1" marR="33721" marT="0" marB="0"/>
                </a:tc>
                <a:extLst>
                  <a:ext uri="{0D108BD9-81ED-4DB2-BD59-A6C34878D82A}">
                    <a16:rowId xmlns:a16="http://schemas.microsoft.com/office/drawing/2014/main" val="1451981045"/>
                  </a:ext>
                </a:extLst>
              </a:tr>
              <a:tr h="4038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ПОСЛЕ ПРИКОСНОВЕНИЯ К ИСПОЛЬЗОВАННОЙ МАСКЕ, – ТЩАТЕЛЬНО ВЫМОЙТЕ РУКИ С МЫЛОМ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1" marR="33721" marT="0" marB="0"/>
                </a:tc>
                <a:extLst>
                  <a:ext uri="{0D108BD9-81ED-4DB2-BD59-A6C34878D82A}">
                    <a16:rowId xmlns:a16="http://schemas.microsoft.com/office/drawing/2014/main" val="3209786872"/>
                  </a:ext>
                </a:extLst>
              </a:tr>
              <a:tr h="3855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НОСИТЬ МАСКУ НА БЕЗЛЮДНЫХ ОТКРЫТЫХ ПРОСТРАНСТВАХ – НЕЦЕЛЕСООБРАЗНО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1" marR="33721" marT="0" marB="0"/>
                </a:tc>
                <a:extLst>
                  <a:ext uri="{0D108BD9-81ED-4DB2-BD59-A6C34878D82A}">
                    <a16:rowId xmlns:a16="http://schemas.microsoft.com/office/drawing/2014/main" val="1559900718"/>
                  </a:ext>
                </a:extLst>
              </a:tr>
              <a:tr h="339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ПОВТОРНО ИСПОЛЬЗОВАТЬ МАСКУ НЕЛЬЗЯ!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1" marR="33721" marT="0" marB="0"/>
                </a:tc>
                <a:extLst>
                  <a:ext uri="{0D108BD9-81ED-4DB2-BD59-A6C34878D82A}">
                    <a16:rowId xmlns:a16="http://schemas.microsoft.com/office/drawing/2014/main" val="2969609883"/>
                  </a:ext>
                </a:extLst>
              </a:tr>
              <a:tr h="11861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ТОЛЬКО В СОЧЕТАНИИ С ТЩАТЕЛЬНОЙ ГИГИЕНОЙ РУК И КАРАНТИННЫМИ МЕРАМИ ИСПОЛЬЗОВАНИЕ МАСКИ БУДЕТ МАКСИМАЛЬНО ЭФФЕКТИВНО ДЛЯ ПРЕДОТВРАЩЕНИЯ ЗАРАЖЕНИЯ И РАСПРОСТРАНЕНИЯ ИНФЕКЦИИ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21" marR="33721" marT="0" marB="0"/>
                </a:tc>
                <a:extLst>
                  <a:ext uri="{0D108BD9-81ED-4DB2-BD59-A6C34878D82A}">
                    <a16:rowId xmlns:a16="http://schemas.microsoft.com/office/drawing/2014/main" val="2792829451"/>
                  </a:ext>
                </a:extLst>
              </a:tr>
            </a:tbl>
          </a:graphicData>
        </a:graphic>
      </p:graphicFrame>
      <p:pic>
        <p:nvPicPr>
          <p:cNvPr id="1026" name="Рисунок 18">
            <a:extLst>
              <a:ext uri="{FF2B5EF4-FFF2-40B4-BE49-F238E27FC236}">
                <a16:creationId xmlns:a16="http://schemas.microsoft.com/office/drawing/2014/main" id="{72F6761D-2522-477B-835E-39F4B0FBA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5104"/>
            <a:ext cx="138255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762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DD3CF6-1CB3-4B68-A88F-9F81983DC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464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8995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77CEA85-79CE-4316-9B27-882BCFF84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448872"/>
              </p:ext>
            </p:extLst>
          </p:nvPr>
        </p:nvGraphicFramePr>
        <p:xfrm>
          <a:off x="2339752" y="1124744"/>
          <a:ext cx="6552727" cy="5511652"/>
        </p:xfrm>
        <a:graphic>
          <a:graphicData uri="http://schemas.openxmlformats.org/drawingml/2006/table">
            <a:tbl>
              <a:tblPr/>
              <a:tblGrid>
                <a:gridCol w="2016224">
                  <a:extLst>
                    <a:ext uri="{9D8B030D-6E8A-4147-A177-3AD203B41FA5}">
                      <a16:colId xmlns:a16="http://schemas.microsoft.com/office/drawing/2014/main" val="204823833"/>
                    </a:ext>
                  </a:extLst>
                </a:gridCol>
                <a:gridCol w="1448437">
                  <a:extLst>
                    <a:ext uri="{9D8B030D-6E8A-4147-A177-3AD203B41FA5}">
                      <a16:colId xmlns:a16="http://schemas.microsoft.com/office/drawing/2014/main" val="4008571924"/>
                    </a:ext>
                  </a:extLst>
                </a:gridCol>
                <a:gridCol w="753187">
                  <a:extLst>
                    <a:ext uri="{9D8B030D-6E8A-4147-A177-3AD203B41FA5}">
                      <a16:colId xmlns:a16="http://schemas.microsoft.com/office/drawing/2014/main" val="2868858735"/>
                    </a:ext>
                  </a:extLst>
                </a:gridCol>
                <a:gridCol w="1280418">
                  <a:extLst>
                    <a:ext uri="{9D8B030D-6E8A-4147-A177-3AD203B41FA5}">
                      <a16:colId xmlns:a16="http://schemas.microsoft.com/office/drawing/2014/main" val="2588699617"/>
                    </a:ext>
                  </a:extLst>
                </a:gridCol>
                <a:gridCol w="1054461">
                  <a:extLst>
                    <a:ext uri="{9D8B030D-6E8A-4147-A177-3AD203B41FA5}">
                      <a16:colId xmlns:a16="http://schemas.microsoft.com/office/drawing/2014/main" val="1986935665"/>
                    </a:ext>
                  </a:extLst>
                </a:gridCol>
              </a:tblGrid>
              <a:tr h="289605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1" dirty="0">
                          <a:solidFill>
                            <a:srgbClr val="484848"/>
                          </a:solidFill>
                          <a:effectLst/>
                          <a:latin typeface="inherit"/>
                        </a:rPr>
                        <a:t>Страна</a:t>
                      </a: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602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1" dirty="0">
                          <a:solidFill>
                            <a:srgbClr val="484848"/>
                          </a:solidFill>
                          <a:effectLst/>
                          <a:latin typeface="inherit"/>
                        </a:rPr>
                        <a:t>Случаи заражения</a:t>
                      </a: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602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1" dirty="0">
                          <a:solidFill>
                            <a:srgbClr val="484848"/>
                          </a:solidFill>
                          <a:effectLst/>
                          <a:latin typeface="inherit"/>
                        </a:rPr>
                        <a:t>мертв</a:t>
                      </a: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602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1" dirty="0">
                          <a:solidFill>
                            <a:srgbClr val="484848"/>
                          </a:solidFill>
                          <a:effectLst/>
                          <a:latin typeface="inherit"/>
                        </a:rPr>
                        <a:t>Восстановленные</a:t>
                      </a: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602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1" dirty="0">
                          <a:solidFill>
                            <a:srgbClr val="484848"/>
                          </a:solidFill>
                          <a:effectLst/>
                          <a:latin typeface="inherit"/>
                        </a:rPr>
                        <a:t>подозреваемый</a:t>
                      </a: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602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83655"/>
                  </a:ext>
                </a:extLst>
              </a:tr>
              <a:tr h="224866"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484848"/>
                          </a:solidFill>
                          <a:effectLst/>
                          <a:latin typeface="inherit"/>
                        </a:rPr>
                        <a:t>КИТАЙ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02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5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42644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02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5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1017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02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5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008000"/>
                          </a:solidFill>
                          <a:effectLst/>
                          <a:latin typeface="inherit"/>
                        </a:rPr>
                        <a:t>3999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02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5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21600</a:t>
                      </a: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028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5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501807"/>
                  </a:ext>
                </a:extLst>
              </a:tr>
              <a:tr h="224866"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484848"/>
                          </a:solidFill>
                          <a:effectLst/>
                          <a:latin typeface="inherit"/>
                        </a:rPr>
                        <a:t>ТАИЛАНД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05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77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32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05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77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05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77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008000"/>
                          </a:solidFill>
                          <a:effectLst/>
                          <a:latin typeface="inherit"/>
                        </a:rPr>
                        <a:t>8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05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77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138</a:t>
                      </a: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05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77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499326"/>
                  </a:ext>
                </a:extLst>
              </a:tr>
              <a:tr h="224866"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484848"/>
                          </a:solidFill>
                          <a:effectLst/>
                          <a:latin typeface="inherit"/>
                        </a:rPr>
                        <a:t>СИНГАПУР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77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9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45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77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9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77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9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008000"/>
                          </a:solidFill>
                          <a:effectLst/>
                          <a:latin typeface="inherit"/>
                        </a:rPr>
                        <a:t>2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77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9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-</a:t>
                      </a: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77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9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938303"/>
                  </a:ext>
                </a:extLst>
              </a:tr>
              <a:tr h="224866"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484848"/>
                          </a:solidFill>
                          <a:effectLst/>
                          <a:latin typeface="inherit"/>
                        </a:rPr>
                        <a:t>ЯПОНИЯ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09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3B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162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09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3B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09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3B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008000"/>
                          </a:solidFill>
                          <a:effectLst/>
                          <a:latin typeface="inherit"/>
                        </a:rPr>
                        <a:t>1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09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3B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3711</a:t>
                      </a: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09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3B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602729"/>
                  </a:ext>
                </a:extLst>
              </a:tr>
              <a:tr h="224866"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484848"/>
                          </a:solidFill>
                          <a:effectLst/>
                          <a:latin typeface="inherit"/>
                        </a:rPr>
                        <a:t>ГЕРМАНИЯ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3B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4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14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3B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4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3B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4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008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3B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4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-</a:t>
                      </a: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3B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4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865866"/>
                  </a:ext>
                </a:extLst>
              </a:tr>
              <a:tr h="421157"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 dirty="0">
                          <a:solidFill>
                            <a:srgbClr val="484848"/>
                          </a:solidFill>
                          <a:effectLst/>
                          <a:latin typeface="inherit"/>
                        </a:rPr>
                        <a:t>СОЕДИНЕННЫЕ ШТАТЫ</a:t>
                      </a:r>
                      <a:endParaRPr lang="ru-RU" sz="1400" dirty="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04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5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12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04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5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04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5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008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04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5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540</a:t>
                      </a: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04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5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7601662"/>
                  </a:ext>
                </a:extLst>
              </a:tr>
              <a:tr h="224866"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484848"/>
                          </a:solidFill>
                          <a:effectLst/>
                          <a:latin typeface="inherit"/>
                        </a:rPr>
                        <a:t>ТАЙВАНЬ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5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6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18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5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6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5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6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008000"/>
                          </a:solidFill>
                          <a:effectLst/>
                          <a:latin typeface="inherit"/>
                        </a:rPr>
                        <a:t>1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5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6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-</a:t>
                      </a: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50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6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7742889"/>
                  </a:ext>
                </a:extLst>
              </a:tr>
              <a:tr h="224866"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 dirty="0">
                          <a:solidFill>
                            <a:srgbClr val="484848"/>
                          </a:solidFill>
                          <a:effectLst/>
                          <a:latin typeface="inherit"/>
                        </a:rPr>
                        <a:t>ВЬЕТНАМ</a:t>
                      </a:r>
                      <a:endParaRPr lang="ru-RU" sz="1400" dirty="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6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14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6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6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008000"/>
                          </a:solidFill>
                          <a:effectLst/>
                          <a:latin typeface="inherit"/>
                        </a:rPr>
                        <a:t>1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6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-</a:t>
                      </a: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6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534974"/>
                  </a:ext>
                </a:extLst>
              </a:tr>
              <a:tr h="289605"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484848"/>
                          </a:solidFill>
                          <a:effectLst/>
                          <a:latin typeface="inherit"/>
                        </a:rPr>
                        <a:t>ЮЖНАЯ КОРЕЯ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8B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28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8B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8B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008000"/>
                          </a:solidFill>
                          <a:effectLst/>
                          <a:latin typeface="inherit"/>
                        </a:rPr>
                        <a:t>3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8B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-</a:t>
                      </a: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8B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389313"/>
                  </a:ext>
                </a:extLst>
              </a:tr>
              <a:tr h="224866"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484848"/>
                          </a:solidFill>
                          <a:effectLst/>
                          <a:latin typeface="inherit"/>
                        </a:rPr>
                        <a:t>РОССИЯ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08B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8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2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08B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8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08B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8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008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08B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8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157</a:t>
                      </a: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08B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8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485909"/>
                  </a:ext>
                </a:extLst>
              </a:tr>
              <a:tr h="289605"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 dirty="0">
                          <a:solidFill>
                            <a:srgbClr val="484848"/>
                          </a:solidFill>
                          <a:effectLst/>
                          <a:latin typeface="inherit"/>
                        </a:rPr>
                        <a:t>АВСТРАЛИЯ</a:t>
                      </a:r>
                      <a:endParaRPr lang="ru-RU" sz="1400" dirty="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8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A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15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8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A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8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A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008000"/>
                          </a:solidFill>
                          <a:effectLst/>
                          <a:latin typeface="inherit"/>
                        </a:rPr>
                        <a:t>2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8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A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243</a:t>
                      </a: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8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A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28087"/>
                  </a:ext>
                </a:extLst>
              </a:tr>
              <a:tr h="289605"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484848"/>
                          </a:solidFill>
                          <a:effectLst/>
                          <a:latin typeface="inherit"/>
                        </a:rPr>
                        <a:t>ФИЛИППИНЫ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A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AE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3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A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AE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1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A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AE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008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A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AE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23</a:t>
                      </a: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A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AE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1587366"/>
                  </a:ext>
                </a:extLst>
              </a:tr>
              <a:tr h="289605"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484848"/>
                          </a:solidFill>
                          <a:effectLst/>
                          <a:latin typeface="inherit"/>
                        </a:rPr>
                        <a:t>ФИНЛЯНДИЯ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0AE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BE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1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0AE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BE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0AE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BE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008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0AE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BE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-</a:t>
                      </a: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0AE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BE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233878"/>
                  </a:ext>
                </a:extLst>
              </a:tr>
              <a:tr h="224866"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484848"/>
                          </a:solidFill>
                          <a:effectLst/>
                          <a:latin typeface="inherit"/>
                        </a:rPr>
                        <a:t>ФРАНЦИЯ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BE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D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11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BE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D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BE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D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008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BE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D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-</a:t>
                      </a: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BE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D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808425"/>
                  </a:ext>
                </a:extLst>
              </a:tr>
              <a:tr h="289605"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484848"/>
                          </a:solidFill>
                          <a:effectLst/>
                          <a:latin typeface="inherit"/>
                        </a:rPr>
                        <a:t>МАЛАЙЗИЯ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0D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D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18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0D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D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0D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D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008000"/>
                          </a:solidFill>
                          <a:effectLst/>
                          <a:latin typeface="inherit"/>
                        </a:rPr>
                        <a:t>1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0D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D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-</a:t>
                      </a: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0DA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D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5111696"/>
                  </a:ext>
                </a:extLst>
              </a:tr>
              <a:tr h="224866"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484848"/>
                          </a:solidFill>
                          <a:effectLst/>
                          <a:latin typeface="inherit"/>
                        </a:rPr>
                        <a:t>УКРАИНА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D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E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D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E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D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E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008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D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E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1</a:t>
                      </a: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D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E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537487"/>
                  </a:ext>
                </a:extLst>
              </a:tr>
              <a:tr h="367012"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 dirty="0">
                          <a:solidFill>
                            <a:srgbClr val="484848"/>
                          </a:solidFill>
                          <a:effectLst/>
                          <a:latin typeface="inherit"/>
                        </a:rPr>
                        <a:t>ОАЭ</a:t>
                      </a:r>
                      <a:endParaRPr lang="ru-RU" sz="1400" dirty="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E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F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8</a:t>
                      </a:r>
                      <a:endParaRPr lang="ru-RU" sz="1400" dirty="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E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F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E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F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008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E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F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-</a:t>
                      </a: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E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F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559907"/>
                  </a:ext>
                </a:extLst>
              </a:tr>
              <a:tr h="224866">
                <a:tc>
                  <a:txBody>
                    <a:bodyPr/>
                    <a:lstStyle/>
                    <a:p>
                      <a:pPr fontAlgn="base"/>
                      <a:r>
                        <a:rPr lang="en-US" sz="1400" b="1" dirty="0">
                          <a:solidFill>
                            <a:srgbClr val="484848"/>
                          </a:solidFill>
                          <a:effectLst/>
                          <a:latin typeface="inherit"/>
                        </a:rPr>
                        <a:t>MACAU</a:t>
                      </a:r>
                      <a:endParaRPr lang="en-US" sz="1400" dirty="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0F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0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10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0F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0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0F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0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008000"/>
                          </a:solidFill>
                          <a:effectLst/>
                          <a:latin typeface="inherit"/>
                        </a:rPr>
                        <a:t>1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0F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0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</a:rPr>
                        <a:t>-</a:t>
                      </a: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0F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0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973241"/>
                  </a:ext>
                </a:extLst>
              </a:tr>
              <a:tr h="224866"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484848"/>
                          </a:solidFill>
                          <a:effectLst/>
                          <a:latin typeface="inherit"/>
                        </a:rPr>
                        <a:t>ГОНКОНГ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0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0B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42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0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0B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1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0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0B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>
                          <a:solidFill>
                            <a:srgbClr val="008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4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0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0B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dirty="0">
                          <a:effectLst/>
                        </a:rPr>
                        <a:t>3600</a:t>
                      </a: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0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0B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284125"/>
                  </a:ext>
                </a:extLst>
              </a:tr>
            </a:tbl>
          </a:graphicData>
        </a:graphic>
      </p:graphicFrame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B67377B-FF86-4EC7-AFE0-3B18E23C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8176" y="116632"/>
            <a:ext cx="5857916" cy="1143000"/>
          </a:xfrm>
        </p:spPr>
        <p:txBody>
          <a:bodyPr/>
          <a:lstStyle/>
          <a:p>
            <a:pPr algn="ctr"/>
            <a:r>
              <a:rPr lang="ru-RU" sz="2000" dirty="0"/>
              <a:t>АКТУАЛЬНЫЕ ДАННЫЕ О СЛУЧАЯХ КОРОНОВИРУСНОЙ ИНФЕКЦИИ NCOV В МИРЕ</a:t>
            </a:r>
            <a:br>
              <a:rPr lang="ru-RU" sz="2000" dirty="0"/>
            </a:br>
            <a:r>
              <a:rPr lang="ru-RU" sz="2000" dirty="0"/>
              <a:t>11.02.2020</a:t>
            </a:r>
          </a:p>
        </p:txBody>
      </p:sp>
    </p:spTree>
    <p:extLst>
      <p:ext uri="{BB962C8B-B14F-4D97-AF65-F5344CB8AC3E}">
        <p14:creationId xmlns:p14="http://schemas.microsoft.com/office/powerpoint/2010/main" val="331820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692E305-6F7A-41D8-801E-6A81484C06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353688"/>
              </p:ext>
            </p:extLst>
          </p:nvPr>
        </p:nvGraphicFramePr>
        <p:xfrm>
          <a:off x="2627784" y="620688"/>
          <a:ext cx="6264695" cy="6056154"/>
        </p:xfrm>
        <a:graphic>
          <a:graphicData uri="http://schemas.openxmlformats.org/drawingml/2006/table">
            <a:tbl>
              <a:tblPr/>
              <a:tblGrid>
                <a:gridCol w="2376264">
                  <a:extLst>
                    <a:ext uri="{9D8B030D-6E8A-4147-A177-3AD203B41FA5}">
                      <a16:colId xmlns:a16="http://schemas.microsoft.com/office/drawing/2014/main" val="234278799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08930992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71033618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854873403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val="2224937605"/>
                    </a:ext>
                  </a:extLst>
                </a:gridCol>
              </a:tblGrid>
              <a:tr h="655555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1" dirty="0">
                          <a:solidFill>
                            <a:srgbClr val="484848"/>
                          </a:solidFill>
                          <a:effectLst/>
                          <a:latin typeface="inherit"/>
                        </a:rPr>
                        <a:t>Страна</a:t>
                      </a: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0F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0F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1" dirty="0">
                          <a:solidFill>
                            <a:srgbClr val="484848"/>
                          </a:solidFill>
                          <a:effectLst/>
                          <a:latin typeface="inherit"/>
                        </a:rPr>
                        <a:t>Случаи заражения</a:t>
                      </a: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0F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0F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1" dirty="0">
                          <a:solidFill>
                            <a:srgbClr val="484848"/>
                          </a:solidFill>
                          <a:effectLst/>
                          <a:latin typeface="inherit"/>
                        </a:rPr>
                        <a:t>мертв</a:t>
                      </a: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0F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0F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1" dirty="0">
                          <a:solidFill>
                            <a:srgbClr val="484848"/>
                          </a:solidFill>
                          <a:effectLst/>
                          <a:latin typeface="inherit"/>
                        </a:rPr>
                        <a:t>Восстановленные</a:t>
                      </a: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0F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0F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b="1" dirty="0">
                          <a:solidFill>
                            <a:srgbClr val="484848"/>
                          </a:solidFill>
                          <a:effectLst/>
                          <a:latin typeface="inherit"/>
                        </a:rPr>
                        <a:t>подозреваемый</a:t>
                      </a: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0F6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0F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9087145"/>
                  </a:ext>
                </a:extLst>
              </a:tr>
              <a:tr h="655555"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 dirty="0">
                          <a:solidFill>
                            <a:srgbClr val="484848"/>
                          </a:solidFill>
                          <a:effectLst/>
                          <a:latin typeface="inherit"/>
                        </a:rPr>
                        <a:t>СОЕДИНЕННОЕ КОРОЛЕВСТВО</a:t>
                      </a:r>
                      <a:endParaRPr lang="ru-RU" sz="1600" dirty="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0F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0F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8</a:t>
                      </a:r>
                      <a:endParaRPr lang="ru-RU" sz="1600" dirty="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0F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0F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0F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0F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008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0F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0F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effectLst/>
                        </a:rPr>
                        <a:t>83</a:t>
                      </a: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0F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0F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710848"/>
                  </a:ext>
                </a:extLst>
              </a:tr>
              <a:tr h="274083"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484848"/>
                          </a:solidFill>
                          <a:effectLst/>
                          <a:latin typeface="inherit"/>
                        </a:rPr>
                        <a:t>БЕЛАРУСЬ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0F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1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0F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1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0F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1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008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0F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1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effectLst/>
                        </a:rPr>
                        <a:t>80</a:t>
                      </a: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0F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1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897521"/>
                  </a:ext>
                </a:extLst>
              </a:tr>
              <a:tr h="274083"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484848"/>
                          </a:solidFill>
                          <a:effectLst/>
                          <a:latin typeface="inherit"/>
                        </a:rPr>
                        <a:t>БЕЛЬГИЯ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01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28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1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01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28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01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28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008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01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28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effectLst/>
                        </a:rPr>
                        <a:t>-</a:t>
                      </a: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01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28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411850"/>
                  </a:ext>
                </a:extLst>
              </a:tr>
              <a:tr h="352992"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484848"/>
                          </a:solidFill>
                          <a:effectLst/>
                          <a:latin typeface="inherit"/>
                        </a:rPr>
                        <a:t>КАМБОДЖА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028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3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1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028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3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028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3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008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028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3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effectLst/>
                        </a:rPr>
                        <a:t>-</a:t>
                      </a: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028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3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265820"/>
                  </a:ext>
                </a:extLst>
              </a:tr>
              <a:tr h="274083"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484848"/>
                          </a:solidFill>
                          <a:effectLst/>
                          <a:latin typeface="inherit"/>
                        </a:rPr>
                        <a:t>КАНАДА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3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5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7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3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5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3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5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008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3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5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effectLst/>
                        </a:rPr>
                        <a:t>-</a:t>
                      </a: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3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5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734039"/>
                  </a:ext>
                </a:extLst>
              </a:tr>
              <a:tr h="352992"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 dirty="0">
                          <a:solidFill>
                            <a:srgbClr val="484848"/>
                          </a:solidFill>
                          <a:effectLst/>
                          <a:latin typeface="inherit"/>
                        </a:rPr>
                        <a:t>КОТ-Д'ИВУАР</a:t>
                      </a:r>
                      <a:endParaRPr lang="ru-RU" sz="1600" dirty="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5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5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1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5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5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5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5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008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5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5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effectLst/>
                        </a:rPr>
                        <a:t>-</a:t>
                      </a: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52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5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796434"/>
                  </a:ext>
                </a:extLst>
              </a:tr>
              <a:tr h="274083"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484848"/>
                          </a:solidFill>
                          <a:effectLst/>
                          <a:latin typeface="inherit"/>
                        </a:rPr>
                        <a:t>ИНДИЯ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05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6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3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05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6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05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6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008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05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6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effectLst/>
                        </a:rPr>
                        <a:t>-</a:t>
                      </a: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05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6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874022"/>
                  </a:ext>
                </a:extLst>
              </a:tr>
              <a:tr h="352992"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484848"/>
                          </a:solidFill>
                          <a:effectLst/>
                          <a:latin typeface="inherit"/>
                        </a:rPr>
                        <a:t>ИНДОНЕЗИЯ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06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7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06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7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06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7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008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06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7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effectLst/>
                        </a:rPr>
                        <a:t>240</a:t>
                      </a: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06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7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5986465"/>
                  </a:ext>
                </a:extLst>
              </a:tr>
              <a:tr h="274083"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484848"/>
                          </a:solidFill>
                          <a:effectLst/>
                          <a:latin typeface="inherit"/>
                        </a:rPr>
                        <a:t>ИТАЛИЯ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7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9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3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7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9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7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9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008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7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9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effectLst/>
                        </a:rPr>
                        <a:t>-</a:t>
                      </a: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7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9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992917"/>
                  </a:ext>
                </a:extLst>
              </a:tr>
              <a:tr h="274083"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484848"/>
                          </a:solidFill>
                          <a:effectLst/>
                          <a:latin typeface="inherit"/>
                        </a:rPr>
                        <a:t>КАЗАХСТАН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09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8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09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8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09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8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008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09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8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effectLst/>
                        </a:rPr>
                        <a:t>30</a:t>
                      </a: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09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8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917069"/>
                  </a:ext>
                </a:extLst>
              </a:tr>
              <a:tr h="274083"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484848"/>
                          </a:solidFill>
                          <a:effectLst/>
                          <a:latin typeface="inherit"/>
                        </a:rPr>
                        <a:t>НЕПАЛ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8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A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1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8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A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8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A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008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8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A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effectLst/>
                        </a:rPr>
                        <a:t>-</a:t>
                      </a: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8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A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816233"/>
                  </a:ext>
                </a:extLst>
              </a:tr>
              <a:tr h="513337"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484848"/>
                          </a:solidFill>
                          <a:effectLst/>
                          <a:latin typeface="inherit"/>
                        </a:rPr>
                        <a:t>САУДОВСКАЯ АРАВИЯ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0A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A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0A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A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0A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A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008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0A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A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effectLst/>
                        </a:rPr>
                        <a:t>10</a:t>
                      </a: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0A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A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576867"/>
                  </a:ext>
                </a:extLst>
              </a:tr>
              <a:tr h="274083"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484848"/>
                          </a:solidFill>
                          <a:effectLst/>
                          <a:latin typeface="inherit"/>
                        </a:rPr>
                        <a:t>ИСПАНИЯ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A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D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1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A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D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A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D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008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A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D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effectLst/>
                        </a:rPr>
                        <a:t>-</a:t>
                      </a: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A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D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217769"/>
                  </a:ext>
                </a:extLst>
              </a:tr>
              <a:tr h="352992"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484848"/>
                          </a:solidFill>
                          <a:effectLst/>
                          <a:latin typeface="inherit"/>
                        </a:rPr>
                        <a:t>ШРИ-ЛАНКА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D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D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1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D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D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D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D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008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D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D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effectLst/>
                        </a:rPr>
                        <a:t>-</a:t>
                      </a: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D7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D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676093"/>
                  </a:ext>
                </a:extLst>
              </a:tr>
              <a:tr h="274083"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484848"/>
                          </a:solidFill>
                          <a:effectLst/>
                          <a:latin typeface="inherit"/>
                        </a:rPr>
                        <a:t>ШВЕЦИЯ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D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E1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1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D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E1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D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E1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008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D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E1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effectLst/>
                        </a:rPr>
                        <a:t>-</a:t>
                      </a: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D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E1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22630"/>
                  </a:ext>
                </a:extLst>
              </a:tr>
              <a:tr h="352992"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484848"/>
                          </a:solidFill>
                          <a:effectLst/>
                          <a:latin typeface="inherit"/>
                        </a:rPr>
                        <a:t>УЗБЕКИСТАН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E1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F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E1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F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E1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F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b="1">
                          <a:solidFill>
                            <a:srgbClr val="008000"/>
                          </a:solidFill>
                          <a:effectLst/>
                          <a:latin typeface="inherit"/>
                        </a:rPr>
                        <a:t>-</a:t>
                      </a:r>
                      <a:endParaRPr lang="ru-RU" sz="1600">
                        <a:effectLst/>
                      </a:endParaRP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E1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F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600" dirty="0">
                          <a:effectLst/>
                        </a:rPr>
                        <a:t>251</a:t>
                      </a:r>
                    </a:p>
                  </a:txBody>
                  <a:tcPr marL="22186" marR="22186" marT="11093" marB="1109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E1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F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922141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D9AE2AE-A26B-48E4-8D3A-7B70F04079BE}"/>
              </a:ext>
            </a:extLst>
          </p:cNvPr>
          <p:cNvSpPr/>
          <p:nvPr/>
        </p:nvSpPr>
        <p:spPr>
          <a:xfrm>
            <a:off x="107504" y="6165304"/>
            <a:ext cx="2160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https://besafe.news/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416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4" r="17011"/>
          <a:stretch/>
        </p:blipFill>
        <p:spPr bwMode="auto">
          <a:xfrm>
            <a:off x="0" y="-13577"/>
            <a:ext cx="9144000" cy="687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4716016" y="57264"/>
            <a:ext cx="55138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rgbClr val="00B0F0"/>
                </a:solidFill>
                <a:latin typeface="Monotype Corsiva" pitchFamily="66" charset="0"/>
              </a:rPr>
              <a:t>Берегите себя </a:t>
            </a:r>
          </a:p>
          <a:p>
            <a:pPr algn="ctr">
              <a:defRPr/>
            </a:pPr>
            <a:r>
              <a:rPr lang="ru-RU" sz="3600" dirty="0">
                <a:solidFill>
                  <a:srgbClr val="00B0F0"/>
                </a:solidFill>
                <a:latin typeface="Monotype Corsiva" pitchFamily="66" charset="0"/>
              </a:rPr>
              <a:t>и своих близких!</a:t>
            </a:r>
            <a:endParaRPr lang="es-ES" sz="3600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4F0A88-9C15-405A-8D68-D3D1D443C875}"/>
              </a:ext>
            </a:extLst>
          </p:cNvPr>
          <p:cNvSpPr txBox="1"/>
          <p:nvPr/>
        </p:nvSpPr>
        <p:spPr>
          <a:xfrm>
            <a:off x="179512" y="5445224"/>
            <a:ext cx="8964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Использованы материалы: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временные методические рекомендации Минздрава РФ. Версия 1 (29.01.2020)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сайта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https://www.rospotrebnadzor.ru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рекомендации ВОЗ для населения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https://besafe.news/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74" name="Picture 2" descr="Картинки по запросу &quot;здоровье символ медицинский png&quot;">
            <a:extLst>
              <a:ext uri="{FF2B5EF4-FFF2-40B4-BE49-F238E27FC236}">
                <a16:creationId xmlns:a16="http://schemas.microsoft.com/office/drawing/2014/main" id="{C2DD02F9-84CD-470D-B040-0AEF736A9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296" y="1772816"/>
            <a:ext cx="4051416" cy="390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Появление в декабре 2019 г. заболеваний, вызванных новым коронавирусом (2019-nCoV), поставило перед специалистами в области охраны здравоохранения и врачами трудные задачи, связанные с быстрой диагностикой и клиническим ведением больных c этой инфекцией. В настоящее время сведения об эпидемиологии, клинических особенностях, профилактике и лечении этого заболевания ограничены. Известно, что наиболее распространенным клиническим проявлением нового варианта </a:t>
            </a:r>
            <a:r>
              <a:rPr lang="ru-RU" dirty="0" err="1"/>
              <a:t>коронавирусной</a:t>
            </a:r>
            <a:r>
              <a:rPr lang="ru-RU" dirty="0"/>
              <a:t> инфекции является пневмония, у значительного числа пациентов зарегистрировано развитие острого респираторного дистресс-синдрома (ОРДС).</a:t>
            </a:r>
            <a:r>
              <a:rPr lang="es-ES" dirty="0"/>
              <a:t>Presentación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5FF56-B500-4650-B997-58C57BD8C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ЭТИОЛОГИЯ И ПАТОГЕНЕЗ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7977D0-067B-42B9-A5E5-DFB322F64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2174" y="1844824"/>
            <a:ext cx="6929486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Коронавирусы (</a:t>
            </a:r>
            <a:r>
              <a:rPr lang="ru-RU" dirty="0" err="1"/>
              <a:t>Coronaviridae</a:t>
            </a:r>
            <a:r>
              <a:rPr lang="ru-RU" dirty="0"/>
              <a:t>) – это большое семейство РНК-содержащих вирусов, способных инфицировать человека и некоторых животных. У людей коронавирусы могут вызвать целый ряд заболеваний – от легких форм острой респираторной инфекции до тяжелого острого респираторного синдрома (ТОРС). В настоящее время известно о циркуляции среди населения четырех коронавирусов (HCoV-229E, -OC43, -NL63 и - HKU1), которые круглогодично присутствуют в структуре ОРВИ, и, как правило, вызывают поражение верхних дыхательных путей легкой и средней тяжести.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425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726DA02-C5EC-4820-AEA9-2B4591D50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728" y="1268760"/>
            <a:ext cx="7020272" cy="55446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В конце 2002 года появился коронавирус (SARS-</a:t>
            </a:r>
            <a:r>
              <a:rPr lang="ru-RU" dirty="0" err="1"/>
              <a:t>CoV</a:t>
            </a:r>
            <a:r>
              <a:rPr lang="ru-RU" dirty="0"/>
              <a:t>), возбудитель атипичной пневмонии, который вызывал ТОРС у людей. Данный вирус относится к роду </a:t>
            </a:r>
            <a:r>
              <a:rPr lang="ru-RU" dirty="0" err="1"/>
              <a:t>Betacoronavirus</a:t>
            </a:r>
            <a:r>
              <a:rPr lang="ru-RU" dirty="0"/>
              <a:t>. Природным резервуаром SARS-</a:t>
            </a:r>
            <a:r>
              <a:rPr lang="ru-RU" dirty="0" err="1"/>
              <a:t>CoV</a:t>
            </a:r>
            <a:r>
              <a:rPr lang="ru-RU" dirty="0"/>
              <a:t> служат летучие мыши, промежуточные хозяева – верблюды и гималайские циветты. Всего за период эпидемии в 37 странах по миру зарегистрировано более 8000 случаев, из них 774 со смертельным исходом. С 2004 года новых случаев атипичной пневмонии, вызванной SARS-</a:t>
            </a:r>
            <a:r>
              <a:rPr lang="ru-RU" dirty="0" err="1"/>
              <a:t>CoV</a:t>
            </a:r>
            <a:r>
              <a:rPr lang="ru-RU" dirty="0"/>
              <a:t>, не зарегистрировано.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 2012 году мир столкнулся с новым коронавирусом MERS (MERS-</a:t>
            </a:r>
            <a:r>
              <a:rPr lang="ru-RU" dirty="0" err="1"/>
              <a:t>CoV</a:t>
            </a:r>
            <a:r>
              <a:rPr lang="ru-RU" dirty="0"/>
              <a:t>), возбудителем ближневосточного респираторного синдрома, также принадлежащему к роду </a:t>
            </a:r>
            <a:r>
              <a:rPr lang="ru-RU" dirty="0" err="1"/>
              <a:t>Betacoronavirus</a:t>
            </a:r>
            <a:r>
              <a:rPr lang="ru-RU" dirty="0"/>
              <a:t>. Основным природным резервуаром коронавирусов MERS-</a:t>
            </a:r>
            <a:r>
              <a:rPr lang="ru-RU" dirty="0" err="1"/>
              <a:t>CoV</a:t>
            </a:r>
            <a:r>
              <a:rPr lang="ru-RU" dirty="0"/>
              <a:t> являются верблюды. С 2012 года зарегистрировано 2494 случая </a:t>
            </a:r>
            <a:r>
              <a:rPr lang="ru-RU" dirty="0" err="1"/>
              <a:t>коронавирусной</a:t>
            </a:r>
            <a:r>
              <a:rPr lang="ru-RU" dirty="0"/>
              <a:t> инфекции, вызванной вирусом MERS-</a:t>
            </a:r>
            <a:r>
              <a:rPr lang="ru-RU" dirty="0" err="1"/>
              <a:t>CoV</a:t>
            </a:r>
            <a:r>
              <a:rPr lang="ru-RU" dirty="0"/>
              <a:t>, из которых 858 закончились летальным исходом. Все случаи заболевания географически ассоциированы с Аравийским полуостровом (82% случаев зарегистрированы в Саудовской Аравии). В настоящий момент MERS-</a:t>
            </a:r>
            <a:r>
              <a:rPr lang="ru-RU" dirty="0" err="1"/>
              <a:t>CoV</a:t>
            </a:r>
            <a:r>
              <a:rPr lang="ru-RU" dirty="0"/>
              <a:t> продолжает циркулировать и вызывать новые случаи заболевания.</a:t>
            </a:r>
          </a:p>
        </p:txBody>
      </p:sp>
    </p:spTree>
    <p:extLst>
      <p:ext uri="{BB962C8B-B14F-4D97-AF65-F5344CB8AC3E}">
        <p14:creationId xmlns:p14="http://schemas.microsoft.com/office/powerpoint/2010/main" val="2353640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A8F78CB-77E1-474F-96AE-E5F7F3BD9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32" y="1600200"/>
            <a:ext cx="7108272" cy="52131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Новый коронавирус 2019-nCoV (временное название, присвоенное Всемирной организацией здравоохранения 12 января 2020 года) представляет собой одноцепочечный РНК-содержащий вирус, относится к семейству</a:t>
            </a:r>
          </a:p>
          <a:p>
            <a:pPr marL="0" indent="0">
              <a:buNone/>
            </a:pPr>
            <a:r>
              <a:rPr lang="ru-RU" dirty="0" err="1"/>
              <a:t>Coronaviridae</a:t>
            </a:r>
            <a:r>
              <a:rPr lang="ru-RU" dirty="0"/>
              <a:t>, относится к линии </a:t>
            </a:r>
            <a:r>
              <a:rPr lang="ru-RU" dirty="0" err="1"/>
              <a:t>Beta-CoV</a:t>
            </a:r>
            <a:r>
              <a:rPr lang="ru-RU" dirty="0"/>
              <a:t> B. Вирус отнесен ко II группе патогенности, как и некоторые другие представители этого семейства (вирус SARS-</a:t>
            </a:r>
            <a:r>
              <a:rPr lang="ru-RU" dirty="0" err="1"/>
              <a:t>CoV</a:t>
            </a:r>
            <a:r>
              <a:rPr lang="ru-RU" dirty="0"/>
              <a:t>, MERS-</a:t>
            </a:r>
            <a:r>
              <a:rPr lang="ru-RU" dirty="0" err="1"/>
              <a:t>CoV</a:t>
            </a:r>
            <a:r>
              <a:rPr lang="ru-RU" dirty="0"/>
              <a:t>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Коронавирус 2019-nCoV предположительно является рекомбинантным вирусом между коронавирусом летучих мышей и неизвестным по происхождению коронавирусом. </a:t>
            </a:r>
          </a:p>
        </p:txBody>
      </p:sp>
    </p:spTree>
    <p:extLst>
      <p:ext uri="{BB962C8B-B14F-4D97-AF65-F5344CB8AC3E}">
        <p14:creationId xmlns:p14="http://schemas.microsoft.com/office/powerpoint/2010/main" val="3020681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AA2E7-0F68-4CD3-952A-1897DDA52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ЭПИДЕМИОЛОГИЧЕСКАЯ ХАРАКТЕРИСТИКА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81DDC1-4ECC-4BFC-BFED-09F97B12E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32" y="1600200"/>
            <a:ext cx="6929486" cy="50691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Первоначальный  источник  инфекции  не  установлен.  Первые  случаи заболевания могли быть связаны с посещением рынка морепродуктов в г. Ухань (КНР), на котором продавались домашняя птица, змеи, летучие мыши и другие животные.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 настоящее время основным источником инфекции является больной человек, в том числе находящийся в инкубационном периоде заболевания.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Пути передачи инфекции: воздушно-капельный (при кашле, чихании, разговоре), воздушно-пылевой и контактный. Факторы передачи: воздух, пищевые продукты и предметы обихода, контаминированные 2019-nCoV.</a:t>
            </a:r>
          </a:p>
        </p:txBody>
      </p:sp>
    </p:spTree>
    <p:extLst>
      <p:ext uri="{BB962C8B-B14F-4D97-AF65-F5344CB8AC3E}">
        <p14:creationId xmlns:p14="http://schemas.microsoft.com/office/powerpoint/2010/main" val="283784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46933-D8D4-40F2-8A04-3FC059E0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Стандартное определение случая заболевания новой </a:t>
            </a:r>
            <a:r>
              <a:rPr lang="ru-RU" sz="2400" dirty="0" err="1"/>
              <a:t>коронавирусной</a:t>
            </a:r>
            <a:r>
              <a:rPr lang="ru-RU" sz="2400" dirty="0"/>
              <a:t> инфекции 2019-nCoV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7B3C7E-6BDA-4218-BDB1-D730B6EBD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600200"/>
            <a:ext cx="7166030" cy="498316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Подозрительный на инфекцию, вызванную 2019-nCoV, случай: </a:t>
            </a:r>
          </a:p>
          <a:p>
            <a:r>
              <a:rPr lang="ru-RU" dirty="0"/>
              <a:t>наличие клинических проявлений острой респираторной инфекции, бронхита, пневмонии в сочетании со следующими данными эпидемиологического анамнеза: </a:t>
            </a:r>
          </a:p>
          <a:p>
            <a:r>
              <a:rPr lang="ru-RU" dirty="0"/>
              <a:t>посещение за последние 14 дней до появления симптомов </a:t>
            </a:r>
            <a:r>
              <a:rPr lang="ru-RU" dirty="0" err="1"/>
              <a:t>эпидемиологически</a:t>
            </a:r>
            <a:r>
              <a:rPr lang="ru-RU" dirty="0"/>
              <a:t> неблагополучных по 2019-nCoV стран и регионов (главным образом г. Ухань, Китай);  </a:t>
            </a:r>
          </a:p>
          <a:p>
            <a:r>
              <a:rPr lang="ru-RU" dirty="0"/>
              <a:t>наличие тесных контактов за последние 14 дней с лицами, находящимися под наблюдением по инфекции, вызванной новым коронавирусом2019-nCoV, которые в последующем заболели; </a:t>
            </a:r>
          </a:p>
          <a:p>
            <a:r>
              <a:rPr lang="ru-RU" dirty="0"/>
              <a:t>наличие тесных контактов за последние 14 дней с лицами, у которых лабораторно подтвержден диагноз 2019-nCoV.</a:t>
            </a:r>
          </a:p>
        </p:txBody>
      </p:sp>
    </p:spTree>
    <p:extLst>
      <p:ext uri="{BB962C8B-B14F-4D97-AF65-F5344CB8AC3E}">
        <p14:creationId xmlns:p14="http://schemas.microsoft.com/office/powerpoint/2010/main" val="1446867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919E29-2231-4CB0-BA24-AA210039F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ДИАГНОСТИКА КОРОНАВИРУСНОЙ ИНФЕКЦИИ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0039F-9B52-4F26-8629-EC2AC9087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32" y="1600200"/>
            <a:ext cx="7036264" cy="5141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Диагноз устанавливается на основании клинического обследования, данных эпидемиологических анамнеза и результатов лабораторных исследований.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Подробная оценка всех жалоб, анамнеза заболевания, эпидемиологического анамнеза.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 </a:t>
            </a:r>
            <a:r>
              <a:rPr lang="ru-RU" dirty="0" err="1"/>
              <a:t>Физикальное</a:t>
            </a:r>
            <a:r>
              <a:rPr lang="ru-RU" dirty="0"/>
              <a:t> обследование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Лабораторная диагностика общая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Лабораторная диагностика специфическая:  </a:t>
            </a:r>
          </a:p>
          <a:p>
            <a:r>
              <a:rPr lang="ru-RU" dirty="0"/>
              <a:t>выявление РНК 2019-nCoV  методом ПЦР.</a:t>
            </a:r>
          </a:p>
          <a:p>
            <a:pPr marL="514350" indent="-514350">
              <a:buAutoNum type="arabicPeriod" startAt="5"/>
            </a:pPr>
            <a:r>
              <a:rPr lang="ru-RU" dirty="0"/>
              <a:t>Инструментальная диагностика</a:t>
            </a:r>
          </a:p>
        </p:txBody>
      </p:sp>
    </p:spTree>
    <p:extLst>
      <p:ext uri="{BB962C8B-B14F-4D97-AF65-F5344CB8AC3E}">
        <p14:creationId xmlns:p14="http://schemas.microsoft.com/office/powerpoint/2010/main" val="2330137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BDA73FC-9D0E-44E1-B331-E6950FC6B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768" y="980728"/>
            <a:ext cx="6552728" cy="57606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Вероятный случай инфекции, вызванной 2019-nCoV:</a:t>
            </a:r>
          </a:p>
          <a:p>
            <a:r>
              <a:rPr lang="ru-RU" dirty="0"/>
              <a:t> наличие клинических проявлений тяжелой пневмонии, ОРДС, сепсиса в сочетании с данными эпидемиологического анамнеза (см. выше).</a:t>
            </a:r>
          </a:p>
          <a:p>
            <a:pPr marL="0" indent="0">
              <a:buNone/>
            </a:pPr>
            <a:r>
              <a:rPr lang="ru-RU" b="1" dirty="0"/>
              <a:t>Подтвержденный случай инфекции, вызванной 2019-nCoV: </a:t>
            </a:r>
          </a:p>
          <a:p>
            <a:r>
              <a:rPr lang="ru-RU" dirty="0"/>
              <a:t>Наличие клинических проявлений острой респираторной инфекции, бронхита, пневмонии в сочетании с данными эпидемиологического анамнеза (см. выше).</a:t>
            </a:r>
          </a:p>
          <a:p>
            <a:r>
              <a:rPr lang="ru-RU" dirty="0"/>
              <a:t>Положительные результаты лабораторных тестов на наличие РНК  2019-nCoV методом ПЦР. </a:t>
            </a:r>
          </a:p>
        </p:txBody>
      </p:sp>
    </p:spTree>
    <p:extLst>
      <p:ext uri="{BB962C8B-B14F-4D97-AF65-F5344CB8AC3E}">
        <p14:creationId xmlns:p14="http://schemas.microsoft.com/office/powerpoint/2010/main" val="3391640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edic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Status xmlns="9d035d7d-02e5-4a00-8b62-9a556aabc7b5">ApprovedAutomatic</ApprovalStatus>
    <BlockPublish xmlns="9d035d7d-02e5-4a00-8b62-9a556aabc7b5" xsi:nil="true"/>
    <EditorialTags xmlns="9d035d7d-02e5-4a00-8b62-9a556aabc7b5" xsi:nil="true"/>
    <MarketSpecific xmlns="9d035d7d-02e5-4a00-8b62-9a556aabc7b5" xsi:nil="true"/>
    <TPLaunchHelpLinkType xmlns="9d035d7d-02e5-4a00-8b62-9a556aabc7b5">Template</TPLaunchHelpLinkType>
    <TPNamespace xmlns="9d035d7d-02e5-4a00-8b62-9a556aabc7b5" xsi:nil="true"/>
    <TemplateTemplateType xmlns="9d035d7d-02e5-4a00-8b62-9a556aabc7b5">PowerPoint 12 Default</TemplateTemplateType>
    <UANotes xmlns="9d035d7d-02e5-4a00-8b62-9a556aabc7b5" xsi:nil="true"/>
    <VoteCount xmlns="9d035d7d-02e5-4a00-8b62-9a556aabc7b5" xsi:nil="true"/>
    <HandoffToMSDN xmlns="9d035d7d-02e5-4a00-8b62-9a556aabc7b5" xsi:nil="true"/>
    <OriginAsset xmlns="9d035d7d-02e5-4a00-8b62-9a556aabc7b5" xsi:nil="true"/>
    <PublishTargets xmlns="9d035d7d-02e5-4a00-8b62-9a556aabc7b5">OfficeOnline</PublishTargets>
    <AssetType xmlns="9d035d7d-02e5-4a00-8b62-9a556aabc7b5" xsi:nil="true"/>
    <IntlLangReview xmlns="9d035d7d-02e5-4a00-8b62-9a556aabc7b5" xsi:nil="true"/>
    <NumericId xmlns="9d035d7d-02e5-4a00-8b62-9a556aabc7b5" xsi:nil="true"/>
    <OOCacheId xmlns="9d035d7d-02e5-4a00-8b62-9a556aabc7b5">d02a61d3-cf19-49a2-87e3-bb90ca105afc</OOCacheId>
    <ClipArtFilename xmlns="9d035d7d-02e5-4a00-8b62-9a556aabc7b5" xsi:nil="true"/>
    <OpenTemplate xmlns="9d035d7d-02e5-4a00-8b62-9a556aabc7b5">true</OpenTemplate>
    <TPExecutable xmlns="9d035d7d-02e5-4a00-8b62-9a556aabc7b5" xsi:nil="true"/>
    <LastHandOff xmlns="9d035d7d-02e5-4a00-8b62-9a556aabc7b5" xsi:nil="true"/>
    <TPLaunchHelpLink xmlns="9d035d7d-02e5-4a00-8b62-9a556aabc7b5" xsi:nil="true"/>
    <Providers xmlns="9d035d7d-02e5-4a00-8b62-9a556aabc7b5">1|PN101970760| | </Providers>
    <TPAppVersion xmlns="9d035d7d-02e5-4a00-8b62-9a556aabc7b5" xsi:nil="true"/>
    <IsSearchable xmlns="9d035d7d-02e5-4a00-8b62-9a556aabc7b5">false</IsSearchable>
    <EditorialStatus xmlns="9d035d7d-02e5-4a00-8b62-9a556aabc7b5">Complete</EditorialStatus>
    <UALocComments xmlns="9d035d7d-02e5-4a00-8b62-9a556aabc7b5" xsi:nil="true"/>
    <CSXHash xmlns="9d035d7d-02e5-4a00-8b62-9a556aabc7b5">YGz+99B8y2ReQUehBIjFnjTq13IYsGXp0Gw3XRzYL2s=</CSXHash>
    <DirectSourceMarket xmlns="9d035d7d-02e5-4a00-8b62-9a556aabc7b5" xsi:nil="true"/>
    <DSATActionTaken xmlns="9d035d7d-02e5-4a00-8b62-9a556aabc7b5" xsi:nil="true"/>
    <PolicheckWords xmlns="9d035d7d-02e5-4a00-8b62-9a556aabc7b5" xsi:nil="true"/>
    <BugNumber xmlns="9d035d7d-02e5-4a00-8b62-9a556aabc7b5" xsi:nil="true"/>
    <Downloads xmlns="9d035d7d-02e5-4a00-8b62-9a556aabc7b5">0</Downloads>
    <ThumbnailAssetId xmlns="9d035d7d-02e5-4a00-8b62-9a556aabc7b5" xsi:nil="true"/>
    <TrustLevel xmlns="9d035d7d-02e5-4a00-8b62-9a556aabc7b5">2 Community Trusted</TrustLevel>
    <UALocRecommendation xmlns="9d035d7d-02e5-4a00-8b62-9a556aabc7b5">Localize</UALocRecommendation>
    <TPApplication xmlns="9d035d7d-02e5-4a00-8b62-9a556aabc7b5" xsi:nil="true"/>
    <AssetId xmlns="9d035d7d-02e5-4a00-8b62-9a556aabc7b5">TP102396801</AssetId>
    <APEditor xmlns="9d035d7d-02e5-4a00-8b62-9a556aabc7b5">
      <UserInfo>
        <DisplayName/>
        <AccountId xsi:nil="true"/>
        <AccountType/>
      </UserInfo>
    </APEditor>
    <PrimaryImageGen xmlns="9d035d7d-02e5-4a00-8b62-9a556aabc7b5">true</PrimaryImageGen>
    <TPInstallLocation xmlns="9d035d7d-02e5-4a00-8b62-9a556aabc7b5" xsi:nil="true"/>
    <Manager xmlns="9d035d7d-02e5-4a00-8b62-9a556aabc7b5" xsi:nil="true"/>
    <ParentAssetId xmlns="9d035d7d-02e5-4a00-8b62-9a556aabc7b5">TC102396802</ParentAssetId>
    <SubmitterId xmlns="9d035d7d-02e5-4a00-8b62-9a556aabc7b5">S-1-10-0-6-35757-842399744</SubmitterId>
    <TemplateStatus xmlns="9d035d7d-02e5-4a00-8b62-9a556aabc7b5" xsi:nil="true"/>
    <APAuthor xmlns="9d035d7d-02e5-4a00-8b62-9a556aabc7b5">
      <UserInfo>
        <DisplayName/>
        <AccountId>587</AccountId>
        <AccountType/>
      </UserInfo>
    </APAuthor>
    <TPCommandLine xmlns="9d035d7d-02e5-4a00-8b62-9a556aabc7b5" xsi:nil="true"/>
    <APDescription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Component xmlns="91e8d559-4d54-460d-ba58-5d5027f88b4d" xsi:nil="true"/>
    <LastPublishResultLookup xmlns="9d035d7d-02e5-4a00-8b62-9a556aabc7b5" xsi:nil="true"/>
    <BusinessGroup xmlns="9d035d7d-02e5-4a00-8b62-9a556aabc7b5" xsi:nil="true"/>
    <PublishStatusLookup xmlns="9d035d7d-02e5-4a00-8b62-9a556aabc7b5">
      <Value>279123</Value>
      <Value>423981</Value>
    </PublishStatusLookup>
    <SourceTitle xmlns="9d035d7d-02e5-4a00-8b62-9a556aabc7b5" xsi:nil="true"/>
    <AcquiredFrom xmlns="9d035d7d-02e5-4a00-8b62-9a556aabc7b5">Internal MS</AcquiredFrom>
    <CSXSubmissionMarket xmlns="9d035d7d-02e5-4a00-8b62-9a556aabc7b5">3</CSXSubmissionMarket>
    <Markets xmlns="9d035d7d-02e5-4a00-8b62-9a556aabc7b5">
      <Value>3</Value>
    </Markets>
    <OriginalSourceMarket xmlns="9d035d7d-02e5-4a00-8b62-9a556aabc7b5" xsi:nil="true"/>
    <ArtSampleDocs xmlns="9d035d7d-02e5-4a00-8b62-9a556aabc7b5" xsi:nil="true"/>
    <ShowIn xmlns="9d035d7d-02e5-4a00-8b62-9a556aabc7b5">Show everywhere</ShowIn>
    <TPClientViewer xmlns="9d035d7d-02e5-4a00-8b62-9a556aabc7b5" xsi:nil="true"/>
    <IntlLangReviewDate xmlns="9d035d7d-02e5-4a00-8b62-9a556aabc7b5" xsi:nil="true"/>
    <TPFriendlyName xmlns="9d035d7d-02e5-4a00-8b62-9a556aabc7b5" xsi:nil="true"/>
    <AverageRating xmlns="9d035d7d-02e5-4a00-8b62-9a556aabc7b5" xsi:nil="true"/>
    <AssetStart xmlns="9d035d7d-02e5-4a00-8b62-9a556aabc7b5">2010-12-03T13:40:14+00:00</AssetStart>
    <TPComponent xmlns="9d035d7d-02e5-4a00-8b62-9a556aabc7b5" xsi:nil="true"/>
    <CrawlForDependencies xmlns="9d035d7d-02e5-4a00-8b62-9a556aabc7b5">false</CrawlForDependencies>
    <FriendlyTitle xmlns="9d035d7d-02e5-4a00-8b62-9a556aabc7b5" xsi:nil="true"/>
    <LastModifiedDateTime xmlns="9d035d7d-02e5-4a00-8b62-9a556aabc7b5" xsi:nil="true"/>
    <LegacyData xmlns="9d035d7d-02e5-4a00-8b62-9a556aabc7b5" xsi:nil="true"/>
    <Milestone xmlns="9d035d7d-02e5-4a00-8b62-9a556aabc7b5" xsi:nil="true"/>
    <TimesCloned xmlns="9d035d7d-02e5-4a00-8b62-9a556aabc7b5" xsi:nil="true"/>
    <ContentItem xmlns="9d035d7d-02e5-4a00-8b62-9a556aabc7b5" xsi:nil="true"/>
    <IsDeleted xmlns="9d035d7d-02e5-4a00-8b62-9a556aabc7b5">false</IsDeleted>
    <UACurrentWords xmlns="9d035d7d-02e5-4a00-8b62-9a556aabc7b5" xsi:nil="true"/>
    <AssetExpire xmlns="9d035d7d-02e5-4a00-8b62-9a556aabc7b5">2100-01-01T00:00:00+00:00</AssetExpire>
    <Description0 xmlns="91e8d559-4d54-460d-ba58-5d5027f88b4d" xsi:nil="true"/>
    <MachineTranslated xmlns="9d035d7d-02e5-4a00-8b62-9a556aabc7b5">false</MachineTranslated>
    <OutputCachingOn xmlns="9d035d7d-02e5-4a00-8b62-9a556aabc7b5">false</OutputCachingOn>
    <PlannedPubDate xmlns="9d035d7d-02e5-4a00-8b62-9a556aabc7b5" xsi:nil="true"/>
    <CSXUpdate xmlns="9d035d7d-02e5-4a00-8b62-9a556aabc7b5">false</CSXUpdate>
    <IntlLangReviewer xmlns="9d035d7d-02e5-4a00-8b62-9a556aabc7b5" xsi:nil="true"/>
    <IntlLocPriority xmlns="9d035d7d-02e5-4a00-8b62-9a556aabc7b5" xsi:nil="true"/>
    <CSXSubmissionDate xmlns="9d035d7d-02e5-4a00-8b62-9a556aabc7b5">2010-12-03T13:40:13+00:00</CSXSubmissionDate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LocProcessedForMarketsLookup xmlns="9d035d7d-02e5-4a00-8b62-9a556aabc7b5" xsi:nil="true"/>
    <LocOverallHandbackStatusLookup xmlns="9d035d7d-02e5-4a00-8b62-9a556aabc7b5" xsi:nil="true"/>
    <LocLastLocAttemptVersionLookup xmlns="9d035d7d-02e5-4a00-8b62-9a556aabc7b5">712</LocLastLocAttemptVersionLookup>
    <LocNewPublishedVersionLookup xmlns="9d035d7d-02e5-4a00-8b62-9a556aabc7b5" xsi:nil="true"/>
    <LocProcessedForHandoffsLookup xmlns="9d035d7d-02e5-4a00-8b62-9a556aabc7b5" xsi:nil="true"/>
    <CampaignTagsTaxHTField0 xmlns="9d035d7d-02e5-4a00-8b62-9a556aabc7b5">
      <Terms xmlns="http://schemas.microsoft.com/office/infopath/2007/PartnerControls"/>
    </CampaignTagsTaxHTField0>
    <LocLastLocAttemptVersionTypeLookup xmlns="9d035d7d-02e5-4a00-8b62-9a556aabc7b5" xsi:nil="true"/>
    <LocOverallLocStatusLookup xmlns="9d035d7d-02e5-4a00-8b62-9a556aabc7b5" xsi:nil="true"/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LocPublishedDependentAssetsLookup xmlns="9d035d7d-02e5-4a00-8b62-9a556aabc7b5" xsi:nil="true"/>
    <LocPublishedLinkedAssetsLookup xmlns="9d035d7d-02e5-4a00-8b62-9a556aabc7b5" xsi:nil="true"/>
    <RecommendationsModifier xmlns="9d035d7d-02e5-4a00-8b62-9a556aabc7b5" xsi:nil="true"/>
    <LocManualTestRequired xmlns="9d035d7d-02e5-4a00-8b62-9a556aabc7b5" xsi:nil="true"/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OverallPreviewStatusLookup xmlns="9d035d7d-02e5-4a00-8b62-9a556aabc7b5" xsi:nil="true"/>
    <LocOverallPublishStatusLookup xmlns="9d035d7d-02e5-4a00-8b62-9a556aabc7b5" xsi:nil="true"/>
    <OriginalRelease xmlns="9d035d7d-02e5-4a00-8b62-9a556aabc7b5">14</OriginalRelease>
    <LocMarketGroupTiers2 xmlns="9d035d7d-02e5-4a00-8b62-9a556aabc7b5" xsi:nil="true"/>
  </documentManagement>
</p:properties>
</file>

<file path=customXml/itemProps1.xml><?xml version="1.0" encoding="utf-8"?>
<ds:datastoreItem xmlns:ds="http://schemas.openxmlformats.org/officeDocument/2006/customXml" ds:itemID="{2432CDFA-305C-4B8A-8EC8-25B349CFF2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C4AA7D-07E5-4B8D-B300-2D90392D17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FD49B9-03F3-47DB-ABCF-0533D497716A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Медицина</Template>
  <TotalTime>176</TotalTime>
  <Words>1753</Words>
  <Application>Microsoft Office PowerPoint</Application>
  <PresentationFormat>Экран (4:3)</PresentationFormat>
  <Paragraphs>279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Candara</vt:lpstr>
      <vt:lpstr>inherit</vt:lpstr>
      <vt:lpstr>Monotype Corsiva</vt:lpstr>
      <vt:lpstr>medicina</vt:lpstr>
      <vt:lpstr>ПРОФИЛАКТИКА, ДИАГНОСТИКА И ЛЕЧЕНИЕ НОВОЙ КОРОНАВИРУСНОЙ ИНФЕКЦИИ (2019-nCoV) </vt:lpstr>
      <vt:lpstr>Презентация PowerPoint</vt:lpstr>
      <vt:lpstr>ЭТИОЛОГИЯ И ПАТОГЕНЕЗ</vt:lpstr>
      <vt:lpstr>Презентация PowerPoint</vt:lpstr>
      <vt:lpstr>Презентация PowerPoint</vt:lpstr>
      <vt:lpstr>ЭПИДЕМИОЛОГИЧЕСКАЯ ХАРАКТЕРИСТИКА</vt:lpstr>
      <vt:lpstr>Стандартное определение случая заболевания новой коронавирусной инфекции 2019-nCoV </vt:lpstr>
      <vt:lpstr>ДИАГНОСТИКА КОРОНАВИРУСНОЙ ИНФЕКЦИИ </vt:lpstr>
      <vt:lpstr>Презентация PowerPoint</vt:lpstr>
      <vt:lpstr>КЛИНИЧЕСКИЕ  ОСОБЕННОСТИ  КОРОНАВИРУСНОЙ ИНФЕКЦИИ </vt:lpstr>
      <vt:lpstr>Особенности клинических проявлений  и лечения заболевания у детей</vt:lpstr>
      <vt:lpstr>Что следует знать о коронавирусе https://www.rospotrebnadzor.ru/</vt:lpstr>
      <vt:lpstr>Каковы симптомы заболевания, вызванного новым коронавирусом?</vt:lpstr>
      <vt:lpstr>Как защитить себя от заражения коронавирусом?</vt:lpstr>
      <vt:lpstr>ИСПОЛЬЗОВАНИЕ ОДНОРАЗОВОЙ МАСКИ СНИЖАЕТ ВЕРОЯТНОСТЬ ЗАРАЖЕНИЯ ГРИППОМ, КОРОНАВИРУСОМ И ДРУГИМИ ОРВИ </vt:lpstr>
      <vt:lpstr>Презентация PowerPoint</vt:lpstr>
      <vt:lpstr>АКТУАЛЬНЫЕ ДАННЫЕ О СЛУЧАЯХ КОРОНОВИРУСНОЙ ИНФЕКЦИИ NCOV В МИРЕ 11.02.2020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ПРОФИЛАКТИКА, ДИАГНОСТИКА И ЛЕЧЕНИЕ НОВОЙ КОРОНАВИРУСНОЙ ИНФЕКЦИИ (2019-nCoV)</dc:title>
  <dc:creator>User</dc:creator>
  <cp:lastModifiedBy>User</cp:lastModifiedBy>
  <cp:revision>14</cp:revision>
  <dcterms:created xsi:type="dcterms:W3CDTF">2020-01-31T09:03:52Z</dcterms:created>
  <dcterms:modified xsi:type="dcterms:W3CDTF">2020-02-11T09:24:58Z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  <property fmtid="{D5CDD505-2E9C-101B-9397-08002B2CF9AE}" pid="3" name="ImageGenCounter">
    <vt:i4>0</vt:i4>
  </property>
  <property fmtid="{D5CDD505-2E9C-101B-9397-08002B2CF9AE}" pid="4" name="ImageGenStatus">
    <vt:i4>0</vt:i4>
  </property>
  <property fmtid="{D5CDD505-2E9C-101B-9397-08002B2CF9AE}" pid="5" name="PolicheckStatus">
    <vt:i4>3</vt:i4>
  </property>
  <property fmtid="{D5CDD505-2E9C-101B-9397-08002B2CF9AE}" pid="6" name="Applications">
    <vt:lpwstr>53;#;#407;#</vt:lpwstr>
  </property>
  <property fmtid="{D5CDD505-2E9C-101B-9397-08002B2CF9AE}" pid="7" name="PolicheckCounter">
    <vt:i4>1</vt:i4>
  </property>
  <property fmtid="{D5CDD505-2E9C-101B-9397-08002B2CF9AE}" pid="8" name="ImageGenTimestamp">
    <vt:filetime>2010-12-03T13:40:13Z</vt:filetime>
  </property>
  <property fmtid="{D5CDD505-2E9C-101B-9397-08002B2CF9AE}" pid="9" name="PolicheckTimestamp">
    <vt:filetime>2011-04-28T14:46:01Z</vt:filetime>
  </property>
</Properties>
</file>