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0ED"/>
    <a:srgbClr val="E1DAD2"/>
    <a:srgbClr val="FEFEFE"/>
    <a:srgbClr val="C1C9CD"/>
    <a:srgbClr val="7C96A3"/>
    <a:srgbClr val="FFFFFF"/>
    <a:srgbClr val="003374"/>
    <a:srgbClr val="3A5896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1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900518" y="-219636"/>
            <a:ext cx="7171764" cy="304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Новый стандарт проведения профилактических осмотров детей и подростков</a:t>
            </a:r>
            <a:endParaRPr lang="en-US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46" y="3913655"/>
            <a:ext cx="276785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523998" y="510987"/>
            <a:ext cx="7252447" cy="3473291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*	Неонатальный </a:t>
            </a:r>
            <a:r>
              <a:rPr lang="ru-RU" dirty="0"/>
              <a:t>скрининг на врожденный гипотиреоз, </a:t>
            </a:r>
            <a:r>
              <a:rPr lang="ru-RU" dirty="0" err="1"/>
              <a:t>фенилкетонурию</a:t>
            </a:r>
            <a:r>
              <a:rPr lang="ru-RU" dirty="0"/>
              <a:t>, адреногенитальный синдром, </a:t>
            </a:r>
            <a:r>
              <a:rPr lang="ru-RU" dirty="0" err="1"/>
              <a:t>муковисцидоз</a:t>
            </a:r>
            <a:r>
              <a:rPr lang="ru-RU" dirty="0"/>
              <a:t> и </a:t>
            </a:r>
            <a:r>
              <a:rPr lang="ru-RU" dirty="0" err="1"/>
              <a:t>галактоземию</a:t>
            </a:r>
            <a:r>
              <a:rPr lang="ru-RU" dirty="0"/>
              <a:t> проводится детям в возрасте до 1 месяца включительно в случае отсутствия сведений о его проведении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lvl="0"/>
            <a:r>
              <a:rPr lang="ru-RU" dirty="0" smtClean="0"/>
              <a:t>**	</a:t>
            </a:r>
            <a:r>
              <a:rPr lang="ru-RU" dirty="0" err="1" smtClean="0"/>
              <a:t>Аудиологический</a:t>
            </a:r>
            <a:r>
              <a:rPr lang="ru-RU" dirty="0" smtClean="0"/>
              <a:t> </a:t>
            </a:r>
            <a:r>
              <a:rPr lang="ru-RU" dirty="0"/>
              <a:t>скрининг проводится детям в возрасте до 3 месяцев включительно в случае отсутствия сведений о его проведении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r>
              <a:rPr lang="ru-RU" dirty="0"/>
              <a:t>*** </a:t>
            </a:r>
            <a:r>
              <a:rPr lang="ru-RU" dirty="0" smtClean="0"/>
              <a:t>	Медицинский </a:t>
            </a:r>
            <a:r>
              <a:rPr lang="ru-RU" dirty="0"/>
              <a:t>осмотр врача — детского уролога-</a:t>
            </a:r>
            <a:r>
              <a:rPr lang="ru-RU" dirty="0" err="1"/>
              <a:t>андролога</a:t>
            </a:r>
            <a:r>
              <a:rPr lang="ru-RU" dirty="0"/>
              <a:t> проходят мальчики, </a:t>
            </a:r>
            <a:r>
              <a:rPr lang="ru-RU" dirty="0" smtClean="0"/>
              <a:t>врача акушера-гинеколога </a:t>
            </a:r>
            <a:r>
              <a:rPr lang="ru-RU" dirty="0"/>
              <a:t>- девочки.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8" t="26182" r="2336" b="3423"/>
          <a:stretch/>
        </p:blipFill>
        <p:spPr bwMode="auto">
          <a:xfrm>
            <a:off x="3778621" y="4317192"/>
            <a:ext cx="2743200" cy="215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7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5388" y="340676"/>
            <a:ext cx="746759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/>
              <a:t>В зависимости от состояния здоровья несовершеннолетние относятся к следующим группам: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5388" y="1117589"/>
            <a:ext cx="7467599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/>
              <a:t>I группа здоровья - здоровые несовершеннолетние, имеющие нормальное физическое и психическое развитие, не имеющие анатомических дефектов, функциональных и морфофункциональных нарушений;</a:t>
            </a:r>
          </a:p>
          <a:p>
            <a:pPr lvl="0"/>
            <a:r>
              <a:rPr lang="ru-RU" dirty="0"/>
              <a:t>II группа здоровья - несовершеннолетние: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у которых отсутствуют хронические заболевания (состояния), но имеются некоторые функциональные и морфофункциональные нарушения;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реконвалесценты</a:t>
            </a:r>
            <a:r>
              <a:rPr lang="ru-RU" dirty="0"/>
              <a:t>, особенно перенесшие инфекционные заболевания тяжелой и средней степени тяжести;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 общей задержкой физического развития в отсутствие заболеваний эндокринной системы (низкий рост, отставание по уровню биологического развития), с дефицитом массы тела или избыточной массой тела;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часто и (или) длительно болеющие острыми респираторными заболеваниями;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 физическими недостатками, последствиями травм или операций при сохранности функций органов и систем организма;</a:t>
            </a:r>
          </a:p>
        </p:txBody>
      </p:sp>
    </p:spTree>
    <p:extLst>
      <p:ext uri="{BB962C8B-B14F-4D97-AF65-F5344CB8AC3E}">
        <p14:creationId xmlns:p14="http://schemas.microsoft.com/office/powerpoint/2010/main" val="131710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3318" y="756891"/>
            <a:ext cx="7628964" cy="5355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/>
              <a:t>III группа здоровья - несовершеннолетние: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страдающие хроническими заболеваниями (состояниями) в стадии клинической ремиссии, с редкими обострениями, с сохраненными или компенсированными функциями органов и систем организма, при отсутствии осложнений основного заболевания (состояния);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 физическими недостатками, последствиями травм и операций при условии компенсации функций органов и систем организма, степень которой не ограничивает возможность обучения или труда;</a:t>
            </a:r>
          </a:p>
          <a:p>
            <a:pPr lvl="0"/>
            <a:r>
              <a:rPr lang="ru-RU" dirty="0"/>
              <a:t>IV группа здоровья - несовершеннолетние: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страдающие хроническими заболеваниями (состояниями) в активной стадии и стадии нестойкой клинической ремиссии с частыми обострениями, с сохраненными или компенсированными функциями органов и систем организма либо неполной компенсацией функций;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 хроническими заболеваниями (состояниями) в стадии ремиссии, с нарушениями функций органов и систем организма, требующими назначения поддерживающего лечения;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 физическими недостатками, последствиями травм и операций с неполной компенсацией функций органов и систем организма, повлекшими ограничения возможности обучения или труда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66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7437" y="378856"/>
            <a:ext cx="7207622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/>
              <a:t>V группа здоровья - несовершеннолетние: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страдающие тяжелыми хроническими заболеваниями (состояниями) с редкими клиническими ремиссиями, частыми обострениями, непрерывно рецидивирующим течением, выраженной декомпенсацией функций органов и систем организма, наличием осложнений, требующими назначения постоянного лечения;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 физическими недостатками, последствиями травм и операций с выраженным нарушением функций органов и систем организма и значительным ограничением возможности обучения или труда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41" y="3411507"/>
            <a:ext cx="3146613" cy="31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7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0893" y="287795"/>
            <a:ext cx="727037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/>
              <a:t>В зависимости от состояния здоровья несовершеннолетние относятся к следующим медицинским группам для занятий физической культурой: основная, подготовительная и специальная.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0893" y="1777246"/>
            <a:ext cx="7270377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/>
              <a:t>К основной медицинской группе для занятий физической культурой (I группа) относятся несовершеннолетние: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без нарушений состояния здоровья и физического </a:t>
            </a:r>
            <a:r>
              <a:rPr lang="ru-RU" dirty="0" smtClean="0"/>
              <a:t>развития;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 </a:t>
            </a:r>
            <a:r>
              <a:rPr lang="ru-RU" dirty="0"/>
              <a:t>функциональными нарушениями, не повлекшими отставание от сверстников в физическом развитии и физической подготовленности.</a:t>
            </a:r>
          </a:p>
          <a:p>
            <a:r>
              <a:rPr lang="ru-RU" dirty="0"/>
              <a:t>Отнесенным к основной медицинской группе несовершеннолетним разрешаются занятия в полном объеме по учебной программе физического воспитания с использованием профилактических технологий, подготовка и сдача тестов индивидуальной физической подготовленности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20" y="4670612"/>
            <a:ext cx="2034988" cy="20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4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5718" y="610228"/>
            <a:ext cx="7342094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/>
              <a:t>К подготовительной медицинской группе для занятий физической культурой (II группа) относятся несовершеннолетние: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имеющие морфофункциональные нарушения или физически слабо подготовленные;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входящие в группы риска по возникновению заболеваний (патологических состояний);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 хроническими заболеваниями (состояниями) в стадии стойкой клинико-лабораторной ремиссии, длящейся не менее 3-5 лет.</a:t>
            </a:r>
          </a:p>
          <a:p>
            <a:r>
              <a:rPr lang="ru-RU" dirty="0"/>
              <a:t>Отнесенным к этой группе несовершеннолетним разрешаются занятия по учебным программам физического воспитания при условии более постепенного освоения комплекса двигательных навыков и умений, особенно связанных с предъявлением к организму повышенных требований, более осторожного дозирования физической нагрузки и исключения противопоказанных движений.</a:t>
            </a:r>
          </a:p>
          <a:p>
            <a:r>
              <a:rPr lang="ru-RU" dirty="0"/>
              <a:t>Тестовые испытания, сдача индивидуальных нормативов и участие в массовых физкультурных мероприятиях не разрешается без дополнительного медицинского осмотра. К участию в спортивных соревнованиях эти обучающиеся не допускаются. Рекомендуются дополнительные занятия для повышения общей физической подготовки в образовательной организации или в домашних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389166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8494" y="210026"/>
            <a:ext cx="7682751" cy="66479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dirty="0"/>
              <a:t>Специальная медицинская группа для занятий физической культурой делится на две подгруппы: специальную «А» и специальную «Б».</a:t>
            </a:r>
          </a:p>
          <a:p>
            <a:pPr lvl="1"/>
            <a:r>
              <a:rPr lang="ru-RU" sz="1600" b="1" i="1" dirty="0"/>
              <a:t>К специальной подгруппе «А» (III группа) </a:t>
            </a:r>
            <a:r>
              <a:rPr lang="ru-RU" sz="1600" dirty="0"/>
              <a:t>относятся несовершеннолетние: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с нарушениями состояния здоровья постоянного (хронические заболевания (состояния), врожденные пороки развития, деформации без прогрессирования, в стадии компенсации) или временного характера;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с нарушениями физического развития, требующими ограничения физических нагрузок.</a:t>
            </a:r>
          </a:p>
          <a:p>
            <a:r>
              <a:rPr lang="ru-RU" sz="1600" dirty="0"/>
              <a:t>Отнесенным к этой группе несовершеннолетним разрешаются занятия оздоровительной физической культурой по специальным программам (профилактические и оздоровительные технологии).</a:t>
            </a:r>
          </a:p>
          <a:p>
            <a:r>
              <a:rPr lang="ru-RU" sz="1600" dirty="0"/>
              <a:t>При занятиях оздоровительной физической культурой должны учитываться характер и степень выраженности нарушений состояния здоровья, физического развития и уровень функциональных возможностей несовершеннолетнего, при этом резко ограничивают скоростно-силовые, акробатические упражнения и подвижные игры умеренной интенсивности, рекомендуются прогулки на открытом воздухе. Возможны занятия адаптивной физической культурой.</a:t>
            </a:r>
          </a:p>
          <a:p>
            <a:pPr lvl="1"/>
            <a:r>
              <a:rPr lang="ru-RU" sz="1600" b="1" i="1" dirty="0"/>
              <a:t>К специальной подгруппе «Б» (IV группа) </a:t>
            </a:r>
            <a:r>
              <a:rPr lang="ru-RU" sz="1600" dirty="0"/>
              <a:t>относятся несовершеннолетние, имеющие нарушения состояния здоровья постоянного (хронические заболевания (состояния) в стадии </a:t>
            </a:r>
            <a:r>
              <a:rPr lang="ru-RU" sz="1600" dirty="0" err="1"/>
              <a:t>субкомпенсации</a:t>
            </a:r>
            <a:r>
              <a:rPr lang="ru-RU" sz="1600" dirty="0"/>
              <a:t>) и временного характера, без выраженных нарушений самочувствия.</a:t>
            </a:r>
          </a:p>
          <a:p>
            <a:r>
              <a:rPr lang="ru-RU" sz="1600" dirty="0"/>
              <a:t>Отнесенным к этой группе несовершеннолетним рекомендуются в обязательном порядке занятия лечебной физкультурой в медицинской организации, а также проведение регулярных самостоятельных занятий в домашних условиях по комплексам, предложенным врачом по лечебной физкультуре медицинской организации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1512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977" y="5398597"/>
            <a:ext cx="6992470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владеет информацией, владеет миром…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30" y="627530"/>
            <a:ext cx="4598894" cy="45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50" y="246810"/>
            <a:ext cx="42243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7130" y="2502996"/>
            <a:ext cx="7618878" cy="19524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</a:t>
            </a:r>
            <a:r>
              <a:rPr lang="ru-RU" sz="2700" b="1" dirty="0"/>
              <a:t>МИНИСТЕРСТВО ЗДРАВООХРАНЕНИЯ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РОССИЙСКОЙ </a:t>
            </a:r>
            <a:r>
              <a:rPr lang="ru-RU" sz="2700" b="1" dirty="0"/>
              <a:t>ФЕДЕРАЦИИ</a:t>
            </a:r>
            <a:br>
              <a:rPr lang="ru-RU" sz="2700" b="1" dirty="0"/>
            </a:br>
            <a:r>
              <a:rPr lang="ru-RU" sz="2700" b="1" dirty="0"/>
              <a:t>(Минздрав России</a:t>
            </a:r>
            <a:r>
              <a:rPr lang="ru-RU" sz="2700" b="1" dirty="0" smtClean="0"/>
              <a:t>)</a:t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>П Р И К А З </a:t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endParaRPr lang="ru-RU" dirty="0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400766" y="4360394"/>
            <a:ext cx="2947315" cy="488950"/>
            <a:chOff x="1440" y="3272"/>
            <a:chExt cx="3090" cy="308"/>
          </a:xfrm>
        </p:grpSpPr>
        <p:sp>
          <p:nvSpPr>
            <p:cNvPr id="7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Text Box 25"/>
            <p:cNvSpPr txBox="1">
              <a:spLocks noChangeArrowheads="1"/>
            </p:cNvSpPr>
            <p:nvPr/>
          </p:nvSpPr>
          <p:spPr bwMode="gray">
            <a:xfrm>
              <a:off x="1541" y="3272"/>
              <a:ext cx="29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/>
                <a:t>10 августа 2017г.</a:t>
              </a:r>
              <a:endParaRPr lang="en-US" sz="2400" dirty="0"/>
            </a:p>
          </p:txBody>
        </p:sp>
      </p:grpSp>
      <p:sp>
        <p:nvSpPr>
          <p:cNvPr id="11" name="Line 23"/>
          <p:cNvSpPr>
            <a:spLocks noChangeShapeType="1"/>
          </p:cNvSpPr>
          <p:nvPr/>
        </p:nvSpPr>
        <p:spPr bwMode="gray">
          <a:xfrm>
            <a:off x="5433992" y="4849344"/>
            <a:ext cx="2884363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gray">
          <a:xfrm>
            <a:off x="5530328" y="4360394"/>
            <a:ext cx="285097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2400" dirty="0" smtClean="0"/>
              <a:t>	№ 514н</a:t>
            </a:r>
            <a:endParaRPr lang="en-US" sz="2400" dirty="0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gray">
          <a:xfrm>
            <a:off x="1416489" y="5369297"/>
            <a:ext cx="6964818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gray">
          <a:xfrm>
            <a:off x="1416489" y="5030743"/>
            <a:ext cx="68842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sz="1600" dirty="0" smtClean="0"/>
              <a:t>3. Настоящий приказ вступает </a:t>
            </a:r>
            <a:r>
              <a:rPr lang="ru-RU" sz="1600" dirty="0" err="1" smtClean="0"/>
              <a:t>вступает</a:t>
            </a:r>
            <a:r>
              <a:rPr lang="ru-RU" sz="1600" dirty="0" smtClean="0"/>
              <a:t> в силу с 1 января 2018 года.</a:t>
            </a:r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67" y="5478463"/>
            <a:ext cx="6521450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45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929" y="629373"/>
            <a:ext cx="8274423" cy="998742"/>
          </a:xfrm>
        </p:spPr>
        <p:txBody>
          <a:bodyPr>
            <a:normAutofit fontScale="90000"/>
          </a:bodyPr>
          <a:lstStyle/>
          <a:p>
            <a:pPr marL="4241800">
              <a:lnSpc>
                <a:spcPct val="100000"/>
              </a:lnSpc>
              <a:spcBef>
                <a:spcPts val="1500"/>
              </a:spcBef>
            </a:pPr>
            <a:r>
              <a:rPr lang="ru-RU" sz="2200" dirty="0">
                <a:latin typeface="Times New Roman"/>
                <a:ea typeface="Times New Roman"/>
              </a:rPr>
              <a:t>Приложение № 1</a:t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latin typeface="Times New Roman"/>
                <a:ea typeface="Times New Roman"/>
              </a:rPr>
              <a:t>к приказу Министерства здравоохранения Российской Федерации от </a:t>
            </a:r>
            <a:r>
              <a:rPr lang="ru-RU" sz="2200" dirty="0" smtClean="0">
                <a:latin typeface="Times New Roman"/>
                <a:ea typeface="Times New Roman"/>
              </a:rPr>
              <a:t>«</a:t>
            </a:r>
            <a:r>
              <a:rPr lang="ru-RU" sz="2200" i="1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</a:t>
            </a:r>
            <a:r>
              <a:rPr lang="ru-RU" sz="2200" dirty="0" smtClean="0">
                <a:latin typeface="Times New Roman"/>
                <a:ea typeface="Times New Roman"/>
              </a:rPr>
              <a:t>» </a:t>
            </a:r>
            <a:r>
              <a:rPr lang="ru-RU" sz="2200" i="1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августа </a:t>
            </a:r>
            <a:r>
              <a:rPr lang="ru-RU" sz="2200" dirty="0" smtClean="0">
                <a:latin typeface="Times New Roman"/>
                <a:ea typeface="Times New Roman"/>
              </a:rPr>
              <a:t>2017 </a:t>
            </a:r>
            <a:r>
              <a:rPr lang="ru-RU" sz="2200" dirty="0">
                <a:latin typeface="Times New Roman"/>
                <a:ea typeface="Times New Roman"/>
              </a:rPr>
              <a:t>г. № </a:t>
            </a:r>
            <a:r>
              <a:rPr lang="ru-RU" sz="2200" i="1" spc="-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514н (выдержки)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8142" y="2796988"/>
            <a:ext cx="7565090" cy="3953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Цели </a:t>
            </a:r>
            <a:r>
              <a:rPr lang="ru-RU" sz="2400" dirty="0" err="1" smtClean="0"/>
              <a:t>профосмотров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раннее </a:t>
            </a:r>
            <a:r>
              <a:rPr lang="ru-RU" sz="2400" dirty="0"/>
              <a:t>(</a:t>
            </a:r>
            <a:r>
              <a:rPr lang="ru-RU" sz="2400" dirty="0" smtClean="0"/>
              <a:t>своевременное) выявление </a:t>
            </a:r>
            <a:r>
              <a:rPr lang="ru-RU" sz="2400" dirty="0"/>
              <a:t>патологических состояний, заболеваний и факторов риска их развития, </a:t>
            </a:r>
            <a:endParaRPr lang="ru-RU" sz="2400" dirty="0" smtClean="0"/>
          </a:p>
          <a:p>
            <a:r>
              <a:rPr lang="ru-RU" sz="2400" dirty="0" smtClean="0"/>
              <a:t>немедицинское потребление </a:t>
            </a:r>
            <a:r>
              <a:rPr lang="ru-RU" sz="2400" dirty="0"/>
              <a:t>наркотических средств и психотропных веществ, </a:t>
            </a:r>
            <a:endParaRPr lang="ru-RU" sz="2400" dirty="0" smtClean="0"/>
          </a:p>
          <a:p>
            <a:r>
              <a:rPr lang="ru-RU" sz="2400" dirty="0" smtClean="0"/>
              <a:t>определение </a:t>
            </a:r>
            <a:r>
              <a:rPr lang="ru-RU" sz="2400" dirty="0"/>
              <a:t>групп здоровья и выработки рекомендаций для несовершеннолетних и их родителей или иных законных представителей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3500" y="200585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Порядок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проведения профилактических медицинских осмотров</a:t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несовершеннолетних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4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411" y="91489"/>
            <a:ext cx="7869890" cy="99874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				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Приложение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№ 1</a:t>
            </a:r>
            <a:b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				к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приказу Министерства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						здравоохранения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Российской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						Федерации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от «</a:t>
            </a:r>
            <a:r>
              <a:rPr lang="ru-RU" sz="1800" i="1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» </a:t>
            </a:r>
            <a:r>
              <a:rPr lang="ru-RU" sz="1800" i="1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августа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2017 г. № </a:t>
            </a:r>
            <a:r>
              <a:rPr lang="ru-RU" sz="1800" i="1" spc="-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514н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2306" y="1066801"/>
            <a:ext cx="7878854" cy="5522539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/>
              <a:t>Перечень исследований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/>
              <a:t>при проведении профилактических медицинских осмотров несовершеннолетних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826017"/>
              </p:ext>
            </p:extLst>
          </p:nvPr>
        </p:nvGraphicFramePr>
        <p:xfrm>
          <a:off x="1694329" y="2022742"/>
          <a:ext cx="6960013" cy="463296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140308"/>
                <a:gridCol w="1546833"/>
                <a:gridCol w="3272872"/>
              </a:tblGrid>
              <a:tr h="5810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Возрастные периоды, в которые проводятся профилактические медицинские осмотры несовершеннолетних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8" marR="512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Осмотры</a:t>
                      </a:r>
                      <a:r>
                        <a:rPr lang="ru-RU" sz="1200" spc="0" baseline="0" dirty="0" smtClean="0">
                          <a:effectLst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</a:rPr>
                        <a:t>врачами-специалистами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8" marR="51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Лабораторные, функциональные и иные исследования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8" marR="5128" marT="0" marB="0" anchor="ctr"/>
                </a:tc>
              </a:tr>
              <a:tr h="5846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Новорожденный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8" marR="51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Педиатр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8" marR="51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Неонатальный скрининг на врожденный гипотиреоз, </a:t>
                      </a:r>
                      <a:r>
                        <a:rPr lang="ru-RU" sz="1200" spc="0" dirty="0" err="1">
                          <a:effectLst/>
                        </a:rPr>
                        <a:t>фенилкетонурию</a:t>
                      </a:r>
                      <a:r>
                        <a:rPr lang="ru-RU" sz="1200" spc="0" dirty="0">
                          <a:effectLst/>
                        </a:rPr>
                        <a:t>, адреногенитальный синдром, </a:t>
                      </a:r>
                      <a:r>
                        <a:rPr lang="ru-RU" sz="1200" spc="0" dirty="0" err="1">
                          <a:effectLst/>
                        </a:rPr>
                        <a:t>муковисцидоз</a:t>
                      </a:r>
                      <a:r>
                        <a:rPr lang="ru-RU" sz="1200" spc="0" dirty="0">
                          <a:effectLst/>
                        </a:rPr>
                        <a:t> и </a:t>
                      </a:r>
                      <a:r>
                        <a:rPr lang="ru-RU" sz="1200" spc="0" dirty="0" err="1">
                          <a:effectLst/>
                        </a:rPr>
                        <a:t>галактоземию</a:t>
                      </a:r>
                      <a:r>
                        <a:rPr lang="ru-RU" sz="1200" spc="0" dirty="0">
                          <a:effectLst/>
                        </a:rPr>
                        <a:t>*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err="1">
                          <a:effectLst/>
                        </a:rPr>
                        <a:t>Аудиологический</a:t>
                      </a:r>
                      <a:r>
                        <a:rPr lang="ru-RU" sz="1200" spc="0" dirty="0">
                          <a:effectLst/>
                        </a:rPr>
                        <a:t> скрининг**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8" marR="5128" marT="0" marB="0" anchor="b"/>
                </a:tc>
              </a:tr>
              <a:tr h="16307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 месяц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8" marR="51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Педиатр </a:t>
                      </a:r>
                      <a:endParaRPr lang="ru-RU" sz="1200" spc="0" dirty="0" smtClean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Невролог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Детский </a:t>
                      </a:r>
                      <a:r>
                        <a:rPr lang="ru-RU" sz="1200" spc="0" dirty="0">
                          <a:effectLst/>
                        </a:rPr>
                        <a:t>хирург </a:t>
                      </a:r>
                      <a:endParaRPr lang="ru-RU" sz="1200" spc="0" dirty="0" smtClean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Офтальмолог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Детский </a:t>
                      </a:r>
                      <a:r>
                        <a:rPr lang="ru-RU" sz="1200" spc="0" dirty="0">
                          <a:effectLst/>
                        </a:rPr>
                        <a:t>стоматолог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8" marR="51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Ультразвуковое исследование органов брюшной полости (комплексное)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Ультразвуковое исследование почек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Ультразвуковое исследование тазобедренных суставов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Эхокардиография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err="1">
                          <a:effectLst/>
                        </a:rPr>
                        <a:t>Нейросонография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err="1">
                          <a:effectLst/>
                        </a:rPr>
                        <a:t>Аудиологический</a:t>
                      </a:r>
                      <a:r>
                        <a:rPr lang="ru-RU" sz="1200" spc="0" dirty="0">
                          <a:effectLst/>
                        </a:rPr>
                        <a:t> скрининг**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8" marR="5128" marT="0" marB="0" anchor="b"/>
                </a:tc>
              </a:tr>
              <a:tr h="2902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2 месяца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8" marR="51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Педиатр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8" marR="51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Общий анализ крови </a:t>
                      </a:r>
                      <a:endParaRPr lang="ru-RU" sz="1200" spc="0" dirty="0" smtClean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Общий </a:t>
                      </a:r>
                      <a:r>
                        <a:rPr lang="ru-RU" sz="1200" spc="0" dirty="0">
                          <a:effectLst/>
                        </a:rPr>
                        <a:t>анализ мочи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8" marR="5128" marT="0" marB="0" anchor="b"/>
                </a:tc>
              </a:tr>
              <a:tr h="2979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3 месяца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8" marR="51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Педиатр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Травматолог-ортопед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8" marR="51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err="1">
                          <a:effectLst/>
                        </a:rPr>
                        <a:t>Аудиологический</a:t>
                      </a:r>
                      <a:r>
                        <a:rPr lang="ru-RU" sz="1200" spc="0" dirty="0">
                          <a:effectLst/>
                        </a:rPr>
                        <a:t> скрининг**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8" marR="51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33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989407"/>
              </p:ext>
            </p:extLst>
          </p:nvPr>
        </p:nvGraphicFramePr>
        <p:xfrm>
          <a:off x="1738539" y="321213"/>
          <a:ext cx="7172379" cy="522794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905878"/>
                <a:gridCol w="1542688"/>
                <a:gridCol w="3723813"/>
              </a:tblGrid>
              <a:tr h="1072306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Возрастные периоды, в которые проводятся профилактические медицинские осмотры несовершеннолетних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Осмотры</a:t>
                      </a:r>
                      <a:r>
                        <a:rPr lang="ru-RU" sz="1200" spc="0" baseline="0" dirty="0" smtClean="0">
                          <a:effectLst/>
                        </a:rPr>
                        <a:t> </a:t>
                      </a:r>
                      <a:r>
                        <a:rPr lang="ru-RU" sz="1200" spc="0" dirty="0" smtClean="0">
                          <a:effectLst/>
                        </a:rPr>
                        <a:t>врачами-специалистами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Лабораторные, функциональные и иные исследования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ctr"/>
                </a:tc>
              </a:tr>
              <a:tr h="326143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4 месяца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Педиатр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94" marR="4194" marT="0" marB="0"/>
                </a:tc>
              </a:tr>
              <a:tr h="326143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5 месяцев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Педиатр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94" marR="4194" marT="0" marB="0"/>
                </a:tc>
              </a:tr>
              <a:tr h="326143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6 месяцев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Педиатр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94" marR="4194" marT="0" marB="0"/>
                </a:tc>
              </a:tr>
              <a:tr h="326143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7 месяцев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Педиатр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94" marR="4194" marT="0" marB="0"/>
                </a:tc>
              </a:tr>
              <a:tr h="326143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8 месяцев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Педиатр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94" marR="4194" marT="0" marB="0"/>
                </a:tc>
              </a:tr>
              <a:tr h="326143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9 месяцев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Педиатр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94" marR="4194" marT="0" marB="0"/>
                </a:tc>
              </a:tr>
              <a:tr h="326143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10 месяцев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Педиатр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94" marR="4194" marT="0" marB="0"/>
                </a:tc>
              </a:tr>
              <a:tr h="326143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11 месяцев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Педиатр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94" marR="4194" marT="0" marB="0"/>
                </a:tc>
              </a:tr>
              <a:tr h="1220349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12 месяцев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Педиатр </a:t>
                      </a:r>
                      <a:endParaRPr lang="ru-RU" sz="120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Невролог </a:t>
                      </a: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Детский </a:t>
                      </a:r>
                      <a:r>
                        <a:rPr lang="ru-RU" sz="1200" spc="0" dirty="0">
                          <a:effectLst/>
                        </a:rPr>
                        <a:t>хирург </a:t>
                      </a:r>
                      <a:r>
                        <a:rPr lang="ru-RU" sz="1200" spc="0" dirty="0" err="1">
                          <a:effectLst/>
                        </a:rPr>
                        <a:t>Оториноларинголог</a:t>
                      </a:r>
                      <a:r>
                        <a:rPr lang="ru-RU" sz="1200" spc="0" dirty="0">
                          <a:effectLst/>
                        </a:rPr>
                        <a:t> Травматолог-ортопед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Общий анализ крови </a:t>
                      </a:r>
                      <a:endParaRPr lang="ru-RU" sz="1200" spc="0" dirty="0" smtClean="0">
                        <a:effectLst/>
                      </a:endParaRPr>
                    </a:p>
                    <a:p>
                      <a:pPr algn="just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Общий </a:t>
                      </a:r>
                      <a:r>
                        <a:rPr lang="ru-RU" sz="1200" spc="0" dirty="0">
                          <a:effectLst/>
                        </a:rPr>
                        <a:t>анализ мочи </a:t>
                      </a:r>
                      <a:endParaRPr lang="ru-RU" sz="1200" spc="0" dirty="0" smtClean="0">
                        <a:effectLst/>
                      </a:endParaRPr>
                    </a:p>
                    <a:p>
                      <a:pPr algn="just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Электрокардиография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/>
                </a:tc>
              </a:tr>
              <a:tr h="326143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 год 3 месяца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Педиатр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4" marR="4194" marT="0" marB="0" anchor="b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194" marR="4194" marT="0" marB="0"/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3750" l="20250" r="84250">
                        <a14:backgroundMark x1="7000" y1="36500" x2="7000" y2="36500"/>
                        <a14:backgroundMark x1="25000" y1="37250" x2="25000" y2="37250"/>
                        <a14:backgroundMark x1="75250" y1="37000" x2="75250" y2="37000"/>
                        <a14:backgroundMark x1="95750" y1="36500" x2="95750" y2="3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 flipH="1">
            <a:off x="6580093" y="4398048"/>
            <a:ext cx="2384612" cy="22447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7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322312"/>
              </p:ext>
            </p:extLst>
          </p:nvPr>
        </p:nvGraphicFramePr>
        <p:xfrm>
          <a:off x="1918447" y="328006"/>
          <a:ext cx="6929717" cy="328676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400945"/>
                <a:gridCol w="2177264"/>
                <a:gridCol w="3351508"/>
              </a:tblGrid>
              <a:tr h="16052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 год 6 месяцев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7" marR="51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Педиатр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7" marR="51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127" marR="5127" marT="0" marB="0"/>
                </a:tc>
              </a:tr>
              <a:tr h="501623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2 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7" marR="51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4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Педиатр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ts val="134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Детский стоматолог Психиатр детский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7" marR="51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127" marR="5127" marT="0" marB="0"/>
                </a:tc>
              </a:tr>
              <a:tr h="1792117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3 года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7" marR="51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Педиатр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Невролог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Детский хирург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Детский стоматолог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Офтальмолог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err="1">
                          <a:effectLst/>
                        </a:rPr>
                        <a:t>Оториноларинголог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Акушер-гинеколог* * *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Детский уролог-</a:t>
                      </a:r>
                      <a:r>
                        <a:rPr lang="ru-RU" sz="1200" spc="0" dirty="0" err="1">
                          <a:effectLst/>
                        </a:rPr>
                        <a:t>андролог</a:t>
                      </a:r>
                      <a:r>
                        <a:rPr lang="ru-RU" sz="1200" spc="0" dirty="0">
                          <a:effectLst/>
                        </a:rPr>
                        <a:t>***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7" marR="51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Общий анализ крови Общий анализ мочи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7" marR="5127" marT="0" marB="0"/>
                </a:tc>
              </a:tr>
              <a:tr h="345563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4 года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7" marR="51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200" spc="0">
                          <a:effectLst/>
                        </a:rPr>
                        <a:t>Педиатр</a:t>
                      </a:r>
                      <a:endParaRPr lang="ru-RU" sz="120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Детский стоматолог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7" marR="51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127" marR="5127" marT="0" marB="0"/>
                </a:tc>
              </a:tr>
              <a:tr h="16052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5 лет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7" marR="51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Педиатр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27" marR="51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127" marR="5127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412101"/>
              </p:ext>
            </p:extLst>
          </p:nvPr>
        </p:nvGraphicFramePr>
        <p:xfrm>
          <a:off x="1899546" y="3651157"/>
          <a:ext cx="6966547" cy="246380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435325"/>
                <a:gridCol w="2169458"/>
                <a:gridCol w="3361764"/>
              </a:tblGrid>
              <a:tr h="217610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6 лет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7" marR="39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Педиатр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Невролог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Детский хирург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Детский стоматолог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Травматолог-ортопед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Офтальмолог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err="1">
                          <a:effectLst/>
                        </a:rPr>
                        <a:t>Оториноларинголог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Психиатр детский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Акушер-гинеколог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Детский уролог-</a:t>
                      </a:r>
                      <a:r>
                        <a:rPr lang="ru-RU" sz="1200" b="0" spc="0" dirty="0" err="1">
                          <a:effectLst/>
                        </a:rPr>
                        <a:t>андролог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7" marR="39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Общий анализ крови Общий анализ мочи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Ультразвуковое исследование органов брюшной полости (комплексное)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Ультразвуковое исследование почек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Эхокардиография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Электрокардиография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7" marR="3957" marT="0" marB="0"/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28" y="4950758"/>
            <a:ext cx="1808629" cy="18086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1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74278"/>
              </p:ext>
            </p:extLst>
          </p:nvPr>
        </p:nvGraphicFramePr>
        <p:xfrm>
          <a:off x="2017714" y="274451"/>
          <a:ext cx="6651157" cy="451270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987339"/>
                <a:gridCol w="2265096"/>
                <a:gridCol w="3398722"/>
              </a:tblGrid>
              <a:tr h="129846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7 лет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7" marR="39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Педиатр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Невролог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Детский стоматолог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Офтальмолог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err="1">
                          <a:effectLst/>
                        </a:rPr>
                        <a:t>Оториноларинголог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7" marR="39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Общий анализ крови </a:t>
                      </a:r>
                      <a:endParaRPr lang="ru-RU" sz="1200" b="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Общий </a:t>
                      </a:r>
                      <a:r>
                        <a:rPr lang="ru-RU" sz="1200" b="0" spc="0" dirty="0">
                          <a:effectLst/>
                        </a:rPr>
                        <a:t>анализ мочи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7" marR="3957" marT="0" marB="0"/>
                </a:tc>
              </a:tr>
              <a:tr h="428216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8 лет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7" marR="39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200" spc="0">
                          <a:effectLst/>
                        </a:rPr>
                        <a:t>Педиатр</a:t>
                      </a:r>
                      <a:endParaRPr lang="ru-RU" sz="120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Детский стоматолог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7" marR="395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957" marR="3957" marT="0" marB="0"/>
                </a:tc>
              </a:tr>
              <a:tr h="428216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9 лет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7" marR="39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ru-RU" sz="1200" spc="0">
                          <a:effectLst/>
                        </a:rPr>
                        <a:t>Педиатр</a:t>
                      </a:r>
                      <a:endParaRPr lang="ru-RU" sz="120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Детский стоматолог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7" marR="395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957" marR="3957" marT="0" marB="0"/>
                </a:tc>
              </a:tr>
              <a:tr h="1574728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10 лет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7" marR="39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Педиатр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Невролог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Детский стоматолог </a:t>
                      </a:r>
                      <a:endParaRPr lang="ru-RU" sz="120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Детский </a:t>
                      </a:r>
                      <a:r>
                        <a:rPr lang="ru-RU" sz="1200" spc="0" dirty="0">
                          <a:effectLst/>
                        </a:rPr>
                        <a:t>эндокринолог </a:t>
                      </a:r>
                      <a:endParaRPr lang="ru-RU" sz="120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Травматолог-ортопед </a:t>
                      </a: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Офтальмолог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7" marR="39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Общий анализ крови </a:t>
                      </a:r>
                      <a:endParaRPr lang="ru-RU" sz="120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Общий </a:t>
                      </a:r>
                      <a:r>
                        <a:rPr lang="ru-RU" sz="1200" spc="0" dirty="0">
                          <a:effectLst/>
                        </a:rPr>
                        <a:t>анализ мочи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7" marR="3957" marT="0" marB="0"/>
                </a:tc>
              </a:tr>
              <a:tr h="391541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11 лет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7" marR="39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1500"/>
                        </a:spcBef>
                        <a:spcAft>
                          <a:spcPts val="300"/>
                        </a:spcAft>
                      </a:pPr>
                      <a:r>
                        <a:rPr lang="ru-RU" sz="1200" spc="0" dirty="0">
                          <a:effectLst/>
                        </a:rPr>
                        <a:t>Педиатр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Детский стоматолог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7" marR="395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957" marR="3957" marT="0" marB="0"/>
                </a:tc>
              </a:tr>
              <a:tr h="391541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12 лет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7" marR="395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1500"/>
                        </a:spcBef>
                        <a:spcAft>
                          <a:spcPts val="300"/>
                        </a:spcAft>
                      </a:pPr>
                      <a:r>
                        <a:rPr lang="ru-RU" sz="1200" spc="0" dirty="0">
                          <a:effectLst/>
                        </a:rPr>
                        <a:t>Педиатр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Детский стоматолог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57" marR="3957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957" marR="3957" marT="0" marB="0"/>
                </a:tc>
              </a:tr>
            </a:tbl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55" y="3505412"/>
            <a:ext cx="2235574" cy="25485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40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154148"/>
              </p:ext>
            </p:extLst>
          </p:nvPr>
        </p:nvGraphicFramePr>
        <p:xfrm>
          <a:off x="1990165" y="277813"/>
          <a:ext cx="6758268" cy="459740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914400"/>
                <a:gridCol w="2388973"/>
                <a:gridCol w="3454895"/>
              </a:tblGrid>
              <a:tr h="605816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13 лет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4" marR="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Педиатр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Детский стоматолог </a:t>
                      </a:r>
                      <a:endParaRPr lang="ru-RU" sz="1200" b="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Офтальмолог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4" marR="531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314" marR="5314" marT="0" marB="0"/>
                </a:tc>
              </a:tr>
              <a:tr h="90341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14 лет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4" marR="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Педиатр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Детский стоматолог </a:t>
                      </a:r>
                      <a:r>
                        <a:rPr lang="ru-RU" sz="1200" spc="0" dirty="0" smtClean="0">
                          <a:effectLst/>
                        </a:rPr>
                        <a:t>Д</a:t>
                      </a: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err="1" smtClean="0">
                          <a:effectLst/>
                        </a:rPr>
                        <a:t>етский</a:t>
                      </a:r>
                      <a:r>
                        <a:rPr lang="ru-RU" sz="1200" spc="0" dirty="0" smtClean="0">
                          <a:effectLst/>
                        </a:rPr>
                        <a:t> </a:t>
                      </a:r>
                      <a:r>
                        <a:rPr lang="ru-RU" sz="1200" spc="0" dirty="0">
                          <a:effectLst/>
                        </a:rPr>
                        <a:t>уролог-</a:t>
                      </a:r>
                      <a:r>
                        <a:rPr lang="ru-RU" sz="1200" spc="0" dirty="0" err="1">
                          <a:effectLst/>
                        </a:rPr>
                        <a:t>андролог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endParaRPr lang="ru-RU" sz="120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Акушер-гинеколог </a:t>
                      </a: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Психиатр </a:t>
                      </a:r>
                      <a:r>
                        <a:rPr lang="ru-RU" sz="1200" spc="0" dirty="0">
                          <a:effectLst/>
                        </a:rPr>
                        <a:t>подростковый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4" marR="531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314" marR="5314" marT="0" marB="0"/>
                </a:tc>
              </a:tr>
              <a:tr h="1607008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>
                          <a:effectLst/>
                        </a:rPr>
                        <a:t>15 лет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4" marR="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Педиатр </a:t>
                      </a:r>
                      <a:endParaRPr lang="ru-RU" sz="120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Детский </a:t>
                      </a:r>
                      <a:r>
                        <a:rPr lang="ru-RU" sz="1200" spc="0" dirty="0">
                          <a:effectLst/>
                        </a:rPr>
                        <a:t>хирург </a:t>
                      </a:r>
                      <a:endParaRPr lang="ru-RU" sz="120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Детский </a:t>
                      </a:r>
                      <a:r>
                        <a:rPr lang="ru-RU" sz="1200" spc="0" dirty="0">
                          <a:effectLst/>
                        </a:rPr>
                        <a:t>стоматолог </a:t>
                      </a:r>
                      <a:endParaRPr lang="ru-RU" sz="120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Детский </a:t>
                      </a:r>
                      <a:r>
                        <a:rPr lang="ru-RU" sz="1200" spc="0" dirty="0">
                          <a:effectLst/>
                        </a:rPr>
                        <a:t>уролог-</a:t>
                      </a:r>
                      <a:r>
                        <a:rPr lang="ru-RU" sz="1200" spc="0" dirty="0" err="1">
                          <a:effectLst/>
                        </a:rPr>
                        <a:t>андролог</a:t>
                      </a:r>
                      <a:r>
                        <a:rPr lang="ru-RU" sz="1200" spc="0" dirty="0">
                          <a:effectLst/>
                        </a:rPr>
                        <a:t> </a:t>
                      </a:r>
                      <a:endParaRPr lang="ru-RU" sz="120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Детский </a:t>
                      </a:r>
                      <a:r>
                        <a:rPr lang="ru-RU" sz="1200" spc="0" dirty="0">
                          <a:effectLst/>
                        </a:rPr>
                        <a:t>эндокринолог </a:t>
                      </a:r>
                      <a:endParaRPr lang="ru-RU" sz="120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Невролог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Травматолог-ортопед </a:t>
                      </a:r>
                      <a:endParaRPr lang="ru-RU" sz="120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Офтальмолог </a:t>
                      </a: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err="1" smtClean="0">
                          <a:effectLst/>
                        </a:rPr>
                        <a:t>Оториноларинголог</a:t>
                      </a:r>
                      <a:r>
                        <a:rPr lang="ru-RU" sz="1200" spc="0" dirty="0" smtClean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Акушер-гинеколог </a:t>
                      </a: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Психиатр </a:t>
                      </a:r>
                      <a:r>
                        <a:rPr lang="ru-RU" sz="1200" spc="0" dirty="0">
                          <a:effectLst/>
                        </a:rPr>
                        <a:t>подростковый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4" marR="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Общий анализ крови </a:t>
                      </a:r>
                      <a:endParaRPr lang="ru-RU" sz="120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effectLst/>
                        </a:rPr>
                        <a:t>Общий </a:t>
                      </a:r>
                      <a:r>
                        <a:rPr lang="ru-RU" sz="1200" spc="0" dirty="0">
                          <a:effectLst/>
                        </a:rPr>
                        <a:t>анализ мочи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Ультразвуковое исследование органов брюшной полости (комплексное)</a:t>
                      </a:r>
                      <a:endParaRPr lang="ru-RU" sz="120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Ультразвуковое исследование почек Электрокардиография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4" marR="5314" marT="0" marB="0"/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05" y="3995747"/>
            <a:ext cx="2561665" cy="25787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7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57002"/>
              </p:ext>
            </p:extLst>
          </p:nvPr>
        </p:nvGraphicFramePr>
        <p:xfrm>
          <a:off x="2080466" y="364098"/>
          <a:ext cx="6758268" cy="267970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914400"/>
                <a:gridCol w="2388973"/>
                <a:gridCol w="3454895"/>
              </a:tblGrid>
              <a:tr h="1627202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16 лет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4" marR="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Педиатр </a:t>
                      </a:r>
                      <a:endParaRPr lang="ru-RU" sz="1200" b="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Детский </a:t>
                      </a:r>
                      <a:r>
                        <a:rPr lang="ru-RU" sz="1200" b="0" spc="0" dirty="0">
                          <a:effectLst/>
                        </a:rPr>
                        <a:t>хирург </a:t>
                      </a:r>
                      <a:endParaRPr lang="ru-RU" sz="1200" b="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Детский </a:t>
                      </a:r>
                      <a:r>
                        <a:rPr lang="ru-RU" sz="1200" b="0" spc="0" dirty="0">
                          <a:effectLst/>
                        </a:rPr>
                        <a:t>стоматолог </a:t>
                      </a:r>
                      <a:endParaRPr lang="ru-RU" sz="1200" b="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Детский </a:t>
                      </a:r>
                      <a:r>
                        <a:rPr lang="ru-RU" sz="1200" b="0" spc="0" dirty="0">
                          <a:effectLst/>
                        </a:rPr>
                        <a:t>уролог-</a:t>
                      </a:r>
                      <a:r>
                        <a:rPr lang="ru-RU" sz="1200" b="0" spc="0" dirty="0" err="1">
                          <a:effectLst/>
                        </a:rPr>
                        <a:t>андролог</a:t>
                      </a:r>
                      <a:r>
                        <a:rPr lang="ru-RU" sz="1200" b="0" spc="0" dirty="0">
                          <a:effectLst/>
                        </a:rPr>
                        <a:t> </a:t>
                      </a:r>
                      <a:endParaRPr lang="ru-RU" sz="1200" b="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Детский </a:t>
                      </a:r>
                      <a:r>
                        <a:rPr lang="ru-RU" sz="1200" b="0" spc="0" dirty="0">
                          <a:effectLst/>
                        </a:rPr>
                        <a:t>эндокринолог </a:t>
                      </a:r>
                      <a:endParaRPr lang="ru-RU" sz="1200" b="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Невролог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Травматолог-ортопед </a:t>
                      </a: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Офтальмолог </a:t>
                      </a: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err="1" smtClean="0">
                          <a:effectLst/>
                        </a:rPr>
                        <a:t>Оториноларинголог</a:t>
                      </a:r>
                      <a:r>
                        <a:rPr lang="ru-RU" sz="1200" b="0" spc="0" dirty="0" smtClean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Акушер-гинеколог </a:t>
                      </a: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Психиатр </a:t>
                      </a:r>
                      <a:r>
                        <a:rPr lang="ru-RU" sz="1200" b="0" spc="0" dirty="0">
                          <a:effectLst/>
                        </a:rPr>
                        <a:t>подростковый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4" marR="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Общий анализ крови </a:t>
                      </a:r>
                      <a:endParaRPr lang="ru-RU" sz="1200" b="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Общий </a:t>
                      </a:r>
                      <a:r>
                        <a:rPr lang="ru-RU" sz="1200" b="0" spc="0" dirty="0">
                          <a:effectLst/>
                        </a:rPr>
                        <a:t>анализ мочи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4" marR="5314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955004"/>
              </p:ext>
            </p:extLst>
          </p:nvPr>
        </p:nvGraphicFramePr>
        <p:xfrm>
          <a:off x="2043953" y="3114769"/>
          <a:ext cx="6822142" cy="271780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950259"/>
                <a:gridCol w="2388521"/>
                <a:gridCol w="3483362"/>
              </a:tblGrid>
              <a:tr h="164215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effectLst/>
                        </a:rPr>
                        <a:t>17 лет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8" marR="53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Педиатр </a:t>
                      </a:r>
                      <a:endParaRPr lang="ru-RU" sz="1200" b="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Детский </a:t>
                      </a:r>
                      <a:r>
                        <a:rPr lang="ru-RU" sz="1200" b="0" spc="0" dirty="0">
                          <a:effectLst/>
                        </a:rPr>
                        <a:t>хирург </a:t>
                      </a:r>
                      <a:endParaRPr lang="ru-RU" sz="1200" b="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Детский </a:t>
                      </a:r>
                      <a:r>
                        <a:rPr lang="ru-RU" sz="1200" b="0" spc="0" dirty="0">
                          <a:effectLst/>
                        </a:rPr>
                        <a:t>стоматолог </a:t>
                      </a:r>
                      <a:endParaRPr lang="ru-RU" sz="1200" b="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Детский </a:t>
                      </a:r>
                      <a:r>
                        <a:rPr lang="ru-RU" sz="1200" b="0" spc="0" dirty="0">
                          <a:effectLst/>
                        </a:rPr>
                        <a:t>уролог-</a:t>
                      </a:r>
                      <a:r>
                        <a:rPr lang="ru-RU" sz="1200" b="0" spc="0" dirty="0" err="1">
                          <a:effectLst/>
                        </a:rPr>
                        <a:t>андролог</a:t>
                      </a:r>
                      <a:r>
                        <a:rPr lang="ru-RU" sz="1200" b="0" spc="0" dirty="0">
                          <a:effectLst/>
                        </a:rPr>
                        <a:t> </a:t>
                      </a:r>
                      <a:endParaRPr lang="ru-RU" sz="1200" b="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Детский </a:t>
                      </a:r>
                      <a:r>
                        <a:rPr lang="ru-RU" sz="1200" b="0" spc="0" dirty="0">
                          <a:effectLst/>
                        </a:rPr>
                        <a:t>эндокринолог </a:t>
                      </a:r>
                      <a:endParaRPr lang="ru-RU" sz="1200" b="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Невролог</a:t>
                      </a:r>
                      <a:endParaRPr lang="ru-RU" sz="1200" b="0" dirty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Травматолог-ортопед </a:t>
                      </a:r>
                      <a:endParaRPr lang="ru-RU" sz="1200" b="0" spc="0" dirty="0" smtClean="0">
                        <a:effectLst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Офтальмолог </a:t>
                      </a: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err="1" smtClean="0">
                          <a:effectLst/>
                        </a:rPr>
                        <a:t>Оториноларинголог</a:t>
                      </a:r>
                      <a:r>
                        <a:rPr lang="ru-RU" sz="1200" b="0" spc="0" dirty="0" smtClean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Акушер-гинеколог </a:t>
                      </a:r>
                    </a:p>
                    <a:p>
                      <a:pPr algn="l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Психиатр </a:t>
                      </a:r>
                      <a:r>
                        <a:rPr lang="ru-RU" sz="1200" b="0" spc="0" dirty="0">
                          <a:effectLst/>
                        </a:rPr>
                        <a:t>подростковый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8" marR="53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>
                          <a:effectLst/>
                        </a:rPr>
                        <a:t>Общий анализ крови </a:t>
                      </a:r>
                      <a:endParaRPr lang="ru-RU" sz="1200" b="0" spc="0" dirty="0" smtClean="0">
                        <a:effectLst/>
                      </a:endParaRPr>
                    </a:p>
                    <a:p>
                      <a:pPr algn="just">
                        <a:lnSpc>
                          <a:spcPts val="139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Общий </a:t>
                      </a:r>
                      <a:r>
                        <a:rPr lang="ru-RU" sz="1200" b="0" spc="0" dirty="0">
                          <a:effectLst/>
                        </a:rPr>
                        <a:t>анализ мочи </a:t>
                      </a:r>
                      <a:endParaRPr lang="ru-RU" sz="1200" b="0" spc="0" dirty="0" smtClean="0">
                        <a:effectLst/>
                      </a:endParaRPr>
                    </a:p>
                    <a:p>
                      <a:pPr algn="just">
                        <a:lnSpc>
                          <a:spcPts val="139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0" dirty="0" smtClean="0">
                          <a:effectLst/>
                        </a:rPr>
                        <a:t>Электрокардиография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28" marR="5328" marT="0" marB="0"/>
                </a:tc>
              </a:tr>
            </a:tbl>
          </a:graphicData>
        </a:graphic>
      </p:graphicFrame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4" y="4387831"/>
            <a:ext cx="2160494" cy="22550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86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1245</Words>
  <Application>Microsoft Office PowerPoint</Application>
  <PresentationFormat>Экран (4:3)</PresentationFormat>
  <Paragraphs>252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      МИНИСТЕРСТВО ЗДРАВООХРАНЕНИЯ  РОССИЙСКОЙ ФЕДЕРАЦИИ (Минздрав России)  П Р И К А З   </vt:lpstr>
      <vt:lpstr>Приложение № 1 к приказу Министерства здравоохранения Российской Федерации от «10» августа 2017 г. № 514н (выдержки) </vt:lpstr>
      <vt:lpstr>    Приложение № 1     к приказу Министерства       здравоохранения Российской       Федерации от «10» августа 2017 г. № 514н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владеет информацией, владеет миром…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Радуга</cp:lastModifiedBy>
  <cp:revision>167</cp:revision>
  <dcterms:created xsi:type="dcterms:W3CDTF">2016-11-18T14:12:19Z</dcterms:created>
  <dcterms:modified xsi:type="dcterms:W3CDTF">2018-02-22T06:27:00Z</dcterms:modified>
</cp:coreProperties>
</file>