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 descr="PPP_SGLOB_TLE_International_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52400"/>
            <a:ext cx="6096000" cy="1524000"/>
          </a:xfrm>
        </p:spPr>
        <p:txBody>
          <a:bodyPr/>
          <a:lstStyle>
            <a:lvl1pPr algn="ctr"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638800"/>
            <a:ext cx="8839200" cy="762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86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4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0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6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4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2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5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7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PPP_SGLOB_TXT_International_Knowled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524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FEB23CCB-200B-4103-A6F5-687E0D4C7509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endParaRPr lang="ru-RU"/>
          </a:p>
        </p:txBody>
      </p:sp>
      <p:sp>
        <p:nvSpPr>
          <p:cNvPr id="1096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770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fld id="{4784FC27-180C-4046-B70C-CEAB634DF55A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rivivka.ru/privivki-detyam/reakciya-mant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5600" y="152400"/>
            <a:ext cx="6140896" cy="16204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Что такое </a:t>
            </a:r>
            <a:r>
              <a:rPr lang="ru-RU" dirty="0" err="1">
                <a:solidFill>
                  <a:schemeClr val="tx1"/>
                </a:solidFill>
              </a:rPr>
              <a:t>туберкулинодиагностика</a:t>
            </a:r>
            <a:r>
              <a:rPr lang="ru-RU" dirty="0">
                <a:solidFill>
                  <a:schemeClr val="tx1"/>
                </a:solidFill>
              </a:rPr>
              <a:t> (проба Манту</a:t>
            </a:r>
            <a:r>
              <a:rPr lang="ru-RU" dirty="0" smtClean="0">
                <a:solidFill>
                  <a:schemeClr val="tx1"/>
                </a:solidFill>
              </a:rPr>
              <a:t>)?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Часто задаваемые вопросы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55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078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Кому еще, кроме </a:t>
            </a:r>
            <a:r>
              <a:rPr lang="ru-RU" dirty="0" err="1">
                <a:solidFill>
                  <a:schemeClr val="tx1"/>
                </a:solidFill>
              </a:rPr>
              <a:t>непривитых</a:t>
            </a:r>
            <a:r>
              <a:rPr lang="ru-RU" dirty="0">
                <a:solidFill>
                  <a:schemeClr val="tx1"/>
                </a:solidFill>
              </a:rPr>
              <a:t> БЦЖ, проба Манту может проводиться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>
                <a:solidFill>
                  <a:schemeClr val="tx1"/>
                </a:solidFill>
              </a:rPr>
              <a:t>раза в год?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Индивидуальная </a:t>
            </a:r>
            <a:r>
              <a:rPr lang="ru-RU" dirty="0" err="1"/>
              <a:t>туберкулинодиагностика</a:t>
            </a:r>
            <a:r>
              <a:rPr lang="ru-RU" dirty="0"/>
              <a:t> 2 раза в год может проводиться:</a:t>
            </a:r>
          </a:p>
          <a:p>
            <a:r>
              <a:rPr lang="ru-RU" dirty="0" smtClean="0"/>
              <a:t>детям</a:t>
            </a:r>
            <a:r>
              <a:rPr lang="ru-RU" dirty="0"/>
              <a:t>, больным хроническими неспецифическими заболеваниями органов дыхания, желудочно-кишечного тракта, сахарным диабетом;</a:t>
            </a:r>
          </a:p>
          <a:p>
            <a:r>
              <a:rPr lang="ru-RU" dirty="0" smtClean="0"/>
              <a:t>детям</a:t>
            </a:r>
            <a:r>
              <a:rPr lang="ru-RU" dirty="0"/>
              <a:t>, получающим кортикостероидную, лучевую и цитостатическую терапию;</a:t>
            </a:r>
          </a:p>
          <a:p>
            <a:r>
              <a:rPr lang="ru-RU" dirty="0" smtClean="0"/>
              <a:t>ВИЧ-инфицированным </a:t>
            </a:r>
            <a:r>
              <a:rPr lang="ru-RU" dirty="0"/>
              <a:t>детям.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09120"/>
            <a:ext cx="1921396" cy="1607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670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79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Нужна ли какая-то специальная подготовка для проведения </a:t>
            </a:r>
            <a:r>
              <a:rPr lang="ru-RU" dirty="0" err="1">
                <a:solidFill>
                  <a:schemeClr val="tx1"/>
                </a:solidFill>
              </a:rPr>
              <a:t>туберкулинодиагностики</a:t>
            </a:r>
            <a:r>
              <a:rPr lang="ru-RU" dirty="0">
                <a:solidFill>
                  <a:schemeClr val="tx1"/>
                </a:solidFill>
              </a:rPr>
              <a:t>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Детям с частыми клиническими проявлениями неспецифической аллергии пробу Манту рекомендуется ставить на фоне приема десенсибилизирующих средств.</a:t>
            </a:r>
          </a:p>
          <a:p>
            <a:pPr marL="0" indent="0">
              <a:buNone/>
            </a:pPr>
            <a:r>
              <a:rPr lang="ru-RU" dirty="0"/>
              <a:t>Нежелательно проводить </a:t>
            </a:r>
            <a:r>
              <a:rPr lang="ru-RU" dirty="0" err="1"/>
              <a:t>туберкулинодиагностику</a:t>
            </a:r>
            <a:r>
              <a:rPr lang="ru-RU" dirty="0"/>
              <a:t> в период обострения хронических аллергических заболеваний.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88" y="3717032"/>
            <a:ext cx="1926024" cy="2896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464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79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Безопасна ли проба Манту? Существуют ли противопоказания?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Проба Манту может проводиться как здоровым детям и подросткам, так и детям с различными соматическими заболеваниями. Однако, перенесенные заболевания и предшествующие прививки могут влиять на чувствительность кожи ребенка к туберкулину, усиливая или ослабляя ее. Это затрудняет последующую интерпретацию динамики чувствительности к туберкулину и является основой при определении перечня противопоказаний.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581128"/>
            <a:ext cx="3221161" cy="214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510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79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Каковы медицинские противопоказания к проведению массовой </a:t>
            </a:r>
            <a:r>
              <a:rPr lang="ru-RU" dirty="0" err="1">
                <a:solidFill>
                  <a:schemeClr val="tx1"/>
                </a:solidFill>
              </a:rPr>
              <a:t>туберкулинодиагностики</a:t>
            </a:r>
            <a:r>
              <a:rPr lang="ru-RU" dirty="0">
                <a:solidFill>
                  <a:schemeClr val="tx1"/>
                </a:solidFill>
              </a:rPr>
              <a:t>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Они регламентированы в Приказе Минздрава РФ от 21 марта 2003 г. №109, Приложение №4 «Инструкция по применению туберкулиновых проб»:</a:t>
            </a:r>
          </a:p>
          <a:p>
            <a:pPr marL="0" indent="0">
              <a:buNone/>
            </a:pPr>
            <a:r>
              <a:rPr lang="ru-RU" dirty="0"/>
              <a:t>Противопоказания для постановки туберкулиновых проб в период массовой </a:t>
            </a:r>
            <a:r>
              <a:rPr lang="ru-RU" dirty="0" err="1"/>
              <a:t>туберкулинодиагностики</a:t>
            </a:r>
            <a:r>
              <a:rPr lang="ru-RU" dirty="0"/>
              <a:t>:</a:t>
            </a:r>
          </a:p>
          <a:p>
            <a:r>
              <a:rPr lang="ru-RU" dirty="0" smtClean="0"/>
              <a:t>кожные </a:t>
            </a:r>
            <a:r>
              <a:rPr lang="ru-RU" dirty="0"/>
              <a:t>заболевания, острые и хронические инфекционные и соматические заболевания (в том числе эпилепсия) в период обострения;</a:t>
            </a:r>
          </a:p>
          <a:p>
            <a:r>
              <a:rPr lang="ru-RU" dirty="0" smtClean="0"/>
              <a:t>аллергические </a:t>
            </a:r>
            <a:r>
              <a:rPr lang="ru-RU" dirty="0"/>
              <a:t>состояния, ревматизм в острой и подострой фазах, бронхиальная астма, идиосинкразии с выраженными кожными проявлениями в период обострения.</a:t>
            </a:r>
          </a:p>
          <a:p>
            <a:pPr marL="0" indent="0">
              <a:buNone/>
            </a:pPr>
            <a:r>
              <a:rPr lang="ru-RU" dirty="0"/>
              <a:t>С целью выявления противопоказаний врач (фельдшер, медицинская сестра) перед постановкой туберкулиновых проб проводит изучение медицинской документации, а также опрос и осмотр пациента.</a:t>
            </a:r>
          </a:p>
          <a:p>
            <a:pPr marL="0" indent="0">
              <a:buNone/>
            </a:pPr>
            <a:r>
              <a:rPr lang="ru-RU" dirty="0"/>
              <a:t>Не допускается проведение пробы Манту в тех детских коллективах, где имеется карантин по детским инфекциям. Пробу Манту ставят через 1 месяц после исчезновения клинических симптомов или сразу после снятия карантина.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32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50783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Каковы медицинские противопоказания к проведению индивидуальной </a:t>
            </a:r>
            <a:r>
              <a:rPr lang="ru-RU" sz="2400" dirty="0" err="1">
                <a:solidFill>
                  <a:schemeClr val="tx1"/>
                </a:solidFill>
              </a:rPr>
              <a:t>туберкулинодиагностики</a:t>
            </a:r>
            <a:r>
              <a:rPr lang="ru-RU" sz="2400" dirty="0">
                <a:solidFill>
                  <a:schemeClr val="tx1"/>
                </a:solidFill>
              </a:rPr>
              <a:t>?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Индивидуальная </a:t>
            </a:r>
            <a:r>
              <a:rPr lang="ru-RU" dirty="0" err="1"/>
              <a:t>туберкулинодиагностика</a:t>
            </a:r>
            <a:r>
              <a:rPr lang="ru-RU" dirty="0"/>
              <a:t> применяется для диагностики локального туберкулеза по клиническим показаниям, независимо от срока постановки предшествующей пробы. Противопоказаний, кроме индивидуальной непереносимости туберкулина, не имеется.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89040"/>
            <a:ext cx="362235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999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5078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Можно ли заразиться туберкулезом после пробы Манту?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Нет. Туберкулин, используемый для простановки пробы Манту, не содержит живых микобактерий, поэтому заразиться туберкулезом после пробы невозможно.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2924944"/>
            <a:ext cx="58102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0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078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 можно сочетать </a:t>
            </a:r>
            <a:r>
              <a:rPr lang="ru-RU" dirty="0" err="1">
                <a:solidFill>
                  <a:schemeClr val="tx1"/>
                </a:solidFill>
              </a:rPr>
              <a:t>туберкулинодиагностику</a:t>
            </a:r>
            <a:r>
              <a:rPr lang="ru-RU" dirty="0">
                <a:solidFill>
                  <a:schemeClr val="tx1"/>
                </a:solidFill>
              </a:rPr>
              <a:t> и проведение вакцинации?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Glober"/>
                <a:ea typeface="Times New Roman"/>
                <a:cs typeface="Times New Roman"/>
              </a:rPr>
              <a:t>Постановку проб Манту целесообразно проводить до любых профилактических прививок.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Glober"/>
                <a:ea typeface="Times New Roman"/>
                <a:cs typeface="Times New Roman"/>
              </a:rPr>
              <a:t>Профилактические прививки также могут влиять на чувствительность к туберкулину. Исходя из этого, </a:t>
            </a:r>
            <a:r>
              <a:rPr lang="ru-RU" dirty="0" err="1" smtClean="0">
                <a:effectLst/>
                <a:latin typeface="Glober"/>
                <a:ea typeface="Times New Roman"/>
                <a:cs typeface="Times New Roman"/>
              </a:rPr>
              <a:t>туберкулинодиагностику</a:t>
            </a:r>
            <a:r>
              <a:rPr lang="ru-RU" dirty="0" smtClean="0">
                <a:effectLst/>
                <a:latin typeface="Glober"/>
                <a:ea typeface="Times New Roman"/>
                <a:cs typeface="Times New Roman"/>
              </a:rPr>
              <a:t> необходимо планировать до проведения профилактических прививок против различных инфекций.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Glober"/>
                <a:ea typeface="Times New Roman"/>
                <a:cs typeface="Times New Roman"/>
              </a:rPr>
              <a:t>Приказ Минздрава РФ от 21 марта 2003 г. №109, Приложение №4 «Инструкция по применению туберкулиновых проб» - «п.5.1 Здоровым детям и подросткам, инфицированным МБТ, а так же с положительной (сомнительной) </a:t>
            </a:r>
            <a:r>
              <a:rPr lang="ru-RU" dirty="0" err="1" smtClean="0">
                <a:effectLst/>
                <a:latin typeface="Glober"/>
                <a:ea typeface="Times New Roman"/>
                <a:cs typeface="Times New Roman"/>
              </a:rPr>
              <a:t>послевакцинной</a:t>
            </a:r>
            <a:r>
              <a:rPr lang="ru-RU" dirty="0" smtClean="0">
                <a:effectLst/>
                <a:latin typeface="Glober"/>
                <a:ea typeface="Times New Roman"/>
                <a:cs typeface="Times New Roman"/>
              </a:rPr>
              <a:t> туберкулиновой чувствительностью и детям с отрицательной реакцией на туберкулин, но не подлежащим ревакцинации БЦЖ, все профилактические прививки можно производить непосредственно после оценки результатов пробы Манту. В случае установления "виража" туберкулиновых реакций, а также </a:t>
            </a:r>
            <a:r>
              <a:rPr lang="ru-RU" dirty="0" err="1" smtClean="0">
                <a:effectLst/>
                <a:latin typeface="Glober"/>
                <a:ea typeface="Times New Roman"/>
                <a:cs typeface="Times New Roman"/>
              </a:rPr>
              <a:t>гиперергической</a:t>
            </a:r>
            <a:r>
              <a:rPr lang="ru-RU" dirty="0" smtClean="0">
                <a:effectLst/>
                <a:latin typeface="Glober"/>
                <a:ea typeface="Times New Roman"/>
                <a:cs typeface="Times New Roman"/>
              </a:rPr>
              <a:t> или усиливающейся реакции на туберкулин, без функциональных и локальных проявлений туберкулеза у детей, профилактические прививки проводятся не раньше, чем через 6 месяцев.»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7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651848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Если сначала сделаны прививки, а потом планируется проведение </a:t>
            </a:r>
            <a:r>
              <a:rPr lang="ru-RU" sz="2000" dirty="0" err="1">
                <a:solidFill>
                  <a:schemeClr val="tx1"/>
                </a:solidFill>
              </a:rPr>
              <a:t>туберкулинодиагностики</a:t>
            </a:r>
            <a:r>
              <a:rPr lang="ru-RU" sz="2000" dirty="0">
                <a:solidFill>
                  <a:schemeClr val="tx1"/>
                </a:solidFill>
              </a:rPr>
              <a:t>, с каким интервалом можно её делать?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Приказ Минздрава РФ от 21 марта 2003 г. №109, Приложение №4 «Инструкция по применению туберкулиновых проб» - «…В случаях, если по тем или иным причинам пробу Манту производят не до, а после проведения различных профилактических прививок, </a:t>
            </a:r>
            <a:r>
              <a:rPr lang="ru-RU" dirty="0" err="1"/>
              <a:t>туберкулинодиагностика</a:t>
            </a:r>
            <a:r>
              <a:rPr lang="ru-RU" dirty="0"/>
              <a:t> должна осуществляться не ранее, чем через 1 месяц после прививки.»</a:t>
            </a:r>
          </a:p>
          <a:p>
            <a:pPr marL="0" indent="0">
              <a:buNone/>
            </a:pPr>
            <a:r>
              <a:rPr lang="ru-RU" dirty="0"/>
              <a:t>В некоторых инструкциях к конкретным вакцинам против кори (кори-краснухи-паротита) указано, что </a:t>
            </a:r>
            <a:r>
              <a:rPr lang="ru-RU" dirty="0" err="1"/>
              <a:t>туберкулинодиагностика</a:t>
            </a:r>
            <a:r>
              <a:rPr lang="ru-RU" dirty="0"/>
              <a:t> должна проводиться через 4-6 недель после введения этой вакцины.</a:t>
            </a:r>
          </a:p>
        </p:txBody>
      </p:sp>
    </p:spTree>
    <p:extLst>
      <p:ext uri="{BB962C8B-B14F-4D97-AF65-F5344CB8AC3E}">
        <p14:creationId xmlns:p14="http://schemas.microsoft.com/office/powerpoint/2010/main" val="133535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50783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Можно ли мочить пробу Манту?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Проба внутрикожная, и даже чтобы ввести внутрь кожи туберкулин, приходится прилагать усилия. Вода туда явно не попадет. Это старое заблуждение, которое сохраняется с шестидесятых годов, когда применялась НАКОЖНАЯ проба Пирке - вот ее ни в коем случае нельзя мочить, как и градуированную пробу.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92" y="4005064"/>
            <a:ext cx="3717434" cy="182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18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50783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История </a:t>
            </a:r>
            <a:r>
              <a:rPr lang="ru-RU" dirty="0" err="1">
                <a:solidFill>
                  <a:schemeClr val="tx1"/>
                </a:solidFill>
              </a:rPr>
              <a:t>туберкулинодиагностики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Туберкулин в его классическом виде был изобретен в 1890 известным немецким врачом Робертом Кохом, именем которого потом был назван возбудитель туберкулеза – палочка Коха.</a:t>
            </a:r>
          </a:p>
          <a:p>
            <a:pPr marL="0" indent="0">
              <a:buNone/>
            </a:pPr>
            <a:r>
              <a:rPr lang="ru-RU" dirty="0"/>
              <a:t>Авторство накожного метода </a:t>
            </a:r>
            <a:r>
              <a:rPr lang="ru-RU" dirty="0" err="1"/>
              <a:t>туберкулинодиагностики</a:t>
            </a:r>
            <a:r>
              <a:rPr lang="ru-RU" dirty="0"/>
              <a:t>, то есть применения туберкулина Коха с целью диагностики, принадлежит </a:t>
            </a:r>
            <a:r>
              <a:rPr lang="ru-RU" dirty="0" err="1"/>
              <a:t>Клеменсу</a:t>
            </a:r>
            <a:r>
              <a:rPr lang="ru-RU" dirty="0"/>
              <a:t> Пирке, австрийскому педиатру, который в 1907 году впервые предложил применять туберкулин для диагностики туберкулеза. На поврежденную специальным </a:t>
            </a:r>
            <a:r>
              <a:rPr lang="ru-RU" dirty="0" err="1"/>
              <a:t>бориком</a:t>
            </a:r>
            <a:r>
              <a:rPr lang="ru-RU" dirty="0"/>
              <a:t> кожу наносился туберкулин. Позднее этот метод был модифицирован и повреждение кожи (скарификацию) стали производить специальным ланцетом. Приблизительно в таком виде проба Пирке дошла и до наших дней.</a:t>
            </a:r>
          </a:p>
          <a:p>
            <a:pPr marL="0" indent="0">
              <a:buNone/>
            </a:pPr>
            <a:r>
              <a:rPr lang="ru-RU" dirty="0"/>
              <a:t>В 1908 году французский врач Шарль Манту предложил внутрикожное введение туберкулина. Он доказал, что внутрикожная проба более чувствительна, чем накожная. Проба Манту применяется в России с 1965 года. Название пробы Манту не склоняется.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12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6203032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Что такое </a:t>
            </a:r>
            <a:r>
              <a:rPr lang="ru-RU" sz="2400" dirty="0" err="1" smtClean="0">
                <a:solidFill>
                  <a:schemeClr val="tx1"/>
                </a:solidFill>
              </a:rPr>
              <a:t>туберкулинодиагностика</a:t>
            </a:r>
            <a:r>
              <a:rPr lang="ru-RU" sz="2400" dirty="0" smtClean="0">
                <a:solidFill>
                  <a:schemeClr val="tx1"/>
                </a:solidFill>
              </a:rPr>
              <a:t> (проба Манту) и для чего она проводится?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Туберкулинодиагностика</a:t>
            </a:r>
            <a:r>
              <a:rPr lang="ru-RU" dirty="0" smtClean="0"/>
              <a:t> – это диагностическое исследование.</a:t>
            </a:r>
          </a:p>
          <a:p>
            <a:pPr marL="0" indent="0">
              <a:buNone/>
            </a:pPr>
            <a:r>
              <a:rPr lang="ru-RU" dirty="0" err="1" smtClean="0"/>
              <a:t>Туберкулинодиагностика</a:t>
            </a:r>
            <a:r>
              <a:rPr lang="ru-RU" dirty="0" smtClean="0"/>
              <a:t> - стратегический компонент контроля за распространением туберкулеза. С помощью </a:t>
            </a:r>
            <a:r>
              <a:rPr lang="ru-RU" dirty="0" err="1" smtClean="0"/>
              <a:t>туберкулинодиагностики</a:t>
            </a:r>
            <a:r>
              <a:rPr lang="ru-RU" dirty="0" smtClean="0"/>
              <a:t> выявляют людей (детей), имеющих риск развития туберкулеза.</a:t>
            </a:r>
          </a:p>
          <a:p>
            <a:pPr marL="0" indent="0">
              <a:buNone/>
            </a:pPr>
            <a:r>
              <a:rPr lang="ru-RU" dirty="0" smtClean="0"/>
              <a:t>Тест проводят для выявления чувствительности (специфической сенсибилизации) к микобактериям туберкулеза, возникающей либо после вакцинации БЦЖ, либо при инфицировании бактериями туберкулеза. С помощью пробы Манту определяется наличие поствакцинального иммунитета или наличие инфицирования микобактериями туберкулеза.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55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503662"/>
            <a:ext cx="4032448" cy="158152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Источник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  <a:uFill>
                  <a:solidFill>
                    <a:schemeClr val="bg1"/>
                  </a:solidFill>
                </a:uFill>
                <a:hlinkClick r:id="rId2"/>
              </a:rPr>
              <a:t>https://www.privivka.ru/privivki-detyam/reakciya-mantu</a:t>
            </a:r>
            <a:r>
              <a:rPr lang="ru-RU" u="sng" dirty="0">
                <a:solidFill>
                  <a:schemeClr val="bg1">
                    <a:lumMod val="95000"/>
                  </a:schemeClr>
                </a:solidFill>
                <a:hlinkClick r:id="rId2"/>
              </a:rPr>
              <a:t>/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563456" cy="2415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646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2400"/>
            <a:ext cx="657984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Зачем определять наличие инфицирования?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Инфицирование микобактериями туберкулеза (латентная форма инфекции) – это риск развития активной формы туберкулеза. Выявление инфицирования необходимо для своевременного начала лечения, так как без лечения у </a:t>
            </a:r>
            <a:r>
              <a:rPr lang="ru-RU" dirty="0" err="1" smtClean="0"/>
              <a:t>тубинфицированных</a:t>
            </a:r>
            <a:r>
              <a:rPr lang="ru-RU" dirty="0" smtClean="0"/>
              <a:t> детей риск развития активного туберкулеза составляет около 10-15%.</a:t>
            </a:r>
          </a:p>
          <a:p>
            <a:pPr marL="0" indent="0">
              <a:buNone/>
            </a:pPr>
            <a:r>
              <a:rPr lang="ru-RU" dirty="0" smtClean="0"/>
              <a:t>В России ситуация с заболеваемостью туберкулезом оценивается как неблагополучная. Болеют люди из всех социальных слоев. Высокая инфицированность и заболеваемость туберкулезом детей также свидетельствует о наличии источников инфекции среди населения. Распространению туберкулеза способствует усиление миграционных процессов и неблагополучная эпидемиологическая ситуация по туберкулезу в учреждениях пенитенциарной системы.</a:t>
            </a:r>
          </a:p>
          <a:p>
            <a:pPr marL="0" indent="0">
              <a:buNone/>
            </a:pPr>
            <a:r>
              <a:rPr lang="ru-RU" dirty="0" smtClean="0"/>
              <a:t>Почти все мы, жители Российской Федерации, являемся носителями микобактерий туберкулеза (МБТ). Но мы защищены от ее активизации собственной иммунной системой. Вакцинация помогает защищать людей, особенно младенцев и маленьких детей от развития </a:t>
            </a:r>
            <a:r>
              <a:rPr lang="ru-RU" dirty="0" err="1" smtClean="0"/>
              <a:t>генерализованных</a:t>
            </a:r>
            <a:r>
              <a:rPr lang="ru-RU" dirty="0" smtClean="0"/>
              <a:t> форм туберкулеза.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65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2750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Какими документами регламентируется проведение пробы Манту в России?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Санитарно-эпидемиологические правила СП 3.1.2.3114-13 «Профилактика туберкулеза»;</a:t>
            </a:r>
          </a:p>
          <a:p>
            <a:r>
              <a:rPr lang="ru-RU" dirty="0" smtClean="0"/>
              <a:t>Приказ Минздрава РФ от 21 марта 2003 г. №109, Приложение №4 «Инструкция по применению туберкулиновых проб»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03648" y="3438128"/>
            <a:ext cx="65078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Как регламентирована организация раннего выявления туберкулеза у детей?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37112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Санитарно-эпидемиологические правила СП 3.1.1295-03 «Профилактика туберкулеза», раздел V:</a:t>
            </a:r>
          </a:p>
          <a:p>
            <a:r>
              <a:rPr lang="ru-RU" sz="1400" dirty="0" smtClean="0"/>
              <a:t>5.1. В целях раннего выявления туберкулеза у детей </a:t>
            </a:r>
            <a:r>
              <a:rPr lang="ru-RU" sz="1400" dirty="0" err="1" smtClean="0"/>
              <a:t>туберкулинодиагностика</a:t>
            </a:r>
            <a:r>
              <a:rPr lang="ru-RU" sz="1400" dirty="0" smtClean="0"/>
              <a:t> проводится вакцинированным против туберкулеза детям с 12-месячного возраста и до достижения возраста 18 лет. Внутрикожную аллергическую пробу с туберкулином (далее - проба Манту) ставят 1 раз в год, независимо от результата предыдущих проб.</a:t>
            </a:r>
          </a:p>
          <a:p>
            <a:r>
              <a:rPr lang="ru-RU" sz="1400" dirty="0" smtClean="0"/>
              <a:t>5.2. Проба Манту проводится 2 раза в год:</a:t>
            </a:r>
          </a:p>
          <a:p>
            <a:r>
              <a:rPr lang="ru-RU" sz="1400" dirty="0" smtClean="0"/>
              <a:t>- детям, не вакцинированным против туберкулеза по медицинским противопоказаниям, а также не привитым против туберкулеза по причине отказа родителей от иммунизации ребенка, до получения ребенком прививки против туберкулеза;</a:t>
            </a:r>
          </a:p>
          <a:p>
            <a:r>
              <a:rPr lang="ru-RU" sz="1400" dirty="0" smtClean="0"/>
              <a:t>- детям, больным хроническими неспецифическими заболеваниями органов дыхания, желудочно-кишечного тракта, сахарным диабетом;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5488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5078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регламентирована организация раннего выявления туберкулеза у детей? (продолжение)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детям, получающим кортикостероидную, лучевую и цитостатическую терапию;</a:t>
            </a:r>
          </a:p>
          <a:p>
            <a:pPr marL="0" indent="0">
              <a:buNone/>
            </a:pPr>
            <a:r>
              <a:rPr lang="ru-RU" dirty="0"/>
              <a:t>- ВИЧ-инфицированным детям.</a:t>
            </a:r>
          </a:p>
          <a:p>
            <a:pPr marL="0" indent="0">
              <a:buNone/>
            </a:pPr>
            <a:r>
              <a:rPr lang="ru-RU" dirty="0"/>
              <a:t>5.4. Не допускается проведение пробы Манту на дому, а также в детских и подростковых организациях в период карантина по инфекционным заболеваниям. Постановка проб Манту проводится до профилактических прививок.</a:t>
            </a:r>
          </a:p>
          <a:p>
            <a:pPr marL="0" indent="0">
              <a:buNone/>
            </a:pPr>
            <a:r>
              <a:rPr lang="ru-RU" dirty="0"/>
              <a:t>5.5. Интервал между профилактической прививкой, биологической диагностической пробой и пробой Манту должен быть не менее одного месяца.</a:t>
            </a:r>
          </a:p>
          <a:p>
            <a:pPr marL="0" indent="0">
              <a:buNone/>
            </a:pPr>
            <a:r>
              <a:rPr lang="ru-RU" dirty="0"/>
              <a:t>5.6. В течение 6 дней с момента постановки пробы Манту направляются на консультацию в противотуберкулезный диспансер по месту жительства следующие категории детей:</a:t>
            </a:r>
          </a:p>
          <a:p>
            <a:pPr marL="0" indent="0">
              <a:buNone/>
            </a:pPr>
            <a:r>
              <a:rPr lang="ru-RU" dirty="0"/>
              <a:t>- с впервые выявленной положительной реакцией (папула 5 мм и более), не связанной с предыдущей иммунизацией против туберкулеза;</a:t>
            </a:r>
          </a:p>
          <a:p>
            <a:pPr marL="0" indent="0">
              <a:buNone/>
            </a:pPr>
            <a:r>
              <a:rPr lang="ru-RU" dirty="0"/>
              <a:t>- с длительно сохраняющейся (4 года) реакцией (с инфильтратом 12 мм и более);</a:t>
            </a:r>
          </a:p>
          <a:p>
            <a:pPr marL="0" indent="0">
              <a:buNone/>
            </a:pPr>
            <a:r>
              <a:rPr lang="ru-RU" dirty="0"/>
              <a:t>- с нарастанием чувствительности к туберкулину у </a:t>
            </a:r>
            <a:r>
              <a:rPr lang="ru-RU" dirty="0" err="1"/>
              <a:t>туберкулиноположительных</a:t>
            </a:r>
            <a:r>
              <a:rPr lang="ru-RU" dirty="0"/>
              <a:t> детей - увеличение инфильтрата на 6 мм и более;</a:t>
            </a:r>
          </a:p>
          <a:p>
            <a:pPr marL="0" indent="0">
              <a:buNone/>
            </a:pPr>
            <a:r>
              <a:rPr lang="ru-RU" dirty="0"/>
              <a:t>- увеличение менее чем на 6 мм, но с образованием инфильтрата размером 12 мм и более;</a:t>
            </a:r>
          </a:p>
          <a:p>
            <a:pPr marL="0" indent="0">
              <a:buNone/>
            </a:pPr>
            <a:r>
              <a:rPr lang="ru-RU" dirty="0"/>
              <a:t>- с </a:t>
            </a:r>
            <a:r>
              <a:rPr lang="ru-RU" dirty="0" err="1"/>
              <a:t>гиперреакцией</a:t>
            </a:r>
            <a:r>
              <a:rPr lang="ru-RU" dirty="0"/>
              <a:t> на туберкулин - инфильтрат 17 мм и более;</a:t>
            </a:r>
          </a:p>
          <a:p>
            <a:pPr marL="0" indent="0">
              <a:buNone/>
            </a:pPr>
            <a:r>
              <a:rPr lang="ru-RU" dirty="0"/>
              <a:t>- при </a:t>
            </a:r>
            <a:r>
              <a:rPr lang="ru-RU" dirty="0" err="1"/>
              <a:t>везикуло</a:t>
            </a:r>
            <a:r>
              <a:rPr lang="ru-RU" dirty="0"/>
              <a:t>-некротической реакции и лимфангите.</a:t>
            </a:r>
          </a:p>
          <a:p>
            <a:pPr marL="0" indent="0">
              <a:buNone/>
            </a:pPr>
            <a:r>
              <a:rPr lang="ru-RU" dirty="0"/>
              <a:t>5.7. Дети, направленные на консультацию в противотуберкулезный диспансер, родители или законные представители которых не представили в течение 1 месяца с момента постановки пробы Манту заключение фтизиатра об отсутствии заболевания туберкулезом, не допускаются в детские организации.</a:t>
            </a:r>
          </a:p>
          <a:p>
            <a:pPr marL="0" indent="0">
              <a:buNone/>
            </a:pPr>
            <a:r>
              <a:rPr lang="ru-RU" dirty="0"/>
              <a:t>Дети, </a:t>
            </a:r>
            <a:r>
              <a:rPr lang="ru-RU" dirty="0" err="1"/>
              <a:t>туберкулинодиагностика</a:t>
            </a:r>
            <a:r>
              <a:rPr lang="ru-RU" dirty="0"/>
              <a:t> которым не проводилась, допускаются в детскую организацию при наличии заключения врача-фтизиатра об отсутствии заболевания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9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2400"/>
            <a:ext cx="6579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Когда и кому проводится индивидуальная </a:t>
            </a:r>
            <a:r>
              <a:rPr lang="ru-RU" dirty="0" err="1" smtClean="0">
                <a:solidFill>
                  <a:schemeClr val="tx1"/>
                </a:solidFill>
              </a:rPr>
              <a:t>туберкулинодиагностика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Индивидуальная </a:t>
            </a:r>
            <a:r>
              <a:rPr lang="ru-RU" dirty="0" err="1"/>
              <a:t>туберкулинодиагностика</a:t>
            </a:r>
            <a:r>
              <a:rPr lang="ru-RU" dirty="0"/>
              <a:t> применяется для диагностики локального туберкулеза по клиническим показаниям, независимо от срока постановки предшествующей пробы. Противопоказаний, кроме индивидуальной непереносимости туберкулина, не имеется.</a:t>
            </a:r>
          </a:p>
          <a:p>
            <a:pPr marL="0" indent="0">
              <a:buNone/>
            </a:pPr>
            <a:r>
              <a:rPr lang="ru-RU" dirty="0"/>
              <a:t>Дети, нуждающиеся в постановке туберкулиновой пробы 2 раза в год в условиях общей лечебной сети:</a:t>
            </a:r>
          </a:p>
          <a:p>
            <a:r>
              <a:rPr lang="ru-RU" dirty="0" smtClean="0"/>
              <a:t>больные </a:t>
            </a:r>
            <a:r>
              <a:rPr lang="ru-RU" dirty="0"/>
              <a:t>сахарным диабетом, язвенной болезнью, болезнями крови, системными заболеваниями, ВИЧ-инфицированные, получающие длительную гормональную терапию (более 1 месяца.);</a:t>
            </a:r>
          </a:p>
          <a:p>
            <a:r>
              <a:rPr lang="ru-RU" dirty="0" smtClean="0"/>
              <a:t>с </a:t>
            </a:r>
            <a:r>
              <a:rPr lang="ru-RU" dirty="0"/>
              <a:t>хроническими неспецифическими заболеваниями (пневмонией, бронхитом, тонзиллитом), субфебрилитетом неясной этиологии;</a:t>
            </a:r>
          </a:p>
          <a:p>
            <a:r>
              <a:rPr lang="ru-RU" dirty="0" smtClean="0"/>
              <a:t>не </a:t>
            </a:r>
            <a:r>
              <a:rPr lang="ru-RU" dirty="0"/>
              <a:t>вакцинированные против туберкулеза, независимо от возраста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75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5078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 используется для проведения пробы Манту?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Проба Манту проводится с использованием туберкулина – очищенного препарата, изготовленного из смеси убитых фильтратов культуры микобактерий человеческого и бычьего типов.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1" y="3140968"/>
            <a:ext cx="7191375" cy="3333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57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400"/>
            <a:ext cx="6507832" cy="11430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Кому проводится проба Манту?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/>
              <a:t>Туберкулинодиагностика</a:t>
            </a:r>
            <a:r>
              <a:rPr lang="ru-RU" dirty="0"/>
              <a:t> проводится вакцинированным против туберкулеза детям с 12-месячного возраста и до достижения возраста 18 лет. Внутрикожную аллергическую пробу с туберкулином (далее - проба Манту) ставят 1 раз в год, независимо от результата предыдущих проб.</a:t>
            </a:r>
          </a:p>
          <a:p>
            <a:pPr marL="0" indent="0">
              <a:buNone/>
            </a:pPr>
            <a:r>
              <a:rPr lang="ru-RU" dirty="0"/>
              <a:t>Проба Манту проводится 2 раза в год:</a:t>
            </a:r>
          </a:p>
          <a:p>
            <a:r>
              <a:rPr lang="ru-RU" dirty="0" smtClean="0"/>
              <a:t>детям</a:t>
            </a:r>
            <a:r>
              <a:rPr lang="ru-RU" dirty="0"/>
              <a:t>, не вакцинированным против туберкулеза по медицинским противопоказаниям, а также не привитым против туберкулеза по причине отказа родителей от иммунизации ребенка, до получения ребенком прививки против туберкулеза;</a:t>
            </a:r>
          </a:p>
          <a:p>
            <a:r>
              <a:rPr lang="ru-RU" dirty="0" smtClean="0"/>
              <a:t>детям</a:t>
            </a:r>
            <a:r>
              <a:rPr lang="ru-RU" dirty="0"/>
              <a:t>, больным хроническими неспецифическими заболеваниями органов дыхания, желудочно-кишечного тракта, сахарным диабетом;</a:t>
            </a:r>
          </a:p>
          <a:p>
            <a:r>
              <a:rPr lang="ru-RU" dirty="0" smtClean="0"/>
              <a:t>детям</a:t>
            </a:r>
            <a:r>
              <a:rPr lang="ru-RU" dirty="0"/>
              <a:t>, получающим кортикостероидную, лучевую и цитостатическую терапию;</a:t>
            </a:r>
          </a:p>
          <a:p>
            <a:r>
              <a:rPr lang="ru-RU" dirty="0" smtClean="0"/>
              <a:t>ВИЧ-инфицированным </a:t>
            </a:r>
            <a:r>
              <a:rPr lang="ru-RU" dirty="0"/>
              <a:t>детям.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13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2400"/>
            <a:ext cx="6579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 часто проводится проба Манту?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 целью диагностики привитым БЦЖ проба Манту делается раз в год, желательно в одно и то же время. Первая проба делается через 12 месяцев после БЦЖ. Это обычно возраст 1 года, так как прививка БЦЖ вводится в роддоме в первые дни жизни ребенка.</a:t>
            </a:r>
          </a:p>
          <a:p>
            <a:pPr marL="0" indent="0">
              <a:buNone/>
            </a:pPr>
            <a:r>
              <a:rPr lang="ru-RU" dirty="0"/>
              <a:t>Детям, не привитым вакциной БЦЖ в период новорожденности при сохранении медицинских противопоказаний, пробу Манту ставят 2 раза в год, начиная с 6-ти месячного возраста до получения ребенком прививки вакциной БЦЖ-М. Пробу Манту проводят на внутренней поверхности предплечья: правое и левое предплечье чередуют. Рекомендуется проведение туберкулиновой пробы осуществлять в одно и то же время года, преимущественно осенью.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32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BUSC_PRT_Bright_Idea">
  <a:themeElements>
    <a:clrScheme name="PPP_SBUSC_PRT_Bright_Idea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PPP_SBUSC_PRT_Bright_Id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Bright_Ide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Bright_Ide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Bright_Ide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Bright_Ide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Bright_Ide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Bright_Ide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Bright_Ide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Bright_Idea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15">
        <a:dk1>
          <a:srgbClr val="000000"/>
        </a:dk1>
        <a:lt1>
          <a:srgbClr val="FFFFFF"/>
        </a:lt1>
        <a:dk2>
          <a:srgbClr val="5F5F5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Bright_Idea 16">
        <a:dk1>
          <a:srgbClr val="FFFFFF"/>
        </a:dk1>
        <a:lt1>
          <a:srgbClr val="FFFFFF"/>
        </a:lt1>
        <a:dk2>
          <a:srgbClr val="FFCC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PPP_SGLOB_TXT_International_Knowledge</Template>
  <TotalTime>72</TotalTime>
  <Words>1813</Words>
  <Application>Microsoft Office PowerPoint</Application>
  <PresentationFormat>Экран (4:3)</PresentationFormat>
  <Paragraphs>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PPP_SBUSC_PRT_Bright_Idea</vt:lpstr>
      <vt:lpstr>Что такое туберкулинодиагностика (проба Манту)? </vt:lpstr>
      <vt:lpstr>Что такое туберкулинодиагностика (проба Манту) и для чего она проводится?</vt:lpstr>
      <vt:lpstr>Зачем определять наличие инфицирования?</vt:lpstr>
      <vt:lpstr>Какими документами регламентируется проведение пробы Манту в России?</vt:lpstr>
      <vt:lpstr>Как регламентирована организация раннего выявления туберкулеза у детей? (продолжение)</vt:lpstr>
      <vt:lpstr>Когда и кому проводится индивидуальная туберкулинодиагностика?</vt:lpstr>
      <vt:lpstr>Что используется для проведения пробы Манту? </vt:lpstr>
      <vt:lpstr>Кому проводится проба Манту? </vt:lpstr>
      <vt:lpstr>Как часто проводится проба Манту? </vt:lpstr>
      <vt:lpstr>Кому еще, кроме непривитых БЦЖ, проба Манту может проводиться  2 раза в год? </vt:lpstr>
      <vt:lpstr>Нужна ли какая-то специальная подготовка для проведения туберкулинодиагностики? </vt:lpstr>
      <vt:lpstr>Безопасна ли проба Манту? Существуют ли противопоказания? </vt:lpstr>
      <vt:lpstr>Каковы медицинские противопоказания к проведению массовой туберкулинодиагностики? </vt:lpstr>
      <vt:lpstr>Каковы медицинские противопоказания к проведению индивидуальной туберкулинодиагностики? </vt:lpstr>
      <vt:lpstr>Можно ли заразиться туберкулезом после пробы Манту?</vt:lpstr>
      <vt:lpstr>Как можно сочетать туберкулинодиагностику и проведение вакцинации? </vt:lpstr>
      <vt:lpstr>Если сначала сделаны прививки, а потом планируется проведение туберкулинодиагностики, с каким интервалом можно её делать? </vt:lpstr>
      <vt:lpstr>Можно ли мочить пробу Манту? </vt:lpstr>
      <vt:lpstr>История туберкулинодиагностики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туберкулинодиагностика (проба Манту)? </dc:title>
  <dc:creator>Радуга</dc:creator>
  <cp:lastModifiedBy>Радуга</cp:lastModifiedBy>
  <cp:revision>9</cp:revision>
  <cp:lastPrinted>2017-04-04T07:51:46Z</cp:lastPrinted>
  <dcterms:created xsi:type="dcterms:W3CDTF">2017-01-31T08:05:38Z</dcterms:created>
  <dcterms:modified xsi:type="dcterms:W3CDTF">2018-02-22T06:40:04Z</dcterms:modified>
</cp:coreProperties>
</file>