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5" r:id="rId6"/>
    <p:sldId id="266" r:id="rId7"/>
    <p:sldId id="268" r:id="rId8"/>
    <p:sldId id="267" r:id="rId9"/>
    <p:sldId id="269" r:id="rId10"/>
    <p:sldId id="270" r:id="rId11"/>
    <p:sldId id="260" r:id="rId12"/>
    <p:sldId id="271" r:id="rId13"/>
    <p:sldId id="272" r:id="rId14"/>
    <p:sldId id="262" r:id="rId15"/>
    <p:sldId id="263" r:id="rId16"/>
    <p:sldId id="264"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2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4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r="251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00263" y="292895"/>
            <a:ext cx="6858000" cy="1078706"/>
          </a:xfrm>
        </p:spPr>
        <p:txBody>
          <a:bodyPr anchor="t"/>
          <a:lstStyle>
            <a:lvl1pPr algn="r">
              <a:defRPr sz="4500">
                <a:solidFill>
                  <a:schemeClr val="bg1"/>
                </a:solidFill>
              </a:defRPr>
            </a:lvl1pPr>
          </a:lstStyle>
          <a:p>
            <a:r>
              <a:rPr lang="ru-RU" smtClean="0"/>
              <a:t>Образец заголовка</a:t>
            </a:r>
            <a:endParaRPr lang="en-US"/>
          </a:p>
        </p:txBody>
      </p:sp>
      <p:sp>
        <p:nvSpPr>
          <p:cNvPr id="3" name="Subtitle 2"/>
          <p:cNvSpPr>
            <a:spLocks noGrp="1"/>
          </p:cNvSpPr>
          <p:nvPr>
            <p:ph type="subTitle" idx="1"/>
          </p:nvPr>
        </p:nvSpPr>
        <p:spPr>
          <a:xfrm>
            <a:off x="2100263" y="1664496"/>
            <a:ext cx="6858000" cy="488154"/>
          </a:xfrm>
        </p:spPr>
        <p:txBody>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www.PresentationPro.com</a:t>
            </a:r>
            <a:endParaRPr lang="en-US"/>
          </a:p>
        </p:txBody>
      </p:sp>
      <p:sp>
        <p:nvSpPr>
          <p:cNvPr id="7" name="Slide Number Placeholder 5"/>
          <p:cNvSpPr>
            <a:spLocks noGrp="1"/>
          </p:cNvSpPr>
          <p:nvPr>
            <p:ph type="sldNum" sz="quarter" idx="12"/>
          </p:nvPr>
        </p:nvSpPr>
        <p:spPr/>
        <p:txBody>
          <a:bodyPr/>
          <a:lstStyle>
            <a:lvl1pPr>
              <a:defRPr/>
            </a:lvl1pPr>
          </a:lstStyle>
          <a:p>
            <a:pPr>
              <a:defRPr/>
            </a:pPr>
            <a:fld id="{1CE6B8A5-FCE2-4895-810E-D5FF4B3EC638}" type="slidenum">
              <a:rPr lang="en-US" smtClean="0"/>
              <a:pPr>
                <a:defRPr/>
              </a:pPr>
              <a:t>‹#›</a:t>
            </a:fld>
            <a:endParaRPr lang="en-US"/>
          </a:p>
        </p:txBody>
      </p:sp>
    </p:spTree>
    <p:extLst>
      <p:ext uri="{BB962C8B-B14F-4D97-AF65-F5344CB8AC3E}">
        <p14:creationId xmlns:p14="http://schemas.microsoft.com/office/powerpoint/2010/main" val="53764939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81894198"/>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75661845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36598863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6424994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29964905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8" name="Footer Placeholder 4"/>
          <p:cNvSpPr>
            <a:spLocks noGrp="1"/>
          </p:cNvSpPr>
          <p:nvPr>
            <p:ph type="ftr" sz="quarter" idx="11"/>
          </p:nvPr>
        </p:nvSpPr>
        <p:spPr/>
        <p:txBody>
          <a:bodyPr/>
          <a:lstStyle>
            <a:lvl1pPr>
              <a:defRPr/>
            </a:lvl1pPr>
          </a:lstStyle>
          <a:p>
            <a:endParaRPr lang="ru-RU"/>
          </a:p>
        </p:txBody>
      </p:sp>
      <p:sp>
        <p:nvSpPr>
          <p:cNvPr id="9"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47531538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4" name="Footer Placeholder 4"/>
          <p:cNvSpPr>
            <a:spLocks noGrp="1"/>
          </p:cNvSpPr>
          <p:nvPr>
            <p:ph type="ftr" sz="quarter" idx="11"/>
          </p:nvPr>
        </p:nvSpPr>
        <p:spPr/>
        <p:txBody>
          <a:bodyPr/>
          <a:lstStyle>
            <a:lvl1pPr>
              <a:defRPr/>
            </a:lvl1pPr>
          </a:lstStyle>
          <a:p>
            <a:endParaRPr lang="ru-RU"/>
          </a:p>
        </p:txBody>
      </p:sp>
      <p:sp>
        <p:nvSpPr>
          <p:cNvPr id="5"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4807289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3" name="Footer Placeholder 4"/>
          <p:cNvSpPr>
            <a:spLocks noGrp="1"/>
          </p:cNvSpPr>
          <p:nvPr>
            <p:ph type="ftr" sz="quarter" idx="11"/>
          </p:nvPr>
        </p:nvSpPr>
        <p:spPr/>
        <p:txBody>
          <a:bodyPr/>
          <a:lstStyle>
            <a:lvl1pPr>
              <a:defRPr/>
            </a:lvl1pPr>
          </a:lstStyle>
          <a:p>
            <a:endParaRPr lang="ru-RU"/>
          </a:p>
        </p:txBody>
      </p:sp>
      <p:sp>
        <p:nvSpPr>
          <p:cNvPr id="4"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322804894"/>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524903137"/>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24.01.2019</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68935130"/>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1747838"/>
            <a:ext cx="9144000" cy="46037"/>
          </a:xfrm>
          <a:prstGeom prst="rect">
            <a:avLst/>
          </a:prstGeom>
          <a:solidFill>
            <a:srgbClr val="DCC4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ndParaRPr>
          </a:p>
        </p:txBody>
      </p:sp>
      <p:pic>
        <p:nvPicPr>
          <p:cNvPr id="1027"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537075"/>
            <a:ext cx="30289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chemeClr val="bg1"/>
                </a:solidFill>
              </a:defRPr>
            </a:lvl1pPr>
          </a:lstStyle>
          <a:p>
            <a:fld id="{B4C71EC6-210F-42DE-9C53-41977AD35B3D}" type="datetimeFigureOut">
              <a:rPr lang="ru-RU" smtClean="0"/>
              <a:t>24.01.2019</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chemeClr val="bg1"/>
                </a:solidFill>
              </a:defRPr>
            </a:lvl1pPr>
          </a:lstStyle>
          <a:p>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bg1"/>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txStyles>
    <p:titleStyle>
      <a:lvl1pPr algn="l" rtl="0" eaLnBrk="1" fontAlgn="base" hangingPunct="1">
        <a:lnSpc>
          <a:spcPct val="90000"/>
        </a:lnSpc>
        <a:spcBef>
          <a:spcPct val="0"/>
        </a:spcBef>
        <a:spcAft>
          <a:spcPct val="0"/>
        </a:spcAft>
        <a:defRPr sz="3300" kern="1200">
          <a:solidFill>
            <a:schemeClr val="bg1"/>
          </a:solidFill>
          <a:latin typeface="+mj-lt"/>
          <a:ea typeface="+mj-ea"/>
          <a:cs typeface="+mj-cs"/>
        </a:defRPr>
      </a:lvl1pPr>
      <a:lvl2pPr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bg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bg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kern="1200">
          <a:solidFill>
            <a:schemeClr val="bg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bg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bg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404664"/>
            <a:ext cx="8871144" cy="1872208"/>
          </a:xfrm>
        </p:spPr>
        <p:txBody>
          <a:bodyPr/>
          <a:lstStyle/>
          <a:p>
            <a:pPr algn="l"/>
            <a:r>
              <a:rPr lang="ru-RU" sz="6600" dirty="0"/>
              <a:t>Корь</a:t>
            </a:r>
            <a:r>
              <a:rPr lang="ru-RU" sz="3600" dirty="0"/>
              <a:t> </a:t>
            </a:r>
            <a:r>
              <a:rPr lang="ru-RU" sz="3600" dirty="0" smtClean="0"/>
              <a:t/>
            </a:r>
            <a:br>
              <a:rPr lang="ru-RU" sz="3600" dirty="0" smtClean="0"/>
            </a:br>
            <a:r>
              <a:rPr lang="ru-RU" sz="3200" dirty="0" err="1" smtClean="0"/>
              <a:t>высококонтагиозное</a:t>
            </a:r>
            <a:r>
              <a:rPr lang="ru-RU" sz="3200" dirty="0" smtClean="0"/>
              <a:t> </a:t>
            </a:r>
            <a:r>
              <a:rPr lang="ru-RU" sz="3200" dirty="0"/>
              <a:t>(чрезвычайно заразное) острое вирусное </a:t>
            </a:r>
            <a:r>
              <a:rPr lang="ru-RU" sz="3200" dirty="0" smtClean="0"/>
              <a:t>заболевание </a:t>
            </a:r>
            <a:endParaRPr lang="ru-RU" sz="3200" dirty="0"/>
          </a:p>
        </p:txBody>
      </p:sp>
      <p:sp>
        <p:nvSpPr>
          <p:cNvPr id="4" name="TextBox 3"/>
          <p:cNvSpPr txBox="1"/>
          <p:nvPr/>
        </p:nvSpPr>
        <p:spPr>
          <a:xfrm>
            <a:off x="4717032" y="5517232"/>
            <a:ext cx="4261616" cy="923330"/>
          </a:xfrm>
          <a:prstGeom prst="rect">
            <a:avLst/>
          </a:prstGeom>
          <a:noFill/>
        </p:spPr>
        <p:txBody>
          <a:bodyPr wrap="none" rtlCol="0">
            <a:spAutoFit/>
          </a:bodyPr>
          <a:lstStyle/>
          <a:p>
            <a:r>
              <a:rPr lang="ru-RU" dirty="0" smtClean="0">
                <a:solidFill>
                  <a:schemeClr val="bg1">
                    <a:lumMod val="75000"/>
                  </a:schemeClr>
                </a:solidFill>
              </a:rPr>
              <a:t>МБДОУ – детский сад компенсирующего </a:t>
            </a:r>
          </a:p>
          <a:p>
            <a:r>
              <a:rPr lang="ru-RU" dirty="0" smtClean="0">
                <a:solidFill>
                  <a:schemeClr val="bg1">
                    <a:lumMod val="75000"/>
                  </a:schemeClr>
                </a:solidFill>
              </a:rPr>
              <a:t>вида «Центр «Радуга»</a:t>
            </a:r>
          </a:p>
          <a:p>
            <a:r>
              <a:rPr lang="ru-RU" dirty="0" err="1" smtClean="0">
                <a:solidFill>
                  <a:schemeClr val="bg1">
                    <a:lumMod val="75000"/>
                  </a:schemeClr>
                </a:solidFill>
              </a:rPr>
              <a:t>Цепаева</a:t>
            </a:r>
            <a:r>
              <a:rPr lang="ru-RU" dirty="0" smtClean="0">
                <a:solidFill>
                  <a:schemeClr val="bg1">
                    <a:lumMod val="75000"/>
                  </a:schemeClr>
                </a:solidFill>
              </a:rPr>
              <a:t> Оксана Анатольевна, медсестра</a:t>
            </a:r>
            <a:endParaRPr lang="ru-RU" dirty="0">
              <a:solidFill>
                <a:schemeClr val="bg1">
                  <a:lumMod val="75000"/>
                </a:schemeClr>
              </a:solidFill>
            </a:endParaRPr>
          </a:p>
        </p:txBody>
      </p:sp>
    </p:spTree>
    <p:extLst>
      <p:ext uri="{BB962C8B-B14F-4D97-AF65-F5344CB8AC3E}">
        <p14:creationId xmlns:p14="http://schemas.microsoft.com/office/powerpoint/2010/main" val="3761368724"/>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Период пигментации</a:t>
            </a:r>
            <a:endParaRPr lang="ru-RU"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9493"/>
          <a:stretch/>
        </p:blipFill>
        <p:spPr bwMode="auto">
          <a:xfrm>
            <a:off x="2915816" y="1844824"/>
            <a:ext cx="4412020" cy="471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707862"/>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65125"/>
            <a:ext cx="8047806" cy="1325563"/>
          </a:xfrm>
        </p:spPr>
        <p:txBody>
          <a:bodyPr/>
          <a:lstStyle/>
          <a:p>
            <a:r>
              <a:rPr lang="ru-RU" dirty="0" smtClean="0"/>
              <a:t>Осложнения после кори</a:t>
            </a:r>
            <a:endParaRPr lang="ru-RU" dirty="0"/>
          </a:p>
        </p:txBody>
      </p:sp>
      <p:sp>
        <p:nvSpPr>
          <p:cNvPr id="3" name="Объект 2"/>
          <p:cNvSpPr>
            <a:spLocks noGrp="1"/>
          </p:cNvSpPr>
          <p:nvPr>
            <p:ph idx="1"/>
          </p:nvPr>
        </p:nvSpPr>
        <p:spPr>
          <a:xfrm>
            <a:off x="323528" y="1825625"/>
            <a:ext cx="8496944" cy="4351338"/>
          </a:xfrm>
        </p:spPr>
        <p:txBody>
          <a:bodyPr/>
          <a:lstStyle/>
          <a:p>
            <a:pPr marL="0" indent="0">
              <a:buNone/>
            </a:pPr>
            <a:r>
              <a:rPr lang="ru-RU" dirty="0" smtClean="0"/>
              <a:t>Большинство </a:t>
            </a:r>
            <a:r>
              <a:rPr lang="ru-RU" dirty="0"/>
              <a:t>смертельных случаев кори происходит из-за осложнений, связанных с этой болезнью. Чаще всего осложнения развиваются у детей в возрасте до пяти лет или у взрослых людей старше 20 лет. Самые серьезные осложнения включают слепоту, </a:t>
            </a:r>
            <a:r>
              <a:rPr lang="ru-RU" dirty="0" err="1" smtClean="0"/>
              <a:t>менингоэнцефалит</a:t>
            </a:r>
            <a:r>
              <a:rPr lang="ru-RU" dirty="0" smtClean="0"/>
              <a:t> </a:t>
            </a:r>
            <a:r>
              <a:rPr lang="ru-RU" dirty="0"/>
              <a:t>(инфекцию, приводящую к отеку головного мозга), тяжелую диарею и связанную с ней дегидратацию, ушные инфекции и тяжелые инфекции дыхательных путей, такие как пневмония. Тяжелое течение кори более вероятно среди плохо питающихся детей младшего возраста, особенно тех, кто испытывает недостаток витамина А, или чья иммунная система ослаблена ВИЧ/СПИДом или другими болезнями</a:t>
            </a:r>
            <a:r>
              <a:rPr lang="ru-RU" dirty="0" smtClean="0"/>
              <a:t>.</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97152"/>
            <a:ext cx="3022736" cy="189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202849"/>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4" cy="1325563"/>
          </a:xfrm>
        </p:spPr>
        <p:txBody>
          <a:bodyPr/>
          <a:lstStyle/>
          <a:p>
            <a:pPr algn="ctr"/>
            <a:r>
              <a:rPr lang="ru-RU" sz="2800" dirty="0">
                <a:solidFill>
                  <a:srgbClr val="FF0000"/>
                </a:solidFill>
              </a:rPr>
              <a:t>В 30% случаев корь приводит к </a:t>
            </a:r>
            <a:r>
              <a:rPr lang="ru-RU" sz="2800" dirty="0" smtClean="0">
                <a:solidFill>
                  <a:srgbClr val="FF0000"/>
                </a:solidFill>
              </a:rPr>
              <a:t>осложнениям.</a:t>
            </a:r>
            <a:br>
              <a:rPr lang="ru-RU" sz="2800" dirty="0" smtClean="0">
                <a:solidFill>
                  <a:srgbClr val="FF0000"/>
                </a:solidFill>
              </a:rPr>
            </a:br>
            <a:r>
              <a:rPr lang="ru-RU" sz="2800" dirty="0" smtClean="0">
                <a:solidFill>
                  <a:srgbClr val="FF0000"/>
                </a:solidFill>
              </a:rPr>
              <a:t>Наиболее </a:t>
            </a:r>
            <a:r>
              <a:rPr lang="ru-RU" sz="2800" dirty="0">
                <a:solidFill>
                  <a:srgbClr val="FF0000"/>
                </a:solidFill>
              </a:rPr>
              <a:t>часто осложнения встречаются у детей младше 5 лет и лиц старше 20 летнего возраста</a:t>
            </a:r>
          </a:p>
        </p:txBody>
      </p:sp>
      <p:sp>
        <p:nvSpPr>
          <p:cNvPr id="3" name="Объект 2"/>
          <p:cNvSpPr>
            <a:spLocks noGrp="1"/>
          </p:cNvSpPr>
          <p:nvPr>
            <p:ph idx="1"/>
          </p:nvPr>
        </p:nvSpPr>
        <p:spPr>
          <a:xfrm>
            <a:off x="323528" y="1825625"/>
            <a:ext cx="8496944" cy="4351338"/>
          </a:xfrm>
        </p:spPr>
        <p:txBody>
          <a:bodyPr/>
          <a:lstStyle/>
          <a:p>
            <a:pPr marL="0" indent="0">
              <a:buNone/>
            </a:pPr>
            <a:r>
              <a:rPr lang="ru-RU" sz="1800" dirty="0"/>
              <a:t>Наиболее распространенные осложнения -диарея, пневмония, отит и другие бактериальные инфекции, а также слепота, поражения слуха, умственная отсталость. Больные корью особенно восприимчивы к стрептококковой инфекции. Поражение вирусом кори слизистой оболочки респираторного тракта может приводить к развитию бронхита, ложного крупа, </a:t>
            </a:r>
            <a:r>
              <a:rPr lang="ru-RU" sz="1800" dirty="0" err="1"/>
              <a:t>бронхиолита</a:t>
            </a:r>
            <a:r>
              <a:rPr lang="ru-RU" sz="1800" dirty="0"/>
              <a:t>, а также обусловить наиболее частое осложнение кори - пневмонию. По генезу она вирусно-бактериальная. Большую роль играет наслоившаяся вторичная бактериальная микрофлора. Но при некоторых формах пневмонии основную роль играет вирус. К таким осложнениям можно отнести интерстициальную гигантоклеточную пневмонию, которая чаще всего развивается у лиц с иммунодефицитами (у онкологических больных она выявляется у 50-60%, у ВИЧ-инфицированных - у 60-82%), протекает тяжело, сопровождается одышкой, в легких выявляются инфильтративные изменения, в мокроте можно обнаружить многоядерные гигантские клетки</a:t>
            </a:r>
            <a:r>
              <a:rPr lang="ru-RU" sz="1800" dirty="0" smtClean="0"/>
              <a:t>.</a:t>
            </a:r>
            <a:endParaRPr lang="ru-RU" sz="1800" dirty="0"/>
          </a:p>
        </p:txBody>
      </p:sp>
    </p:spTree>
    <p:extLst>
      <p:ext uri="{BB962C8B-B14F-4D97-AF65-F5344CB8AC3E}">
        <p14:creationId xmlns:p14="http://schemas.microsoft.com/office/powerpoint/2010/main" val="3835429321"/>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25625"/>
            <a:ext cx="8640960" cy="4351338"/>
          </a:xfrm>
        </p:spPr>
        <p:txBody>
          <a:bodyPr/>
          <a:lstStyle/>
          <a:p>
            <a:pPr marL="0" indent="0">
              <a:buNone/>
            </a:pPr>
            <a:r>
              <a:rPr lang="ru-RU" sz="2000" dirty="0"/>
              <a:t>Конъюнктивит является обязательным проявлением кори, но у некоторых больных помимо конъюнктивы может поражаться и роговица. </a:t>
            </a:r>
            <a:r>
              <a:rPr lang="ru-RU" sz="2000" dirty="0" err="1"/>
              <a:t>Кератоконъюнктивит</a:t>
            </a:r>
            <a:r>
              <a:rPr lang="ru-RU" sz="2000" dirty="0"/>
              <a:t> является осложнением, которое иногда может привести к слепоте. К редким осложнениям относятся миокардит, гепатит, </a:t>
            </a:r>
            <a:r>
              <a:rPr lang="ru-RU" sz="2000" dirty="0" err="1"/>
              <a:t>гломерулонефрит</a:t>
            </a:r>
            <a:r>
              <a:rPr lang="ru-RU" sz="2000" dirty="0"/>
              <a:t>. При вторичной бактериальной пневмонии может развиться абсцесс легкого.</a:t>
            </a:r>
          </a:p>
          <a:p>
            <a:pPr marL="0" indent="0">
              <a:buNone/>
            </a:pPr>
            <a:r>
              <a:rPr lang="ru-RU" sz="2000" dirty="0"/>
              <a:t>В одном случае на 1000-2000 заболеваний корью регистрируется энцефалит (обычно через 2-21 день после появления сыпи), часто начинаясь с подъема температуры, судорог и комы. </a:t>
            </a:r>
          </a:p>
          <a:p>
            <a:pPr marL="0" indent="0">
              <a:buNone/>
            </a:pPr>
            <a:r>
              <a:rPr lang="ru-RU" sz="2000" dirty="0"/>
              <a:t>У одного на сотню тысяч переболевших корью развивается тяжелое хроническое заболевание - подострый </a:t>
            </a:r>
            <a:r>
              <a:rPr lang="ru-RU" sz="2000" dirty="0" err="1"/>
              <a:t>склерозирующий</a:t>
            </a:r>
            <a:r>
              <a:rPr lang="ru-RU" sz="2000" dirty="0"/>
              <a:t> панэнцефалит (ПСПЭ).  Оно развивается через месяцы и годы после заболевания корью, вызывая интеллектуальную деградацию, судорожные припадки, двигательные нарушения; заканчивается заболевание обычно летально. </a:t>
            </a:r>
          </a:p>
          <a:p>
            <a:pPr marL="0" indent="0">
              <a:buNone/>
            </a:pPr>
            <a:r>
              <a:rPr lang="ru-RU" sz="2000" dirty="0"/>
              <a:t>Заболевание опасно для беременных. Если беременная женщина заболела корью, то вероятность выкидыша и патологий плода составляет около 20%.</a:t>
            </a:r>
          </a:p>
          <a:p>
            <a:pPr marL="0" indent="0">
              <a:buNone/>
            </a:pPr>
            <a:endParaRPr lang="ru-RU"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2160240" cy="144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83840"/>
            <a:ext cx="2317440" cy="154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49125"/>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886700" cy="1325563"/>
          </a:xfrm>
        </p:spPr>
        <p:txBody>
          <a:bodyPr/>
          <a:lstStyle/>
          <a:p>
            <a:r>
              <a:rPr lang="ru-RU" dirty="0"/>
              <a:t>Кто подвергается риску?</a:t>
            </a:r>
          </a:p>
        </p:txBody>
      </p:sp>
      <p:sp>
        <p:nvSpPr>
          <p:cNvPr id="3" name="Объект 2"/>
          <p:cNvSpPr>
            <a:spLocks noGrp="1"/>
          </p:cNvSpPr>
          <p:nvPr>
            <p:ph idx="1"/>
          </p:nvPr>
        </p:nvSpPr>
        <p:spPr>
          <a:xfrm>
            <a:off x="251520" y="1825625"/>
            <a:ext cx="8640960" cy="4351338"/>
          </a:xfrm>
        </p:spPr>
        <p:txBody>
          <a:bodyPr/>
          <a:lstStyle/>
          <a:p>
            <a:pPr marL="0" indent="0">
              <a:buNone/>
            </a:pPr>
            <a:r>
              <a:rPr lang="ru-RU" dirty="0" err="1"/>
              <a:t>Невакцинированные</a:t>
            </a:r>
            <a:r>
              <a:rPr lang="ru-RU" dirty="0"/>
              <a:t> дети раннего возраста подвергаются самому высокому риску заболевания корью и развития осложнений, включая смертельный исход. </a:t>
            </a:r>
            <a:r>
              <a:rPr lang="ru-RU" dirty="0" err="1"/>
              <a:t>Невакцинированные</a:t>
            </a:r>
            <a:r>
              <a:rPr lang="ru-RU" dirty="0"/>
              <a:t> беременные женщины также подвергаются риску. Заразиться корью может любой человек, не имеющий иммунитета — тот, кто не был вакцинирован или тот, кто не выработал иммунитет после вакцинации</a:t>
            </a:r>
            <a:r>
              <a:rPr lang="ru-RU" dirty="0" smtClean="0"/>
              <a:t>.</a:t>
            </a:r>
            <a:endParaRPr lang="ru-RU" dirty="0"/>
          </a:p>
          <a:p>
            <a:pPr marL="0" indent="0">
              <a:buNone/>
            </a:pPr>
            <a:r>
              <a:rPr lang="ru-RU" dirty="0"/>
              <a:t>Самые смертоносные вспышки кори происходят в странах, переживающих стихийные бедствия и конфликты или возвращающихся к нормальной жизни после таких событий. </a:t>
            </a:r>
          </a:p>
        </p:txBody>
      </p:sp>
    </p:spTree>
    <p:extLst>
      <p:ext uri="{BB962C8B-B14F-4D97-AF65-F5344CB8AC3E}">
        <p14:creationId xmlns:p14="http://schemas.microsoft.com/office/powerpoint/2010/main" val="1185624897"/>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886700" cy="1325563"/>
          </a:xfrm>
        </p:spPr>
        <p:txBody>
          <a:bodyPr/>
          <a:lstStyle/>
          <a:p>
            <a:r>
              <a:rPr lang="ru-RU" dirty="0"/>
              <a:t>Лечение</a:t>
            </a:r>
          </a:p>
        </p:txBody>
      </p:sp>
      <p:sp>
        <p:nvSpPr>
          <p:cNvPr id="3" name="Объект 2"/>
          <p:cNvSpPr>
            <a:spLocks noGrp="1"/>
          </p:cNvSpPr>
          <p:nvPr>
            <p:ph idx="1"/>
          </p:nvPr>
        </p:nvSpPr>
        <p:spPr>
          <a:xfrm>
            <a:off x="323528" y="1825625"/>
            <a:ext cx="8496944" cy="4351338"/>
          </a:xfrm>
        </p:spPr>
        <p:txBody>
          <a:bodyPr/>
          <a:lstStyle/>
          <a:p>
            <a:pPr marL="0" indent="0" algn="ctr">
              <a:buNone/>
            </a:pPr>
            <a:r>
              <a:rPr lang="ru-RU" sz="2800" dirty="0"/>
              <a:t>Какого-либо специального лечения, направленного против вируса кори, не существует. </a:t>
            </a:r>
            <a:endParaRPr lang="ru-RU" sz="2800" dirty="0" smtClean="0"/>
          </a:p>
          <a:p>
            <a:pPr marL="0" indent="0">
              <a:buNone/>
            </a:pPr>
            <a:r>
              <a:rPr lang="ru-RU" dirty="0" smtClean="0"/>
              <a:t>Проводится только симптоматическое лечение, направленное на снижение интоксикации, профилактику присоединения бактериальных инфекций, либо лечение уже непосредственно серьезнейших, угрожающих жизни осложнений – пневмоний, </a:t>
            </a:r>
            <a:r>
              <a:rPr lang="ru-RU" dirty="0" err="1" smtClean="0"/>
              <a:t>менингоэнцефалитов</a:t>
            </a:r>
            <a:r>
              <a:rPr lang="ru-RU" dirty="0" smtClean="0"/>
              <a:t>, </a:t>
            </a:r>
            <a:r>
              <a:rPr lang="ru-RU" dirty="0" err="1" smtClean="0"/>
              <a:t>кератоконъюктивитов</a:t>
            </a:r>
            <a:r>
              <a:rPr lang="ru-RU" dirty="0" smtClean="0"/>
              <a:t>, </a:t>
            </a:r>
            <a:r>
              <a:rPr lang="ru-RU" dirty="0" err="1" smtClean="0"/>
              <a:t>гломерулонефритов</a:t>
            </a:r>
            <a:r>
              <a:rPr lang="ru-RU" dirty="0" smtClean="0"/>
              <a:t> и пр.</a:t>
            </a:r>
            <a:endParaRPr lang="ru-RU" dirty="0"/>
          </a:p>
        </p:txBody>
      </p:sp>
    </p:spTree>
    <p:extLst>
      <p:ext uri="{BB962C8B-B14F-4D97-AF65-F5344CB8AC3E}">
        <p14:creationId xmlns:p14="http://schemas.microsoft.com/office/powerpoint/2010/main" val="1994909960"/>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886700" cy="1325563"/>
          </a:xfrm>
        </p:spPr>
        <p:txBody>
          <a:bodyPr/>
          <a:lstStyle/>
          <a:p>
            <a:r>
              <a:rPr lang="ru-RU" dirty="0"/>
              <a:t>Профилактика</a:t>
            </a:r>
          </a:p>
        </p:txBody>
      </p:sp>
      <p:sp>
        <p:nvSpPr>
          <p:cNvPr id="3" name="Объект 2"/>
          <p:cNvSpPr>
            <a:spLocks noGrp="1"/>
          </p:cNvSpPr>
          <p:nvPr>
            <p:ph idx="1"/>
          </p:nvPr>
        </p:nvSpPr>
        <p:spPr>
          <a:xfrm>
            <a:off x="251520" y="1825625"/>
            <a:ext cx="8640960" cy="4351338"/>
          </a:xfrm>
        </p:spPr>
        <p:txBody>
          <a:bodyPr/>
          <a:lstStyle/>
          <a:p>
            <a:pPr marL="0" indent="0">
              <a:buNone/>
            </a:pPr>
            <a:r>
              <a:rPr lang="ru-RU" dirty="0" smtClean="0"/>
              <a:t>Противокоревая </a:t>
            </a:r>
            <a:r>
              <a:rPr lang="ru-RU" dirty="0"/>
              <a:t>вакцина используется на протяжении более 50 лет. Она безопасна, эффективна и </a:t>
            </a:r>
            <a:r>
              <a:rPr lang="ru-RU" dirty="0" smtClean="0"/>
              <a:t>бесплатна. </a:t>
            </a:r>
            <a:endParaRPr lang="ru-RU" dirty="0"/>
          </a:p>
          <a:p>
            <a:pPr marL="0" indent="0">
              <a:buNone/>
            </a:pPr>
            <a:r>
              <a:rPr lang="ru-RU" dirty="0"/>
              <a:t>Противокоревую вакцину часто объединяют с вакцинами против краснухи и/или свинки в странах, где эти болезни представляют проблемы. Она одинаково эффективна как в виде моновакцины, так и в комбинированном виде. </a:t>
            </a:r>
          </a:p>
          <a:p>
            <a:pPr marL="0" indent="0">
              <a:buNone/>
            </a:pPr>
            <a:r>
              <a:rPr lang="ru-RU" dirty="0"/>
              <a:t>В 2015 году около 85% всех детей в мире получили 1 дозу противокоревой вакцины в течение первого года жизни в ходе оказания регулярных медицинских услуг, по сравнению с 73% в 2000 году. Для обеспечения иммунитета и предотвращения вспышек болезни рекомендуются 2 дозы вакцины, так как примерно у 15% вакцинированных детей после первой дозы иммунитет не вырабатывается.</a:t>
            </a:r>
          </a:p>
        </p:txBody>
      </p:sp>
    </p:spTree>
    <p:extLst>
      <p:ext uri="{BB962C8B-B14F-4D97-AF65-F5344CB8AC3E}">
        <p14:creationId xmlns:p14="http://schemas.microsoft.com/office/powerpoint/2010/main" val="3831853704"/>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064" y="332656"/>
            <a:ext cx="7886700" cy="1325563"/>
          </a:xfrm>
        </p:spPr>
        <p:txBody>
          <a:bodyPr/>
          <a:lstStyle/>
          <a:p>
            <a:r>
              <a:rPr lang="ru-RU" dirty="0" smtClean="0"/>
              <a:t>Противопоказания для вакцинации</a:t>
            </a:r>
            <a:endParaRPr lang="ru-RU" dirty="0"/>
          </a:p>
        </p:txBody>
      </p:sp>
      <p:sp>
        <p:nvSpPr>
          <p:cNvPr id="3" name="Объект 2"/>
          <p:cNvSpPr>
            <a:spLocks noGrp="1"/>
          </p:cNvSpPr>
          <p:nvPr>
            <p:ph idx="1"/>
          </p:nvPr>
        </p:nvSpPr>
        <p:spPr>
          <a:xfrm>
            <a:off x="251520" y="1825625"/>
            <a:ext cx="8640960" cy="4351338"/>
          </a:xfrm>
        </p:spPr>
        <p:txBody>
          <a:bodyPr/>
          <a:lstStyle/>
          <a:p>
            <a:pPr marL="0" indent="0">
              <a:buNone/>
            </a:pPr>
            <a:r>
              <a:rPr lang="ru-RU" u="sng" dirty="0"/>
              <a:t>Временными противопоказаниями являются:</a:t>
            </a:r>
          </a:p>
          <a:p>
            <a:pPr marL="0" indent="0">
              <a:buNone/>
            </a:pPr>
            <a:r>
              <a:rPr lang="ru-RU" dirty="0"/>
              <a:t>- острые инфекционные и неинфекционные заболевания или обострение хронических заболеваний (вакцинация откладывается до выздоровления или ремиссии),</a:t>
            </a:r>
          </a:p>
          <a:p>
            <a:pPr marL="0" indent="0">
              <a:buNone/>
            </a:pPr>
            <a:r>
              <a:rPr lang="ru-RU" dirty="0"/>
              <a:t>- беременность</a:t>
            </a:r>
            <a:r>
              <a:rPr lang="ru-RU" dirty="0" smtClean="0"/>
              <a:t>.</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149080"/>
            <a:ext cx="2857500"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192501"/>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u="sng" dirty="0"/>
              <a:t>Постоянными противопоказаниями являются:</a:t>
            </a:r>
          </a:p>
          <a:p>
            <a:pPr marL="0" indent="0">
              <a:buNone/>
            </a:pPr>
            <a:r>
              <a:rPr lang="ru-RU" dirty="0"/>
              <a:t>- тяжелые аллергические реакции на </a:t>
            </a:r>
            <a:r>
              <a:rPr lang="ru-RU" dirty="0" err="1"/>
              <a:t>аминогликозиды</a:t>
            </a:r>
            <a:r>
              <a:rPr lang="ru-RU" dirty="0"/>
              <a:t>,</a:t>
            </a:r>
          </a:p>
          <a:p>
            <a:pPr marL="0" indent="0">
              <a:buNone/>
            </a:pPr>
            <a:r>
              <a:rPr lang="ru-RU" dirty="0"/>
              <a:t>- на куриный или перепелиный белок (в зависимости от вида конкретной вакцины, если она произведена с использованием куриных или перепелиных яиц),</a:t>
            </a:r>
          </a:p>
          <a:p>
            <a:pPr marL="0" indent="0">
              <a:buNone/>
            </a:pPr>
            <a:r>
              <a:rPr lang="ru-RU" dirty="0"/>
              <a:t>- первичный иммунодефицит,</a:t>
            </a:r>
          </a:p>
          <a:p>
            <a:pPr marL="0" indent="0">
              <a:buNone/>
            </a:pPr>
            <a:r>
              <a:rPr lang="ru-RU" dirty="0"/>
              <a:t>- злокачественные заболевания крови и новообразования,</a:t>
            </a:r>
          </a:p>
          <a:p>
            <a:pPr marL="0" indent="0">
              <a:buNone/>
            </a:pPr>
            <a:r>
              <a:rPr lang="ru-RU" dirty="0"/>
              <a:t>- выраженная реакция (гипертермия выше </a:t>
            </a:r>
            <a:r>
              <a:rPr lang="ru-RU" dirty="0" smtClean="0"/>
              <a:t>40</a:t>
            </a:r>
            <a:r>
              <a:rPr lang="ru-RU" baseline="30000" dirty="0" smtClean="0"/>
              <a:t>0</a:t>
            </a:r>
            <a:r>
              <a:rPr lang="ru-RU" dirty="0" smtClean="0"/>
              <a:t>С</a:t>
            </a:r>
            <a:r>
              <a:rPr lang="ru-RU" dirty="0"/>
              <a:t>, гиперемия или отек более 8 см в диаметре в месте введения) или осложнение на предыдущее введение коревой вакцины</a:t>
            </a:r>
          </a:p>
          <a:p>
            <a:pPr marL="0" indent="0">
              <a:buNone/>
            </a:pPr>
            <a:r>
              <a:rPr lang="ru-RU" dirty="0"/>
              <a:t>ВИЧ-инфекция не является противопоказанием к вакцинации.</a:t>
            </a:r>
          </a:p>
          <a:p>
            <a:endParaRPr lang="ru-RU" dirty="0"/>
          </a:p>
        </p:txBody>
      </p:sp>
      <p:sp>
        <p:nvSpPr>
          <p:cNvPr id="4" name="Прямоугольник 3"/>
          <p:cNvSpPr/>
          <p:nvPr/>
        </p:nvSpPr>
        <p:spPr>
          <a:xfrm>
            <a:off x="4572000" y="404664"/>
            <a:ext cx="4499992" cy="1323439"/>
          </a:xfrm>
          <a:prstGeom prst="rect">
            <a:avLst/>
          </a:prstGeom>
        </p:spPr>
        <p:txBody>
          <a:bodyPr wrap="square">
            <a:spAutoFit/>
          </a:bodyPr>
          <a:lstStyle/>
          <a:p>
            <a:r>
              <a:rPr lang="ru-RU" sz="2000" dirty="0">
                <a:solidFill>
                  <a:srgbClr val="FF0000"/>
                </a:solidFill>
              </a:rPr>
              <a:t>Тяжелее всего корь протекает у маленьких детей до 5 лет, одно из самых грозных осложнений — это смертельный случай.</a:t>
            </a:r>
          </a:p>
        </p:txBody>
      </p:sp>
    </p:spTree>
    <p:extLst>
      <p:ext uri="{BB962C8B-B14F-4D97-AF65-F5344CB8AC3E}">
        <p14:creationId xmlns:p14="http://schemas.microsoft.com/office/powerpoint/2010/main" val="3263917326"/>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Реакции после прививки</a:t>
            </a:r>
            <a:endParaRPr lang="ru-RU" dirty="0"/>
          </a:p>
        </p:txBody>
      </p:sp>
      <p:sp>
        <p:nvSpPr>
          <p:cNvPr id="3" name="Объект 2"/>
          <p:cNvSpPr>
            <a:spLocks noGrp="1"/>
          </p:cNvSpPr>
          <p:nvPr>
            <p:ph idx="1"/>
          </p:nvPr>
        </p:nvSpPr>
        <p:spPr/>
        <p:txBody>
          <a:bodyPr/>
          <a:lstStyle/>
          <a:p>
            <a:pPr marL="0" indent="0">
              <a:buNone/>
            </a:pPr>
            <a:r>
              <a:rPr lang="ru-RU" dirty="0" smtClean="0"/>
              <a:t>Местные </a:t>
            </a:r>
            <a:r>
              <a:rPr lang="ru-RU" dirty="0"/>
              <a:t>беспокоят не более двух дней и характеризуются возникновением отёка тканей и покраснения в месте введения вакцины.</a:t>
            </a:r>
          </a:p>
          <a:p>
            <a:pPr marL="0" indent="0">
              <a:buNone/>
            </a:pPr>
            <a:r>
              <a:rPr lang="ru-RU" dirty="0"/>
              <a:t>К общим реакциям относится гиперемия или покраснение зева, насморк, редкий лёгкий кашель и развитие конъюнктивита или воспаления слизистой оболочки глаза.</a:t>
            </a:r>
          </a:p>
          <a:p>
            <a:pPr marL="0" indent="0">
              <a:buNone/>
            </a:pPr>
            <a:r>
              <a:rPr lang="ru-RU" dirty="0"/>
              <a:t>Иногда бывает недомогание, снижение аппетита, </a:t>
            </a:r>
            <a:r>
              <a:rPr lang="ru-RU" dirty="0" err="1"/>
              <a:t>кореподобная</a:t>
            </a:r>
            <a:r>
              <a:rPr lang="ru-RU" dirty="0"/>
              <a:t> сыпь и носовое кровотечение.</a:t>
            </a:r>
          </a:p>
          <a:p>
            <a:pPr marL="0" indent="0">
              <a:buNone/>
            </a:pPr>
            <a:r>
              <a:rPr lang="ru-RU" dirty="0"/>
              <a:t>После прививки от кори, возможно, повышение температуры, которая может произойти не сразу, а спустя 6 дней.</a:t>
            </a:r>
          </a:p>
        </p:txBody>
      </p:sp>
    </p:spTree>
    <p:extLst>
      <p:ext uri="{BB962C8B-B14F-4D97-AF65-F5344CB8AC3E}">
        <p14:creationId xmlns:p14="http://schemas.microsoft.com/office/powerpoint/2010/main" val="267868085"/>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886700" cy="1325563"/>
          </a:xfrm>
        </p:spPr>
        <p:txBody>
          <a:bodyPr/>
          <a:lstStyle/>
          <a:p>
            <a:r>
              <a:rPr lang="ru-RU" dirty="0"/>
              <a:t>Основные факты</a:t>
            </a:r>
          </a:p>
        </p:txBody>
      </p:sp>
      <p:sp>
        <p:nvSpPr>
          <p:cNvPr id="3" name="Объект 2"/>
          <p:cNvSpPr>
            <a:spLocks noGrp="1"/>
          </p:cNvSpPr>
          <p:nvPr>
            <p:ph idx="1"/>
          </p:nvPr>
        </p:nvSpPr>
        <p:spPr>
          <a:xfrm>
            <a:off x="107504" y="1825625"/>
            <a:ext cx="8928992" cy="4051647"/>
          </a:xfrm>
        </p:spPr>
        <p:txBody>
          <a:bodyPr/>
          <a:lstStyle/>
          <a:p>
            <a:pPr marL="0" indent="0">
              <a:buNone/>
            </a:pPr>
            <a:r>
              <a:rPr lang="ru-RU" dirty="0"/>
              <a:t>Корь является одной из основных причин смерти среди детей раннего возраста, даже несмотря на наличие безопасной и эффективной </a:t>
            </a:r>
            <a:r>
              <a:rPr lang="ru-RU" dirty="0" smtClean="0"/>
              <a:t>вакцины</a:t>
            </a:r>
            <a:r>
              <a:rPr lang="ru-RU" dirty="0"/>
              <a:t>.</a:t>
            </a:r>
          </a:p>
          <a:p>
            <a:pPr marL="0" indent="0">
              <a:buNone/>
            </a:pPr>
            <a:r>
              <a:rPr lang="ru-RU" dirty="0"/>
              <a:t>В 2015 году в глобальных масштабах произошло 134 200 случаев смерти от кори — почти 367 случаев в день или 15 случаев в час.</a:t>
            </a:r>
          </a:p>
          <a:p>
            <a:pPr marL="0" indent="0">
              <a:buNone/>
            </a:pPr>
            <a:r>
              <a:rPr lang="ru-RU" dirty="0"/>
              <a:t>За период с 2000 по 2015 год противокоревая вакцинация привела к снижению глобальной смертности от кори на 79%.</a:t>
            </a:r>
          </a:p>
          <a:p>
            <a:pPr marL="0" indent="0">
              <a:buNone/>
            </a:pPr>
            <a:r>
              <a:rPr lang="ru-RU" dirty="0"/>
              <a:t>В 2015 году около 85% всех детей в мире получили одну дозу противокоревой вакцины в течение первого года жизни в ходе оказания регулярных медицинских услуг, по сравнению с 73% в 2000 году.</a:t>
            </a:r>
          </a:p>
          <a:p>
            <a:pPr marL="0" indent="0">
              <a:buNone/>
            </a:pPr>
            <a:r>
              <a:rPr lang="ru-RU" dirty="0"/>
              <a:t>В 2000-2015 гг. вакцинация от кори предотвратила, по оценкам, 20,3 миллиона случаев смерти, сделав вакцину от кори одним из наиболее выгодных достижений общественного здравоохранения.</a:t>
            </a:r>
          </a:p>
          <a:p>
            <a:endParaRPr lang="ru-RU" dirty="0"/>
          </a:p>
        </p:txBody>
      </p:sp>
    </p:spTree>
    <p:extLst>
      <p:ext uri="{BB962C8B-B14F-4D97-AF65-F5344CB8AC3E}">
        <p14:creationId xmlns:p14="http://schemas.microsoft.com/office/powerpoint/2010/main" val="359967638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Реакции после прививки:</a:t>
            </a:r>
          </a:p>
          <a:p>
            <a:r>
              <a:rPr lang="ru-RU" dirty="0" smtClean="0"/>
              <a:t>слабые</a:t>
            </a:r>
            <a:r>
              <a:rPr lang="ru-RU" dirty="0"/>
              <a:t>, когда температура повышается незначительно, не более чем на 1 °C, в это время у ребёнка практически отсутствуют все вышеназванные симптомы интоксикации;</a:t>
            </a:r>
          </a:p>
          <a:p>
            <a:r>
              <a:rPr lang="ru-RU" dirty="0" smtClean="0"/>
              <a:t>средней </a:t>
            </a:r>
            <a:r>
              <a:rPr lang="ru-RU" dirty="0"/>
              <a:t>степени тяжести сопровождаются повышением температуры до 37,6–38,5 °C с умеренно выраженными симптомами интоксикации;</a:t>
            </a:r>
          </a:p>
          <a:p>
            <a:r>
              <a:rPr lang="ru-RU" dirty="0"/>
              <a:t>сильные проявления после прививки характеризуются высокой температурой и выраженными, но кратковременными симптомами слабости, появления кашля, сыпи, покраснения горла.</a:t>
            </a:r>
          </a:p>
        </p:txBody>
      </p:sp>
      <p:sp>
        <p:nvSpPr>
          <p:cNvPr id="5" name="Прямоугольник 4"/>
          <p:cNvSpPr/>
          <p:nvPr/>
        </p:nvSpPr>
        <p:spPr>
          <a:xfrm>
            <a:off x="4542280" y="5373216"/>
            <a:ext cx="4572000" cy="1200329"/>
          </a:xfrm>
          <a:prstGeom prst="rect">
            <a:avLst/>
          </a:prstGeom>
        </p:spPr>
        <p:txBody>
          <a:bodyPr>
            <a:spAutoFit/>
          </a:bodyPr>
          <a:lstStyle/>
          <a:p>
            <a:r>
              <a:rPr lang="ru-RU" dirty="0">
                <a:solidFill>
                  <a:srgbClr val="FF0000"/>
                </a:solidFill>
              </a:rPr>
              <a:t>При первых же признаках появления </a:t>
            </a:r>
            <a:r>
              <a:rPr lang="ru-RU" dirty="0" smtClean="0">
                <a:solidFill>
                  <a:srgbClr val="FF0000"/>
                </a:solidFill>
              </a:rPr>
              <a:t>реакций </a:t>
            </a:r>
            <a:r>
              <a:rPr lang="ru-RU" dirty="0">
                <a:solidFill>
                  <a:srgbClr val="FF0000"/>
                </a:solidFill>
              </a:rPr>
              <a:t>на прививку нужно сообщить лечащему врачу, чтобы выяснить причину их возникновения.</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084" y="113232"/>
            <a:ext cx="3450100" cy="158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77138"/>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50968"/>
            <a:ext cx="7886700" cy="1325563"/>
          </a:xfrm>
        </p:spPr>
        <p:txBody>
          <a:bodyPr/>
          <a:lstStyle/>
          <a:p>
            <a:r>
              <a:rPr lang="ru-RU" dirty="0"/>
              <a:t>Виды вакцин от кори</a:t>
            </a:r>
          </a:p>
        </p:txBody>
      </p:sp>
      <p:sp>
        <p:nvSpPr>
          <p:cNvPr id="3" name="Объект 2"/>
          <p:cNvSpPr>
            <a:spLocks noGrp="1"/>
          </p:cNvSpPr>
          <p:nvPr>
            <p:ph idx="1"/>
          </p:nvPr>
        </p:nvSpPr>
        <p:spPr>
          <a:xfrm>
            <a:off x="251520" y="1825625"/>
            <a:ext cx="8712968" cy="4351338"/>
          </a:xfrm>
        </p:spPr>
        <p:txBody>
          <a:bodyPr/>
          <a:lstStyle/>
          <a:p>
            <a:pPr marL="0" indent="0">
              <a:buNone/>
            </a:pPr>
            <a:r>
              <a:rPr lang="ru-RU" dirty="0"/>
              <a:t>Вакцины от кори могут содержать живой вирус или </a:t>
            </a:r>
            <a:r>
              <a:rPr lang="ru-RU" dirty="0" err="1"/>
              <a:t>аттенуированный</a:t>
            </a:r>
            <a:r>
              <a:rPr lang="ru-RU" dirty="0"/>
              <a:t> (ослабленный). Они не вызывают заболевание у ребёнка, но при этом способствуют выработке иммунитета. </a:t>
            </a:r>
            <a:endParaRPr lang="ru-RU" dirty="0" smtClean="0"/>
          </a:p>
          <a:p>
            <a:r>
              <a:rPr lang="ru-RU" dirty="0"/>
              <a:t>Российская моновакцина ЖКВ (живая коревая вакцина).</a:t>
            </a:r>
          </a:p>
          <a:p>
            <a:r>
              <a:rPr lang="ru-RU" dirty="0"/>
              <a:t>вакцина «</a:t>
            </a:r>
            <a:r>
              <a:rPr lang="ru-RU" dirty="0" err="1"/>
              <a:t>Рувакс»Живая</a:t>
            </a:r>
            <a:r>
              <a:rPr lang="ru-RU" dirty="0"/>
              <a:t> моновакцина «</a:t>
            </a:r>
            <a:r>
              <a:rPr lang="ru-RU" dirty="0" err="1"/>
              <a:t>Рувакс</a:t>
            </a:r>
            <a:r>
              <a:rPr lang="ru-RU" dirty="0"/>
              <a:t>», произведённая во Франции.</a:t>
            </a:r>
          </a:p>
          <a:p>
            <a:r>
              <a:rPr lang="ru-RU" dirty="0"/>
              <a:t>Комбинированная MMR против кори (</a:t>
            </a:r>
            <a:r>
              <a:rPr lang="ru-RU" dirty="0" err="1"/>
              <a:t>measles</a:t>
            </a:r>
            <a:r>
              <a:rPr lang="ru-RU" dirty="0"/>
              <a:t>), эпидемического паротита (</a:t>
            </a:r>
            <a:r>
              <a:rPr lang="ru-RU" dirty="0" err="1"/>
              <a:t>mumps</a:t>
            </a:r>
            <a:r>
              <a:rPr lang="ru-RU" dirty="0"/>
              <a:t>) и краснухи (</a:t>
            </a:r>
            <a:r>
              <a:rPr lang="ru-RU" dirty="0" err="1"/>
              <a:t>rubella</a:t>
            </a:r>
            <a:r>
              <a:rPr lang="ru-RU" dirty="0"/>
              <a:t>), производство США.</a:t>
            </a:r>
          </a:p>
          <a:p>
            <a:r>
              <a:rPr lang="ru-RU" dirty="0"/>
              <a:t>Комбинированная вакцина «</a:t>
            </a:r>
            <a:r>
              <a:rPr lang="ru-RU" dirty="0" err="1"/>
              <a:t>Приорикс</a:t>
            </a:r>
            <a:r>
              <a:rPr lang="ru-RU" dirty="0"/>
              <a:t>» — Великобритания.</a:t>
            </a:r>
          </a:p>
          <a:p>
            <a:r>
              <a:rPr lang="ru-RU" dirty="0"/>
              <a:t>Вакцина </a:t>
            </a:r>
            <a:r>
              <a:rPr lang="ru-RU" dirty="0" err="1"/>
              <a:t>паротитно</a:t>
            </a:r>
            <a:r>
              <a:rPr lang="ru-RU" dirty="0"/>
              <a:t>-коревая российского </a:t>
            </a:r>
            <a:r>
              <a:rPr lang="ru-RU" dirty="0" smtClean="0"/>
              <a:t>производства (дивакцина).</a:t>
            </a:r>
          </a:p>
          <a:p>
            <a:pPr marL="0" indent="0">
              <a:buNone/>
            </a:pP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32656"/>
            <a:ext cx="1716782" cy="1144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445224"/>
            <a:ext cx="2026511" cy="118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426445"/>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лучше перенести прививку от кори</a:t>
            </a:r>
          </a:p>
        </p:txBody>
      </p:sp>
      <p:sp>
        <p:nvSpPr>
          <p:cNvPr id="3" name="Объект 2"/>
          <p:cNvSpPr>
            <a:spLocks noGrp="1"/>
          </p:cNvSpPr>
          <p:nvPr>
            <p:ph idx="1"/>
          </p:nvPr>
        </p:nvSpPr>
        <p:spPr>
          <a:xfrm>
            <a:off x="251520" y="1825625"/>
            <a:ext cx="8496944" cy="4351338"/>
          </a:xfrm>
        </p:spPr>
        <p:txBody>
          <a:bodyPr/>
          <a:lstStyle/>
          <a:p>
            <a:r>
              <a:rPr lang="ru-RU" dirty="0"/>
              <a:t>На вакцинацию нужно приходить здоровым, без минимальных проявлений ОРВИ.</a:t>
            </a:r>
          </a:p>
          <a:p>
            <a:r>
              <a:rPr lang="ru-RU" dirty="0"/>
              <a:t>Лучше перед прививкой сдать анализы и попасть на полноценный приём к врачу.</a:t>
            </a:r>
          </a:p>
          <a:p>
            <a:r>
              <a:rPr lang="ru-RU" dirty="0"/>
              <a:t>После введения вакцины нужно ограничить посещение людных мест в течение трёх дней.</a:t>
            </a:r>
          </a:p>
          <a:p>
            <a:r>
              <a:rPr lang="ru-RU" dirty="0"/>
              <a:t>Можно ли мыться после прививки от кори? — да, но лучше принимать душ и не растирать место введения инъекции.</a:t>
            </a:r>
          </a:p>
          <a:p>
            <a:r>
              <a:rPr lang="ru-RU" dirty="0"/>
              <a:t>После вакцинации нельзя вводить новые продукты в рацион ребёнка и готовить блюда, которые могут вызвать аллергию.</a:t>
            </a:r>
          </a:p>
        </p:txBody>
      </p:sp>
    </p:spTree>
    <p:extLst>
      <p:ext uri="{BB962C8B-B14F-4D97-AF65-F5344CB8AC3E}">
        <p14:creationId xmlns:p14="http://schemas.microsoft.com/office/powerpoint/2010/main" val="242792449"/>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46398" y="384594"/>
            <a:ext cx="7687766" cy="1027311"/>
          </a:xfrm>
        </p:spPr>
        <p:txBody>
          <a:bodyPr/>
          <a:lstStyle/>
          <a:p>
            <a:pPr marL="0" indent="0" algn="ctr">
              <a:buNone/>
            </a:pPr>
            <a:r>
              <a:rPr lang="ru-RU" sz="3600" dirty="0" smtClean="0"/>
              <a:t>Берегите себя </a:t>
            </a:r>
          </a:p>
          <a:p>
            <a:pPr marL="0" indent="0" algn="ctr">
              <a:buNone/>
            </a:pPr>
            <a:r>
              <a:rPr lang="ru-RU" sz="3600" dirty="0" smtClean="0"/>
              <a:t>и своих близких!</a:t>
            </a:r>
            <a:endParaRPr lang="ru-RU" sz="3600" dirty="0"/>
          </a:p>
        </p:txBody>
      </p:sp>
      <p:sp>
        <p:nvSpPr>
          <p:cNvPr id="5" name="TextBox 4"/>
          <p:cNvSpPr txBox="1"/>
          <p:nvPr/>
        </p:nvSpPr>
        <p:spPr>
          <a:xfrm>
            <a:off x="4716015" y="5275660"/>
            <a:ext cx="4319965" cy="1477328"/>
          </a:xfrm>
          <a:prstGeom prst="rect">
            <a:avLst/>
          </a:prstGeom>
          <a:noFill/>
        </p:spPr>
        <p:txBody>
          <a:bodyPr wrap="none" rtlCol="0">
            <a:spAutoFit/>
          </a:bodyPr>
          <a:lstStyle/>
          <a:p>
            <a:r>
              <a:rPr lang="ru-RU" dirty="0" smtClean="0">
                <a:solidFill>
                  <a:schemeClr val="bg1"/>
                </a:solidFill>
              </a:rPr>
              <a:t>Использованы материалы сети интернет:</a:t>
            </a:r>
          </a:p>
          <a:p>
            <a:pPr marL="285750" indent="-285750">
              <a:buFont typeface="Arial" pitchFamily="34" charset="0"/>
              <a:buChar char="•"/>
            </a:pPr>
            <a:r>
              <a:rPr lang="en-US" dirty="0">
                <a:solidFill>
                  <a:schemeClr val="bg1"/>
                </a:solidFill>
              </a:rPr>
              <a:t>http://</a:t>
            </a:r>
            <a:r>
              <a:rPr lang="en-US" dirty="0" smtClean="0">
                <a:solidFill>
                  <a:schemeClr val="bg1"/>
                </a:solidFill>
              </a:rPr>
              <a:t>www.pediatrician.ru</a:t>
            </a:r>
            <a:endParaRPr lang="ru-RU" dirty="0" smtClean="0">
              <a:solidFill>
                <a:schemeClr val="bg1"/>
              </a:solidFill>
            </a:endParaRPr>
          </a:p>
          <a:p>
            <a:pPr marL="285750" indent="-285750">
              <a:buFont typeface="Arial" pitchFamily="34" charset="0"/>
              <a:buChar char="•"/>
            </a:pPr>
            <a:r>
              <a:rPr lang="en-US" dirty="0">
                <a:solidFill>
                  <a:schemeClr val="bg1"/>
                </a:solidFill>
              </a:rPr>
              <a:t>https://</a:t>
            </a:r>
            <a:r>
              <a:rPr lang="en-US" dirty="0" smtClean="0">
                <a:solidFill>
                  <a:schemeClr val="bg1"/>
                </a:solidFill>
              </a:rPr>
              <a:t>www.privivka.ru</a:t>
            </a:r>
            <a:endParaRPr lang="ru-RU" dirty="0" smtClean="0">
              <a:solidFill>
                <a:schemeClr val="bg1"/>
              </a:solidFill>
            </a:endParaRPr>
          </a:p>
          <a:p>
            <a:pPr marL="285750" indent="-285750">
              <a:buFont typeface="Arial" pitchFamily="34" charset="0"/>
              <a:buChar char="•"/>
            </a:pPr>
            <a:r>
              <a:rPr lang="en-US" dirty="0">
                <a:solidFill>
                  <a:schemeClr val="bg1"/>
                </a:solidFill>
              </a:rPr>
              <a:t>http://</a:t>
            </a:r>
            <a:r>
              <a:rPr lang="en-US" dirty="0" smtClean="0">
                <a:solidFill>
                  <a:schemeClr val="bg1"/>
                </a:solidFill>
              </a:rPr>
              <a:t>www.who.int/ru</a:t>
            </a:r>
            <a:endParaRPr lang="ru-RU" dirty="0" smtClean="0">
              <a:solidFill>
                <a:schemeClr val="bg1"/>
              </a:solidFill>
            </a:endParaRPr>
          </a:p>
          <a:p>
            <a:pPr marL="285750" indent="-285750">
              <a:buFont typeface="Arial" pitchFamily="34" charset="0"/>
              <a:buChar char="•"/>
            </a:pPr>
            <a:r>
              <a:rPr lang="en-US" dirty="0">
                <a:solidFill>
                  <a:schemeClr val="bg1"/>
                </a:solidFill>
              </a:rPr>
              <a:t>http://</a:t>
            </a:r>
            <a:r>
              <a:rPr lang="en-US" dirty="0" smtClean="0">
                <a:solidFill>
                  <a:schemeClr val="bg1"/>
                </a:solidFill>
              </a:rPr>
              <a:t>www.66.rospotrebnadzor.ru</a:t>
            </a:r>
            <a:endParaRPr lang="ru-RU" dirty="0">
              <a:solidFill>
                <a:schemeClr val="bg1"/>
              </a:solidFill>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4625"/>
            <a:ext cx="1619672" cy="161967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9907"/>
            <a:ext cx="1509375" cy="126910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916832"/>
            <a:ext cx="8622704" cy="3323987"/>
          </a:xfrm>
          <a:prstGeom prst="rect">
            <a:avLst/>
          </a:prstGeom>
        </p:spPr>
        <p:txBody>
          <a:bodyPr wrap="square">
            <a:spAutoFit/>
          </a:bodyPr>
          <a:lstStyle/>
          <a:p>
            <a:r>
              <a:rPr lang="ru-RU" sz="1400" dirty="0">
                <a:solidFill>
                  <a:schemeClr val="bg1"/>
                </a:solidFill>
              </a:rPr>
              <a:t> </a:t>
            </a:r>
            <a:r>
              <a:rPr lang="ru-RU" sz="1400" dirty="0" smtClean="0">
                <a:solidFill>
                  <a:schemeClr val="bg1"/>
                </a:solidFill>
              </a:rPr>
              <a:t>21 </a:t>
            </a:r>
            <a:r>
              <a:rPr lang="ru-RU" sz="1400" dirty="0">
                <a:solidFill>
                  <a:schemeClr val="bg1"/>
                </a:solidFill>
              </a:rPr>
              <a:t>января 2019 года в администрации города Екатеринбурга состоялось заседание городской санитарно-противоэпидемической комиссии, на которой рассматривались вопросы об эпидемиологической обстановке и неотложных мерах по профилактике кори в городе Екатеринбурге в 2019 году.</a:t>
            </a:r>
          </a:p>
          <a:p>
            <a:r>
              <a:rPr lang="ru-RU" sz="1400" dirty="0" smtClean="0">
                <a:solidFill>
                  <a:schemeClr val="bg1"/>
                </a:solidFill>
              </a:rPr>
              <a:t>Комиссия </a:t>
            </a:r>
            <a:r>
              <a:rPr lang="ru-RU" sz="1400" dirty="0">
                <a:solidFill>
                  <a:schemeClr val="bg1"/>
                </a:solidFill>
              </a:rPr>
              <a:t>заключила, что в г. Екатеринбурге сохраняется напряженная эпидемиологическая обстановка по заболеваемости кори. За январь текущего года по предварительным диагнозам зарегистрировано 4 случая кори среди </a:t>
            </a:r>
            <a:r>
              <a:rPr lang="ru-RU" sz="1400" dirty="0" err="1">
                <a:solidFill>
                  <a:schemeClr val="bg1"/>
                </a:solidFill>
              </a:rPr>
              <a:t>непривитых</a:t>
            </a:r>
            <a:r>
              <a:rPr lang="ru-RU" sz="1400" dirty="0">
                <a:solidFill>
                  <a:schemeClr val="bg1"/>
                </a:solidFill>
              </a:rPr>
              <a:t> детей. Случаи кори зарегистрированы как среди тех, кто не выезжал за пределы г. Екатеринбурга, так и у прибывшего из дальнего зарубежья ребенка, что может свидетельствовать о циркуляции возбудителя кори среди жителей г. Екатеринбурга, а также о возможном завозе инфекции и распространении кори среди населения города.</a:t>
            </a:r>
          </a:p>
          <a:p>
            <a:r>
              <a:rPr lang="ru-RU" sz="1400" dirty="0" smtClean="0">
                <a:solidFill>
                  <a:schemeClr val="bg1"/>
                </a:solidFill>
              </a:rPr>
              <a:t>По </a:t>
            </a:r>
            <a:r>
              <a:rPr lang="ru-RU" sz="1400" dirty="0">
                <a:solidFill>
                  <a:schemeClr val="bg1"/>
                </a:solidFill>
              </a:rPr>
              <a:t>данным лечебно-профилактических организаций, на 01.01.2019г. против кори не привито 7,5 тысяч </a:t>
            </a:r>
            <a:r>
              <a:rPr lang="ru-RU" sz="1400" dirty="0" err="1">
                <a:solidFill>
                  <a:schemeClr val="bg1"/>
                </a:solidFill>
              </a:rPr>
              <a:t>екатеринбуржцев</a:t>
            </a:r>
            <a:r>
              <a:rPr lang="ru-RU" sz="1400" dirty="0">
                <a:solidFill>
                  <a:schemeClr val="bg1"/>
                </a:solidFill>
              </a:rPr>
              <a:t> в возрасте до 35 лет, что свидетельствует об угрозе распространения этого инфекционного заболевания среди населения города.</a:t>
            </a:r>
          </a:p>
          <a:p>
            <a:r>
              <a:rPr lang="ru-RU" sz="1400" dirty="0" smtClean="0">
                <a:solidFill>
                  <a:schemeClr val="bg1"/>
                </a:solidFill>
              </a:rPr>
              <a:t>В </a:t>
            </a:r>
            <a:r>
              <a:rPr lang="ru-RU" sz="1400" dirty="0">
                <a:solidFill>
                  <a:schemeClr val="bg1"/>
                </a:solidFill>
              </a:rPr>
              <a:t>связи со сложившейся эпидемиологической ситуацией комиссией было решено считать территорию муниципального образования «город Екатеринбург» территорией риска по распространению заболеваемости корью.</a:t>
            </a:r>
          </a:p>
        </p:txBody>
      </p:sp>
    </p:spTree>
    <p:extLst>
      <p:ext uri="{BB962C8B-B14F-4D97-AF65-F5344CB8AC3E}">
        <p14:creationId xmlns:p14="http://schemas.microsoft.com/office/powerpoint/2010/main" val="4003264422"/>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7886700" cy="1325563"/>
          </a:xfrm>
        </p:spPr>
        <p:txBody>
          <a:bodyPr/>
          <a:lstStyle/>
          <a:p>
            <a:r>
              <a:rPr lang="ru-RU" dirty="0" smtClean="0"/>
              <a:t>Эпидемиология кори</a:t>
            </a:r>
            <a:endParaRPr lang="ru-RU" dirty="0"/>
          </a:p>
        </p:txBody>
      </p:sp>
      <p:sp>
        <p:nvSpPr>
          <p:cNvPr id="3" name="Объект 2"/>
          <p:cNvSpPr>
            <a:spLocks noGrp="1"/>
          </p:cNvSpPr>
          <p:nvPr>
            <p:ph idx="1"/>
          </p:nvPr>
        </p:nvSpPr>
        <p:spPr>
          <a:xfrm>
            <a:off x="251520" y="1825624"/>
            <a:ext cx="8568952" cy="4915744"/>
          </a:xfrm>
        </p:spPr>
        <p:txBody>
          <a:bodyPr/>
          <a:lstStyle/>
          <a:p>
            <a:pPr marL="0" indent="0">
              <a:buNone/>
            </a:pPr>
            <a:r>
              <a:rPr lang="ru-RU" dirty="0"/>
              <a:t>Возбудителем кори является вирус из семейства </a:t>
            </a:r>
            <a:r>
              <a:rPr lang="ru-RU" dirty="0" err="1"/>
              <a:t>парамиксовирусов</a:t>
            </a:r>
            <a:r>
              <a:rPr lang="ru-RU" dirty="0"/>
              <a:t>. Вирус кори обычно передается через прямой контакт, а также по воздуху, инфицирует слизистую оболочку, а затем распространяется по организму. Корь является болезнью человека и не регистрировалась у животных</a:t>
            </a:r>
            <a:r>
              <a:rPr lang="ru-RU" dirty="0" smtClean="0"/>
              <a:t>.</a:t>
            </a:r>
          </a:p>
          <a:p>
            <a:pPr marL="0" indent="0">
              <a:buNone/>
            </a:pPr>
            <a:r>
              <a:rPr lang="ru-RU" dirty="0" err="1"/>
              <a:t>Высококонтагиозный</a:t>
            </a:r>
            <a:r>
              <a:rPr lang="ru-RU" dirty="0"/>
              <a:t> вирус кори распространяется при кашле и чихании, тесных личных контактах или непосредственном контакте с инфицированными выделениями из </a:t>
            </a:r>
            <a:r>
              <a:rPr lang="ru-RU" dirty="0" smtClean="0"/>
              <a:t>носоглотки. Вирус </a:t>
            </a:r>
            <a:r>
              <a:rPr lang="ru-RU" dirty="0"/>
              <a:t>остается активным и контагиозным в воздухе или на инфицированных поверхностях в течение 2 часов. Он может быть передан инфицированным человеком на протяжении периода времени, </a:t>
            </a:r>
            <a:r>
              <a:rPr lang="ru-RU" dirty="0" smtClean="0"/>
              <a:t>начинающегося </a:t>
            </a:r>
            <a:r>
              <a:rPr lang="ru-RU" dirty="0"/>
              <a:t>за 4 дня до появления у него сыпи и </a:t>
            </a:r>
            <a:r>
              <a:rPr lang="ru-RU" dirty="0" smtClean="0"/>
              <a:t>					заканчивающегося </a:t>
            </a:r>
            <a:r>
              <a:rPr lang="ru-RU" dirty="0"/>
              <a:t>через 4 дня после ее появления</a:t>
            </a:r>
            <a:r>
              <a:rPr lang="ru-RU" dirty="0" smtClean="0"/>
              <a:t>.</a:t>
            </a:r>
          </a:p>
          <a:p>
            <a:pPr marL="0" indent="0">
              <a:buNone/>
            </a:pPr>
            <a:r>
              <a:rPr lang="ru-RU" dirty="0" smtClean="0"/>
              <a:t>		Инкубационный </a:t>
            </a:r>
            <a:r>
              <a:rPr lang="ru-RU" dirty="0"/>
              <a:t>период  9—17 дней</a:t>
            </a:r>
            <a:r>
              <a:rPr lang="ru-RU" dirty="0" smtClean="0"/>
              <a:t>, при 				профилактическом </a:t>
            </a:r>
            <a:r>
              <a:rPr lang="ru-RU" dirty="0"/>
              <a:t>введении иммуноглобулина он </a:t>
            </a:r>
            <a:r>
              <a:rPr lang="ru-RU" dirty="0" smtClean="0"/>
              <a:t>			может </a:t>
            </a:r>
            <a:r>
              <a:rPr lang="ru-RU" dirty="0"/>
              <a:t>удлиняться до 21 дня.</a:t>
            </a:r>
          </a:p>
        </p:txBody>
      </p:sp>
    </p:spTree>
    <p:extLst>
      <p:ext uri="{BB962C8B-B14F-4D97-AF65-F5344CB8AC3E}">
        <p14:creationId xmlns:p14="http://schemas.microsoft.com/office/powerpoint/2010/main" val="182044478"/>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7886700" cy="1325563"/>
          </a:xfrm>
        </p:spPr>
        <p:txBody>
          <a:bodyPr/>
          <a:lstStyle/>
          <a:p>
            <a:r>
              <a:rPr lang="ru-RU" dirty="0"/>
              <a:t>Признаки и </a:t>
            </a:r>
            <a:r>
              <a:rPr lang="ru-RU" dirty="0" smtClean="0"/>
              <a:t>симптомы кори</a:t>
            </a:r>
            <a:endParaRPr lang="ru-RU" dirty="0"/>
          </a:p>
        </p:txBody>
      </p:sp>
      <p:sp>
        <p:nvSpPr>
          <p:cNvPr id="3" name="Объект 2"/>
          <p:cNvSpPr>
            <a:spLocks noGrp="1"/>
          </p:cNvSpPr>
          <p:nvPr>
            <p:ph idx="1"/>
          </p:nvPr>
        </p:nvSpPr>
        <p:spPr>
          <a:xfrm>
            <a:off x="179512" y="1825625"/>
            <a:ext cx="8712968" cy="4351338"/>
          </a:xfrm>
        </p:spPr>
        <p:txBody>
          <a:bodyPr/>
          <a:lstStyle/>
          <a:p>
            <a:pPr marL="0" indent="0">
              <a:buNone/>
            </a:pPr>
            <a:r>
              <a:rPr lang="ru-RU" dirty="0"/>
              <a:t>Первым признаком кори обычно является значительное повышение температуры, которое наступает примерно через 10-12 дней после воздействия вируса и продолжается от 4 до 7 дней. На этой начальной стадии могут появляться насморк, кашель, покраснение глаз и слезотечение, а также мелкие белые пятна на внутренней поверхности щек. Через несколько дней появляется сыпь, обычно на лице и верхней части шеи. Примерно через 3 дня сыпь распространяется по телу и, в конечном итоге, появляется на руках и ногах. Она держится 5-6 дней и затем исчезает. В среднем, сыпь выступает через 14 дней (от 7 до 18 дней) после воздействия вируса.</a:t>
            </a:r>
          </a:p>
          <a:p>
            <a:pPr marL="0" indent="0">
              <a:buNone/>
            </a:pPr>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581128"/>
            <a:ext cx="3037602" cy="2016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645198"/>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09405"/>
            <a:ext cx="7886700" cy="1325563"/>
          </a:xfrm>
        </p:spPr>
        <p:txBody>
          <a:bodyPr/>
          <a:lstStyle/>
          <a:p>
            <a:r>
              <a:rPr lang="ru-RU" dirty="0" smtClean="0"/>
              <a:t>Периоды течения кори</a:t>
            </a:r>
            <a:endParaRPr lang="ru-RU" dirty="0"/>
          </a:p>
        </p:txBody>
      </p:sp>
      <p:sp>
        <p:nvSpPr>
          <p:cNvPr id="3" name="Объект 2"/>
          <p:cNvSpPr>
            <a:spLocks noGrp="1"/>
          </p:cNvSpPr>
          <p:nvPr>
            <p:ph idx="1"/>
          </p:nvPr>
        </p:nvSpPr>
        <p:spPr>
          <a:xfrm>
            <a:off x="179512" y="1844823"/>
            <a:ext cx="8856984" cy="4896545"/>
          </a:xfrm>
        </p:spPr>
        <p:txBody>
          <a:bodyPr/>
          <a:lstStyle/>
          <a:p>
            <a:r>
              <a:rPr lang="ru-RU" dirty="0" smtClean="0"/>
              <a:t>1. катаральный</a:t>
            </a:r>
            <a:endParaRPr lang="ru-RU" dirty="0"/>
          </a:p>
          <a:p>
            <a:r>
              <a:rPr lang="ru-RU" dirty="0"/>
              <a:t>2</a:t>
            </a:r>
            <a:r>
              <a:rPr lang="ru-RU" dirty="0" smtClean="0"/>
              <a:t>. период </a:t>
            </a:r>
            <a:r>
              <a:rPr lang="ru-RU" dirty="0"/>
              <a:t>сыпи</a:t>
            </a:r>
          </a:p>
          <a:p>
            <a:r>
              <a:rPr lang="ru-RU" dirty="0"/>
              <a:t>3. период </a:t>
            </a:r>
            <a:r>
              <a:rPr lang="ru-RU" dirty="0" smtClean="0"/>
              <a:t>пигментации</a:t>
            </a:r>
            <a:endParaRPr lang="ru-RU" dirty="0"/>
          </a:p>
          <a:p>
            <a:pPr marL="0" indent="0">
              <a:buNone/>
            </a:pPr>
            <a:r>
              <a:rPr lang="ru-RU" dirty="0" smtClean="0"/>
              <a:t>Катаральный период продолжается </a:t>
            </a:r>
            <a:r>
              <a:rPr lang="ru-RU" dirty="0"/>
              <a:t>5-6 дней. Острое начало — подъем температуры до 38—40 °С, сухой кашель, насморк, светобоязнь, чихание, осиплость голоса, головная боль, отек век и покраснение конъюнктивы, гиперемия зева и коревая энантема — красные пятна на твердом и мягком небе</a:t>
            </a:r>
            <a:r>
              <a:rPr lang="ru-RU" dirty="0" smtClean="0"/>
              <a:t>. Почти одновременно </a:t>
            </a:r>
            <a:r>
              <a:rPr lang="ru-RU" dirty="0"/>
              <a:t>с энантемой на слизистой оболочке щек можно выявить множество точечных белесоватых участков, представляющих собой фокусы дегенерации, некроза и ороговения эпителия под влиянием вируса. Этот симптом впервые описали Филатов (1895) и американский врач </a:t>
            </a:r>
            <a:r>
              <a:rPr lang="ru-RU" dirty="0" err="1"/>
              <a:t>Коплик</a:t>
            </a:r>
            <a:r>
              <a:rPr lang="ru-RU" dirty="0"/>
              <a:t> (1890). Пятна Бельского-Филатова-</a:t>
            </a:r>
            <a:r>
              <a:rPr lang="ru-RU" dirty="0" err="1"/>
              <a:t>Коплика</a:t>
            </a:r>
            <a:r>
              <a:rPr lang="ru-RU" dirty="0"/>
              <a:t> сохраняются до начала высыпания, затем становятся все менее заметными, исчезают, оставляя после себя шероховатость слизистой оболочки (отрубевидное шелушение).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48680"/>
            <a:ext cx="3633576" cy="217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915456"/>
      </p:ext>
    </p:extLst>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Катаральный период</a:t>
            </a:r>
            <a:endParaRPr lang="ru-RU" dirty="0"/>
          </a:p>
        </p:txBody>
      </p:sp>
      <p:sp>
        <p:nvSpPr>
          <p:cNvPr id="3" name="Объект 2"/>
          <p:cNvSpPr>
            <a:spLocks noGrp="1"/>
          </p:cNvSpPr>
          <p:nvPr>
            <p:ph idx="1"/>
          </p:nvPr>
        </p:nvSpPr>
        <p:spPr>
          <a:xfrm>
            <a:off x="691554" y="3429000"/>
            <a:ext cx="1567086" cy="1603375"/>
          </a:xfrm>
        </p:spPr>
        <p:txBody>
          <a:bodyPr/>
          <a:lstStyle/>
          <a:p>
            <a:pPr marL="0" indent="0">
              <a:buNone/>
            </a:pPr>
            <a:r>
              <a:rPr lang="ru-RU" dirty="0"/>
              <a:t>Пятна Бельского-Филатова-</a:t>
            </a:r>
            <a:r>
              <a:rPr lang="ru-RU" dirty="0" err="1"/>
              <a:t>Коплика</a:t>
            </a:r>
            <a:r>
              <a:rPr lang="ru-RU" dirty="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16832"/>
            <a:ext cx="5328592" cy="4764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89447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5112568"/>
          </a:xfrm>
        </p:spPr>
        <p:txBody>
          <a:bodyPr/>
          <a:lstStyle/>
          <a:p>
            <a:pPr marL="0" indent="0">
              <a:buNone/>
            </a:pPr>
            <a:r>
              <a:rPr lang="ru-RU" dirty="0" smtClean="0"/>
              <a:t>В период высыпаний значительно больше выражены катаральные явления, отмечается светобоязнь, слезотечение, усиливается насморк, кашель, явления бронхита. Наблюдается новый подъем температуры до 39-40°С, состояние больного значительно ухудшается, отмечаются вялость, сонливость, отказ от еды, в тяжелых случаях бред и галлюцинации. </a:t>
            </a:r>
          </a:p>
          <a:p>
            <a:pPr marL="0" indent="0">
              <a:buNone/>
            </a:pPr>
            <a:r>
              <a:rPr lang="ru-RU" dirty="0" smtClean="0"/>
              <a:t>Коревая экзантема характеризуется </a:t>
            </a:r>
            <a:r>
              <a:rPr lang="ru-RU" dirty="0" err="1" smtClean="0"/>
              <a:t>этапностью</a:t>
            </a:r>
            <a:r>
              <a:rPr lang="ru-RU" dirty="0" smtClean="0"/>
              <a:t> высыпания: </a:t>
            </a:r>
          </a:p>
          <a:p>
            <a:r>
              <a:rPr lang="ru-RU" dirty="0" smtClean="0"/>
              <a:t>в 1-й день элементы сыпи появляются на лице, шее; </a:t>
            </a:r>
          </a:p>
          <a:p>
            <a:r>
              <a:rPr lang="ru-RU" dirty="0" smtClean="0"/>
              <a:t>на 2-й день - на туловище, руках и бедрах; </a:t>
            </a:r>
          </a:p>
          <a:p>
            <a:r>
              <a:rPr lang="ru-RU" dirty="0" smtClean="0"/>
              <a:t>на 3-й день сыпь захватывает голени и стопы, а на лице начинает бледнеть. </a:t>
            </a:r>
          </a:p>
          <a:p>
            <a:pPr marL="0" indent="0">
              <a:buNone/>
            </a:pPr>
            <a:r>
              <a:rPr lang="ru-RU" dirty="0" smtClean="0"/>
              <a:t>Наиболее густо элементы сыпи расположены на лице, шее и верхней части туловища. Высыпания состоят из небольших папул (около 2 мм), окружены неправильной формы пятном, диаметр пятна, как правило, более 10 мм. Элементы сыпи склонны к слиянию, образуя сложные фигуры с фестончатыми краями. Однако даже при самой густой сыпи можно обнаружить участки совершенно нормальной кожи. В некоторых случаях на фоне коревой экзантемы можно заметить кровоизлияния (петехии).</a:t>
            </a:r>
            <a:endParaRPr lang="ru-RU" dirty="0"/>
          </a:p>
        </p:txBody>
      </p:sp>
    </p:spTree>
    <p:extLst>
      <p:ext uri="{BB962C8B-B14F-4D97-AF65-F5344CB8AC3E}">
        <p14:creationId xmlns:p14="http://schemas.microsoft.com/office/powerpoint/2010/main" val="639438401"/>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Период высыпаний</a:t>
            </a:r>
            <a:endParaRPr lang="ru-RU"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125"/>
          <a:stretch/>
        </p:blipFill>
        <p:spPr bwMode="auto">
          <a:xfrm>
            <a:off x="2771800" y="2060848"/>
            <a:ext cx="5976664" cy="4411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352739"/>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886700" cy="1325563"/>
          </a:xfrm>
        </p:spPr>
        <p:txBody>
          <a:bodyPr/>
          <a:lstStyle/>
          <a:p>
            <a:r>
              <a:rPr lang="ru-RU" dirty="0" smtClean="0"/>
              <a:t>Период пигментации</a:t>
            </a:r>
            <a:endParaRPr lang="ru-RU" dirty="0"/>
          </a:p>
        </p:txBody>
      </p:sp>
      <p:sp>
        <p:nvSpPr>
          <p:cNvPr id="3" name="Объект 2"/>
          <p:cNvSpPr>
            <a:spLocks noGrp="1"/>
          </p:cNvSpPr>
          <p:nvPr>
            <p:ph idx="1"/>
          </p:nvPr>
        </p:nvSpPr>
        <p:spPr>
          <a:xfrm>
            <a:off x="251520" y="1825624"/>
            <a:ext cx="8568952" cy="4843735"/>
          </a:xfrm>
        </p:spPr>
        <p:txBody>
          <a:bodyPr/>
          <a:lstStyle/>
          <a:p>
            <a:pPr marL="0" indent="0">
              <a:buNone/>
            </a:pPr>
            <a:r>
              <a:rPr lang="ru-RU" dirty="0"/>
              <a:t>Через 3-4 дня элементы сыпи бледнеют, на их месте остаются буроватые пятна - пигментация, особенно выраженная и длительная при наличии геморрагических превращений сыпи. На месте сыпи в дальнейшем наблюдается отрубевидное шелушение (на лице и туловище). К 5 дню от начала высыпания все элементы сыпи либо исчезают, либо замещаются пигментацией. Пигментация сохраняется 1—1,5 недели.</a:t>
            </a:r>
          </a:p>
          <a:p>
            <a:pPr marL="0" indent="0">
              <a:buNone/>
            </a:pPr>
            <a:r>
              <a:rPr lang="ru-RU" dirty="0"/>
              <a:t> Во время выздоровления отмечается выраженная астения, повышенная утомляемость, раздражительность, сонливость, снижение сопротивляемости к воздействию бактериальной флоры, </a:t>
            </a:r>
            <a:r>
              <a:rPr lang="ru-RU" dirty="0" smtClean="0"/>
              <a:t>вследствие </a:t>
            </a:r>
            <a:r>
              <a:rPr lang="ru-RU" dirty="0"/>
              <a:t>состояния анергии</a:t>
            </a:r>
            <a:r>
              <a:rPr lang="ru-RU" dirty="0" smtClean="0"/>
              <a:t>.</a:t>
            </a:r>
            <a:endParaRPr lang="ru-RU" dirty="0"/>
          </a:p>
          <a:p>
            <a:pPr marL="0" indent="0">
              <a:buNone/>
            </a:pPr>
            <a:r>
              <a:rPr lang="ru-RU" sz="1400" dirty="0" smtClean="0"/>
              <a:t>		</a:t>
            </a:r>
            <a:r>
              <a:rPr lang="ru-RU" sz="1400" dirty="0" err="1" smtClean="0"/>
              <a:t>Митигированная</a:t>
            </a:r>
            <a:r>
              <a:rPr lang="ru-RU" sz="1400" dirty="0" smtClean="0"/>
              <a:t> </a:t>
            </a:r>
            <a:r>
              <a:rPr lang="ru-RU" sz="1400" dirty="0"/>
              <a:t>корь. Реакция на прививку</a:t>
            </a:r>
            <a:r>
              <a:rPr lang="ru-RU" sz="1400" dirty="0" smtClean="0"/>
              <a:t>.</a:t>
            </a:r>
            <a:endParaRPr lang="ru-RU" sz="1400" dirty="0"/>
          </a:p>
          <a:p>
            <a:pPr marL="0" indent="0">
              <a:buNone/>
            </a:pPr>
            <a:r>
              <a:rPr lang="ru-RU" sz="1400" dirty="0" smtClean="0"/>
              <a:t>		У </a:t>
            </a:r>
            <a:r>
              <a:rPr lang="ru-RU" sz="1400" dirty="0"/>
              <a:t>инфицированных лиц, которым во время инкубационного периода вводили </a:t>
            </a:r>
            <a:r>
              <a:rPr lang="ru-RU" sz="1400" dirty="0" smtClean="0"/>
              <a:t>			профилактически </a:t>
            </a:r>
            <a:r>
              <a:rPr lang="ru-RU" sz="1400" dirty="0"/>
              <a:t>иммуноглобулин или делали переливание крови и плазмы, корь </a:t>
            </a:r>
            <a:r>
              <a:rPr lang="ru-RU" sz="1400" dirty="0" smtClean="0"/>
              <a:t>			протекает </a:t>
            </a:r>
            <a:r>
              <a:rPr lang="ru-RU" sz="1400" dirty="0"/>
              <a:t>легко. Она отличается увеличенным инкубационным периодом (до 21 </a:t>
            </a:r>
            <a:r>
              <a:rPr lang="ru-RU" sz="1400" dirty="0" smtClean="0"/>
              <a:t>			дня</a:t>
            </a:r>
            <a:r>
              <a:rPr lang="ru-RU" sz="1400" dirty="0"/>
              <a:t>), обычно протекает при субфебрильной температуре, катаральные явления со </a:t>
            </a:r>
            <a:r>
              <a:rPr lang="ru-RU" sz="1400" dirty="0" smtClean="0"/>
              <a:t>			стороны </a:t>
            </a:r>
            <a:r>
              <a:rPr lang="ru-RU" sz="1400" dirty="0"/>
              <a:t>дыхательных путей выражены слабо, пятен Бельского-Филатова-</a:t>
            </a:r>
            <a:r>
              <a:rPr lang="ru-RU" sz="1400" dirty="0" err="1"/>
              <a:t>Коплика</a:t>
            </a:r>
            <a:r>
              <a:rPr lang="ru-RU" sz="1400" dirty="0"/>
              <a:t> </a:t>
            </a:r>
            <a:r>
              <a:rPr lang="ru-RU" sz="1400" dirty="0" smtClean="0"/>
              <a:t>			нет</a:t>
            </a:r>
            <a:r>
              <a:rPr lang="ru-RU" sz="1400" dirty="0"/>
              <a:t>, экзантема в виде единичных элементов без характерной для кори </a:t>
            </a:r>
            <a:r>
              <a:rPr lang="ru-RU" sz="1400" dirty="0" err="1"/>
              <a:t>этапности</a:t>
            </a:r>
            <a:r>
              <a:rPr lang="ru-RU" sz="1400" dirty="0"/>
              <a:t>. </a:t>
            </a:r>
            <a:r>
              <a:rPr lang="ru-RU" sz="1400" dirty="0" smtClean="0"/>
              <a:t>			Осложнений </a:t>
            </a:r>
            <a:r>
              <a:rPr lang="ru-RU" sz="1400" dirty="0"/>
              <a:t>не дает</a:t>
            </a:r>
            <a:r>
              <a:rPr lang="ru-RU" sz="1400" dirty="0" smtClean="0"/>
              <a:t>.</a:t>
            </a:r>
            <a:endParaRPr lang="ru-RU" sz="1400" dirty="0"/>
          </a:p>
        </p:txBody>
      </p:sp>
    </p:spTree>
    <p:extLst>
      <p:ext uri="{BB962C8B-B14F-4D97-AF65-F5344CB8AC3E}">
        <p14:creationId xmlns:p14="http://schemas.microsoft.com/office/powerpoint/2010/main" val="2586967635"/>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par>
    </p:tnLst>
  </p:timing>
</p:sld>
</file>

<file path=ppt/theme/theme1.xml><?xml version="1.0" encoding="utf-8"?>
<a:theme xmlns:a="http://schemas.openxmlformats.org/drawingml/2006/main" name="PPP_SGlob_TXT_Global_Swirls_B">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6" id="{4D655BB9-7D76-4109-9E3E-DE7B1F86B896}" vid="{74C8B92B-D056-4F7C-AA1C-B5B40F9BC385}"/>
    </a:ext>
  </a:extLst>
</a:theme>
</file>

<file path=docProps/app.xml><?xml version="1.0" encoding="utf-8"?>
<Properties xmlns="http://schemas.openxmlformats.org/officeDocument/2006/extended-properties" xmlns:vt="http://schemas.openxmlformats.org/officeDocument/2006/docPropsVTypes">
  <Template>PPP_SGlob_TXT_Global_Swirls_B</Template>
  <TotalTime>248</TotalTime>
  <Words>2050</Words>
  <Application>Microsoft Office PowerPoint</Application>
  <PresentationFormat>Экран (4:3)</PresentationFormat>
  <Paragraphs>100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PPP_SGlob_TXT_Global_Swirls_B</vt:lpstr>
      <vt:lpstr>Корь  высококонтагиозное (чрезвычайно заразное) острое вирусное заболевание </vt:lpstr>
      <vt:lpstr>Основные факты</vt:lpstr>
      <vt:lpstr>Эпидемиология кори</vt:lpstr>
      <vt:lpstr>Признаки и симптомы кори</vt:lpstr>
      <vt:lpstr>Периоды течения кори</vt:lpstr>
      <vt:lpstr>Катаральный период</vt:lpstr>
      <vt:lpstr>Презентация PowerPoint</vt:lpstr>
      <vt:lpstr>Период высыпаний</vt:lpstr>
      <vt:lpstr>Период пигментации</vt:lpstr>
      <vt:lpstr>Период пигментации</vt:lpstr>
      <vt:lpstr>Осложнения после кори</vt:lpstr>
      <vt:lpstr>В 30% случаев корь приводит к осложнениям. Наиболее часто осложнения встречаются у детей младше 5 лет и лиц старше 20 летнего возраста</vt:lpstr>
      <vt:lpstr>Презентация PowerPoint</vt:lpstr>
      <vt:lpstr>Кто подвергается риску?</vt:lpstr>
      <vt:lpstr>Лечение</vt:lpstr>
      <vt:lpstr>Профилактика</vt:lpstr>
      <vt:lpstr>Противопоказания для вакцинации</vt:lpstr>
      <vt:lpstr>Презентация PowerPoint</vt:lpstr>
      <vt:lpstr>Реакции после прививки</vt:lpstr>
      <vt:lpstr>Презентация PowerPoint</vt:lpstr>
      <vt:lpstr>Виды вакцин от кори</vt:lpstr>
      <vt:lpstr>Как лучше перенести прививку от кори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Радуга</cp:lastModifiedBy>
  <cp:revision>31</cp:revision>
  <dcterms:modified xsi:type="dcterms:W3CDTF">2019-01-24T09:41:44Z</dcterms:modified>
</cp:coreProperties>
</file>